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1"/>
  </p:notesMasterIdLst>
  <p:sldIdLst>
    <p:sldId id="256" r:id="rId2"/>
    <p:sldId id="263" r:id="rId3"/>
    <p:sldId id="264" r:id="rId4"/>
    <p:sldId id="259" r:id="rId5"/>
    <p:sldId id="258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E3916-A173-462C-AD69-A029F7FAF6BF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F4DD8-8885-4919-B4DE-39BA5D9A36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21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F4DD8-8885-4919-B4DE-39BA5D9A361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99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286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24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45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246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88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57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71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2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3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3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1700D1E-5A73-4B02-AF68-B93941696517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044E492-1593-4BED-8623-24A29C7D0F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86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73545-0E6D-47CF-8DF2-8A24BC9CC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1038687"/>
            <a:ext cx="9966960" cy="27144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план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психолого-педагогического 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ОБУЧАЮЩИХСЯ 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ДЕВИАНТНЫМ поведением</a:t>
            </a:r>
          </a:p>
        </p:txBody>
      </p:sp>
    </p:spTree>
    <p:extLst>
      <p:ext uri="{BB962C8B-B14F-4D97-AF65-F5344CB8AC3E}">
        <p14:creationId xmlns:p14="http://schemas.microsoft.com/office/powerpoint/2010/main" val="474789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F5811-7A9A-420F-BEB5-67ACC6FE7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526186"/>
            <a:ext cx="9875520" cy="349189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план психолого-педагогического </a:t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обучающихся с девиантным поведением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ABAE3BF-02AE-482D-B519-5A4415FFF6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362327"/>
              </p:ext>
            </p:extLst>
          </p:nvPr>
        </p:nvGraphicFramePr>
        <p:xfrm>
          <a:off x="561975" y="1232987"/>
          <a:ext cx="11001374" cy="4408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029">
                  <a:extLst>
                    <a:ext uri="{9D8B030D-6E8A-4147-A177-3AD203B41FA5}">
                      <a16:colId xmlns:a16="http://schemas.microsoft.com/office/drawing/2014/main" val="374832924"/>
                    </a:ext>
                  </a:extLst>
                </a:gridCol>
                <a:gridCol w="3766371">
                  <a:extLst>
                    <a:ext uri="{9D8B030D-6E8A-4147-A177-3AD203B41FA5}">
                      <a16:colId xmlns:a16="http://schemas.microsoft.com/office/drawing/2014/main" val="3472125633"/>
                    </a:ext>
                  </a:extLst>
                </a:gridCol>
                <a:gridCol w="2898412">
                  <a:extLst>
                    <a:ext uri="{9D8B030D-6E8A-4147-A177-3AD203B41FA5}">
                      <a16:colId xmlns:a16="http://schemas.microsoft.com/office/drawing/2014/main" val="3227007372"/>
                    </a:ext>
                  </a:extLst>
                </a:gridCol>
                <a:gridCol w="1155780">
                  <a:extLst>
                    <a:ext uri="{9D8B030D-6E8A-4147-A177-3AD203B41FA5}">
                      <a16:colId xmlns:a16="http://schemas.microsoft.com/office/drawing/2014/main" val="331519660"/>
                    </a:ext>
                  </a:extLst>
                </a:gridCol>
                <a:gridCol w="1301891">
                  <a:extLst>
                    <a:ext uri="{9D8B030D-6E8A-4147-A177-3AD203B41FA5}">
                      <a16:colId xmlns:a16="http://schemas.microsoft.com/office/drawing/2014/main" val="1886676860"/>
                    </a:ext>
                  </a:extLst>
                </a:gridCol>
                <a:gridCol w="1301891">
                  <a:extLst>
                    <a:ext uri="{9D8B030D-6E8A-4147-A177-3AD203B41FA5}">
                      <a16:colId xmlns:a16="http://schemas.microsoft.com/office/drawing/2014/main" val="704003856"/>
                    </a:ext>
                  </a:extLst>
                </a:gridCol>
              </a:tblGrid>
              <a:tr h="372350">
                <a:tc gridSpan="6"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UcPeriod"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классным коллективом (группой сверстников)</a:t>
                      </a:r>
                    </a:p>
                    <a:p>
                      <a:pPr marL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7293"/>
                  </a:ext>
                </a:extLst>
              </a:tr>
              <a:tr h="484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545337413"/>
                  </a:ext>
                </a:extLst>
              </a:tr>
              <a:tr h="15448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 (плановая, внеплановая)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1581076062"/>
                  </a:ext>
                </a:extLst>
              </a:tr>
              <a:tr h="319378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психологического климата в классе (в группе)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870570435"/>
                  </a:ext>
                </a:extLst>
              </a:tr>
              <a:tr h="154487">
                <a:tc rowSpan="2"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психоэмоционального состояния обучающихся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678927353"/>
                  </a:ext>
                </a:extLst>
              </a:tr>
              <a:tr h="164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1705028554"/>
                  </a:ext>
                </a:extLst>
              </a:tr>
              <a:tr h="154487"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развитие у обучающихся: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стрессоустойчивости, мотивационной сферы, рефлексивных способностей, адекватной самооценки, саморегуляции эмоциональных состояний и самоконтроля, основ законопослушного поведения, коммуникативных навыков, навыков бесконфликтного общения и далее (по результатам диагностического исследования)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Общая профилактика</a:t>
                      </a:r>
                      <a:endParaRPr lang="ru-RU" sz="1200" b="1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840295830"/>
                  </a:ext>
                </a:extLst>
              </a:tr>
              <a:tr h="6491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Групповые занятия с элементами тренинга с обучающимися «группы особого внимания»</a:t>
                      </a:r>
                      <a:r>
                        <a:rPr lang="ru-RU" sz="1200" kern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marL="73025" algn="l"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435070234"/>
                  </a:ext>
                </a:extLst>
              </a:tr>
              <a:tr h="1164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практические и игровые занятия с обучающимися «группы особого внимания»</a:t>
                      </a:r>
                      <a:r>
                        <a:rPr lang="ru-RU" sz="1200" kern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1016093148"/>
                  </a:ext>
                </a:extLst>
              </a:tr>
              <a:tr h="15448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диагностика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extLst>
                  <a:ext uri="{0D108BD9-81ED-4DB2-BD59-A6C34878D82A}">
                    <a16:rowId xmlns:a16="http://schemas.microsoft.com/office/drawing/2014/main" val="380351940"/>
                  </a:ext>
                </a:extLst>
              </a:tr>
              <a:tr h="26595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Обучающиеся, выявленные по результатам диагностических исследований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769" marR="537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39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350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420B9-DA2C-4835-A9B8-AC57D677C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419100"/>
            <a:ext cx="11249025" cy="552450"/>
          </a:xfrm>
        </p:spPr>
        <p:txBody>
          <a:bodyPr>
            <a:normAutofit fontScale="90000"/>
          </a:bodyPr>
          <a:lstStyle/>
          <a:p>
            <a:pPr algn="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(Индивидуальный план психолого-педагогического </a:t>
            </a:r>
            <a:b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обучающихся с девиантным поведением)</a:t>
            </a:r>
            <a:endParaRPr lang="ru-RU" sz="1400" i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26777B1-09AA-4B9B-9BC2-D45E2EE193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007282"/>
              </p:ext>
            </p:extLst>
          </p:nvPr>
        </p:nvGraphicFramePr>
        <p:xfrm>
          <a:off x="471488" y="1302903"/>
          <a:ext cx="11249024" cy="4919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8791">
                  <a:extLst>
                    <a:ext uri="{9D8B030D-6E8A-4147-A177-3AD203B41FA5}">
                      <a16:colId xmlns:a16="http://schemas.microsoft.com/office/drawing/2014/main" val="1876552741"/>
                    </a:ext>
                  </a:extLst>
                </a:gridCol>
                <a:gridCol w="4794290">
                  <a:extLst>
                    <a:ext uri="{9D8B030D-6E8A-4147-A177-3AD203B41FA5}">
                      <a16:colId xmlns:a16="http://schemas.microsoft.com/office/drawing/2014/main" val="3752702480"/>
                    </a:ext>
                  </a:extLst>
                </a:gridCol>
                <a:gridCol w="2161749">
                  <a:extLst>
                    <a:ext uri="{9D8B030D-6E8A-4147-A177-3AD203B41FA5}">
                      <a16:colId xmlns:a16="http://schemas.microsoft.com/office/drawing/2014/main" val="1726852630"/>
                    </a:ext>
                  </a:extLst>
                </a:gridCol>
                <a:gridCol w="1181796">
                  <a:extLst>
                    <a:ext uri="{9D8B030D-6E8A-4147-A177-3AD203B41FA5}">
                      <a16:colId xmlns:a16="http://schemas.microsoft.com/office/drawing/2014/main" val="1204356334"/>
                    </a:ext>
                  </a:extLst>
                </a:gridCol>
                <a:gridCol w="1331199">
                  <a:extLst>
                    <a:ext uri="{9D8B030D-6E8A-4147-A177-3AD203B41FA5}">
                      <a16:colId xmlns:a16="http://schemas.microsoft.com/office/drawing/2014/main" val="4013682700"/>
                    </a:ext>
                  </a:extLst>
                </a:gridCol>
                <a:gridCol w="1331199">
                  <a:extLst>
                    <a:ext uri="{9D8B030D-6E8A-4147-A177-3AD203B41FA5}">
                      <a16:colId xmlns:a16="http://schemas.microsoft.com/office/drawing/2014/main" val="139995515"/>
                    </a:ext>
                  </a:extLst>
                </a:gridCol>
              </a:tblGrid>
              <a:tr h="315593">
                <a:tc gridSpan="6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Индивидуальное сопровождение обучающегося</a:t>
                      </a:r>
                    </a:p>
                    <a:p>
                      <a:pPr marL="2286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05283"/>
                  </a:ext>
                </a:extLst>
              </a:tr>
              <a:tr h="5499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углубленная диагностика (при необходимости совместно с клиническим психологом)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3608206849"/>
                  </a:ext>
                </a:extLst>
              </a:tr>
              <a:tr h="10889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работа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4007835669"/>
                  </a:ext>
                </a:extLst>
              </a:tr>
              <a:tr h="108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2599836454"/>
                  </a:ext>
                </a:extLst>
              </a:tr>
              <a:tr h="10889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 группе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2666365082"/>
                  </a:ext>
                </a:extLst>
              </a:tr>
              <a:tr h="108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764897552"/>
                  </a:ext>
                </a:extLst>
              </a:tr>
              <a:tr h="130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диагностика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1417707814"/>
                  </a:ext>
                </a:extLst>
              </a:tr>
              <a:tr h="271857">
                <a:tc gridSpan="6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педагогами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820789"/>
                  </a:ext>
                </a:extLst>
              </a:tr>
              <a:tr h="10889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психологической компетентности педагогов в проблемах взаимодействия с детьми и освоение стратегий взаимодействия в ситуациях проблемного поведения детей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3978004414"/>
                  </a:ext>
                </a:extLst>
              </a:tr>
              <a:tr h="108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2540"/>
                  </a:ext>
                </a:extLst>
              </a:tr>
              <a:tr h="3196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552354"/>
                  </a:ext>
                </a:extLst>
              </a:tr>
              <a:tr h="222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Динамический мониторинг поведения и эмоционального состояния обучающихся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2391637427"/>
                  </a:ext>
                </a:extLst>
              </a:tr>
              <a:tr h="152630">
                <a:tc gridSpan="6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IV.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родителями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893438"/>
                  </a:ext>
                </a:extLst>
              </a:tr>
              <a:tr h="111341">
                <a:tc rowSpan="2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2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детско-родительского отношений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887946414"/>
                  </a:ext>
                </a:extLst>
              </a:tr>
              <a:tr h="159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03694"/>
                  </a:ext>
                </a:extLst>
              </a:tr>
              <a:tr h="111341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психолого-педагогической компетенции родителей, в том числе в части построения эффективных детско-родительских отношений и коммуникаций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профилактики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4166900990"/>
                  </a:ext>
                </a:extLst>
              </a:tr>
              <a:tr h="111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работа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3450922761"/>
                  </a:ext>
                </a:extLst>
              </a:tr>
              <a:tr h="3237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Групповая работа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1784100793"/>
                  </a:ext>
                </a:extLst>
              </a:tr>
              <a:tr h="1308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диагностика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549" marR="45549" marT="0" marB="0"/>
                </a:tc>
                <a:extLst>
                  <a:ext uri="{0D108BD9-81ED-4DB2-BD59-A6C34878D82A}">
                    <a16:rowId xmlns:a16="http://schemas.microsoft.com/office/drawing/2014/main" val="319450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548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67379-0ED1-4FFC-9520-26B2A7B7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7" y="417251"/>
            <a:ext cx="11709646" cy="50602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план психолого-педагогического сопровождения ситуации,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связанной с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поведением несовершеннолетней Л.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6F46C97-0410-405E-99DD-3588728228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712852"/>
              </p:ext>
            </p:extLst>
          </p:nvPr>
        </p:nvGraphicFramePr>
        <p:xfrm>
          <a:off x="337351" y="923277"/>
          <a:ext cx="11523217" cy="5576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496">
                  <a:extLst>
                    <a:ext uri="{9D8B030D-6E8A-4147-A177-3AD203B41FA5}">
                      <a16:colId xmlns:a16="http://schemas.microsoft.com/office/drawing/2014/main" val="2413120134"/>
                    </a:ext>
                  </a:extLst>
                </a:gridCol>
                <a:gridCol w="1526959">
                  <a:extLst>
                    <a:ext uri="{9D8B030D-6E8A-4147-A177-3AD203B41FA5}">
                      <a16:colId xmlns:a16="http://schemas.microsoft.com/office/drawing/2014/main" val="3844360517"/>
                    </a:ext>
                  </a:extLst>
                </a:gridCol>
                <a:gridCol w="2361460">
                  <a:extLst>
                    <a:ext uri="{9D8B030D-6E8A-4147-A177-3AD203B41FA5}">
                      <a16:colId xmlns:a16="http://schemas.microsoft.com/office/drawing/2014/main" val="1258166192"/>
                    </a:ext>
                  </a:extLst>
                </a:gridCol>
                <a:gridCol w="1180730">
                  <a:extLst>
                    <a:ext uri="{9D8B030D-6E8A-4147-A177-3AD203B41FA5}">
                      <a16:colId xmlns:a16="http://schemas.microsoft.com/office/drawing/2014/main" val="3814782690"/>
                    </a:ext>
                  </a:extLst>
                </a:gridCol>
                <a:gridCol w="1882066">
                  <a:extLst>
                    <a:ext uri="{9D8B030D-6E8A-4147-A177-3AD203B41FA5}">
                      <a16:colId xmlns:a16="http://schemas.microsoft.com/office/drawing/2014/main" val="475894655"/>
                    </a:ext>
                  </a:extLst>
                </a:gridCol>
                <a:gridCol w="4172506">
                  <a:extLst>
                    <a:ext uri="{9D8B030D-6E8A-4147-A177-3AD203B41FA5}">
                      <a16:colId xmlns:a16="http://schemas.microsoft.com/office/drawing/2014/main" val="3441442220"/>
                    </a:ext>
                  </a:extLst>
                </a:gridCol>
              </a:tblGrid>
              <a:tr h="111340">
                <a:tc gridSpan="6"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400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классным коллективом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32853"/>
                  </a:ext>
                </a:extLst>
              </a:tr>
              <a:tr h="197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2199552162"/>
                  </a:ext>
                </a:extLst>
              </a:tr>
              <a:tr h="70761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структуры классного коллектива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«Социоматрица»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27.11.2024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Классный руководитель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диагностической карты класса (выявление особенностей класса, уточнение социометрического статуса обучающегося)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21174854"/>
                  </a:ext>
                </a:extLst>
              </a:tr>
              <a:tr h="60560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Изучение психологического климата в классе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Анкетирование обучающихся «Как определить состояние психологического климата в классе» (Федоренко Л.Г.)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29.11.2024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 Классный руководитель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психологического климата класса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3376209610"/>
                  </a:ext>
                </a:extLst>
              </a:tr>
              <a:tr h="402055">
                <a:tc rowSpan="5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психоэмоционального состояния обучающихся с помощью диагностических исследований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Проективная диагностики «Карта эмоциональных состояний»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эмоционального фона развития учащихся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3349668727"/>
                  </a:ext>
                </a:extLst>
              </a:tr>
              <a:tr h="7076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Диагностика особенностей и уровней стрессоустойчивости «Определение доминирующего состояния: краткий вариант» (Л.В. Куликов)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контингента обучающихся, находящихся в зоне риска, жестокого обращения в классе, школы, семьи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1944444539"/>
                  </a:ext>
                </a:extLst>
              </a:tr>
              <a:tr h="4015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 на самооценку стрессоустойчивости личности (Н.В. Киршева, Н.В. Рябчикова)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уровня стрессоустойчивости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589933039"/>
                  </a:ext>
                </a:extLst>
              </a:tr>
              <a:tr h="197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Интегративный тест тревожности (ИТТ)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Экспресс-диагностика тревоги и тревожности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925264938"/>
                  </a:ext>
                </a:extLst>
              </a:tr>
              <a:tr h="7076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Тестирование жизнестойкости С.Мадди, адаптация Д.А. Леонтьева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способности личности выдерживать стрессовую ситуацию, сохраняя внутреннюю сбалансированность и не снижая успешность деятельности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263" marR="33263" marT="0" marB="0"/>
                </a:tc>
                <a:extLst>
                  <a:ext uri="{0D108BD9-81ED-4DB2-BD59-A6C34878D82A}">
                    <a16:rowId xmlns:a16="http://schemas.microsoft.com/office/drawing/2014/main" val="1580777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70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423C50-2CDD-40E9-B000-F98A4A369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355107"/>
            <a:ext cx="10569162" cy="669820"/>
          </a:xfrm>
        </p:spPr>
        <p:txBody>
          <a:bodyPr>
            <a:normAutofit/>
          </a:bodyPr>
          <a:lstStyle/>
          <a:p>
            <a:pPr algn="r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</a:t>
            </a:r>
            <a:b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(1. Работа с классным коллективом)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7A467AE-8BDB-451B-964B-32785CA1DF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8621644"/>
              </p:ext>
            </p:extLst>
          </p:nvPr>
        </p:nvGraphicFramePr>
        <p:xfrm>
          <a:off x="612560" y="1198486"/>
          <a:ext cx="11043821" cy="45683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881">
                  <a:extLst>
                    <a:ext uri="{9D8B030D-6E8A-4147-A177-3AD203B41FA5}">
                      <a16:colId xmlns:a16="http://schemas.microsoft.com/office/drawing/2014/main" val="1608070475"/>
                    </a:ext>
                  </a:extLst>
                </a:gridCol>
                <a:gridCol w="2091320">
                  <a:extLst>
                    <a:ext uri="{9D8B030D-6E8A-4147-A177-3AD203B41FA5}">
                      <a16:colId xmlns:a16="http://schemas.microsoft.com/office/drawing/2014/main" val="1676548426"/>
                    </a:ext>
                  </a:extLst>
                </a:gridCol>
                <a:gridCol w="3278235">
                  <a:extLst>
                    <a:ext uri="{9D8B030D-6E8A-4147-A177-3AD203B41FA5}">
                      <a16:colId xmlns:a16="http://schemas.microsoft.com/office/drawing/2014/main" val="1751596601"/>
                    </a:ext>
                  </a:extLst>
                </a:gridCol>
                <a:gridCol w="1081392">
                  <a:extLst>
                    <a:ext uri="{9D8B030D-6E8A-4147-A177-3AD203B41FA5}">
                      <a16:colId xmlns:a16="http://schemas.microsoft.com/office/drawing/2014/main" val="3260261547"/>
                    </a:ext>
                  </a:extLst>
                </a:gridCol>
                <a:gridCol w="1842394">
                  <a:extLst>
                    <a:ext uri="{9D8B030D-6E8A-4147-A177-3AD203B41FA5}">
                      <a16:colId xmlns:a16="http://schemas.microsoft.com/office/drawing/2014/main" val="425967911"/>
                    </a:ext>
                  </a:extLst>
                </a:gridCol>
                <a:gridCol w="2440599">
                  <a:extLst>
                    <a:ext uri="{9D8B030D-6E8A-4147-A177-3AD203B41FA5}">
                      <a16:colId xmlns:a16="http://schemas.microsoft.com/office/drawing/2014/main" val="488061362"/>
                    </a:ext>
                  </a:extLst>
                </a:gridCol>
              </a:tblGrid>
              <a:tr h="2601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extLst>
                  <a:ext uri="{0D108BD9-81ED-4DB2-BD59-A6C34878D82A}">
                    <a16:rowId xmlns:a16="http://schemas.microsoft.com/office/drawing/2014/main" val="4293501093"/>
                  </a:ext>
                </a:extLst>
              </a:tr>
              <a:tr h="348683">
                <a:tc rowSpan="3"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и развитие у обучающихся: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стрессоустойчивости, мотивационной сферы, рефлексивных способностей, адекватной самооценки, саморегуляции эмоциональных состояний и самоконтроля (по результатам диагностического исследования)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Классный час обучающимися класса с элементами тренинга «Жизнь удивительна или как бороться со стрессом?»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endParaRPr lang="ru-RU" sz="1200" b="1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педагог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общей фронтальной и массовой профилактики развитие ресурсов личности и социализации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extLst>
                  <a:ext uri="{0D108BD9-81ED-4DB2-BD59-A6C34878D82A}">
                    <a16:rowId xmlns:a16="http://schemas.microsoft.com/office/drawing/2014/main" val="2982138897"/>
                  </a:ext>
                </a:extLst>
              </a:tr>
              <a:tr h="5391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Групповые занятия с элементами тренинга с обучающимися «группы особого внимания»</a:t>
                      </a:r>
                      <a:r>
                        <a:rPr lang="ru-RU" sz="1200" kern="16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«Как снизить тревожность и повысить стрессоустойчивость»</a:t>
                      </a:r>
                      <a:endParaRPr lang="ru-RU" sz="1200" b="1" kern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педагог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marL="73025" algn="l"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классным коллективом, в котором обучается Л. Для создания ситуации успеха и повышения уровня стрессоустойчивости обучающихся</a:t>
                      </a:r>
                    </a:p>
                    <a:p>
                      <a:pPr marL="73025" algn="l">
                        <a:spcAft>
                          <a:spcPts val="0"/>
                        </a:spcAft>
                        <a:tabLst>
                          <a:tab pos="1890395" algn="l"/>
                        </a:tabLs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extLst>
                  <a:ext uri="{0D108BD9-81ED-4DB2-BD59-A6C34878D82A}">
                    <a16:rowId xmlns:a16="http://schemas.microsoft.com/office/drawing/2014/main" val="413190277"/>
                  </a:ext>
                </a:extLst>
              </a:tr>
              <a:tr h="6122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практические и игровые занятия с обучающимися «группы особого внимания»</a:t>
                      </a:r>
                      <a:r>
                        <a:rPr lang="ru-RU" sz="1200" kern="16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kern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«Волевая регуляция поведения»</a:t>
                      </a:r>
                      <a:endParaRPr lang="ru-RU" sz="1200" b="1" kern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Февраль-апрель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личностно конструктивной модели поведения в жизненных ситуациях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extLst>
                  <a:ext uri="{0D108BD9-81ED-4DB2-BD59-A6C34878D82A}">
                    <a16:rowId xmlns:a16="http://schemas.microsoft.com/office/drawing/2014/main" val="2140088139"/>
                  </a:ext>
                </a:extLst>
              </a:tr>
              <a:tr h="161637">
                <a:tc gridSpan="6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 Обучающиеся, выявленные по результатам диагностических исследований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328388"/>
                  </a:ext>
                </a:extLst>
              </a:tr>
              <a:tr h="364273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мотивационного компонента </a:t>
                      </a:r>
                      <a:r>
                        <a:rPr lang="ru-RU" sz="1200" spc="-3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самопознание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r>
                        <a:rPr lang="ru-RU" sz="1200" kern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Беседы с представителями религиозных конфессий «Ценности жизни» (в рамках просвещения в соответствии с годовым планом)</a:t>
                      </a:r>
                      <a:endParaRPr lang="ru-RU" dirty="0"/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05.12.2024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 Классный руководитель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самооценки и формирование положительного образа «Я»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4315" marR="24315" marT="0" marB="0"/>
                </a:tc>
                <a:extLst>
                  <a:ext uri="{0D108BD9-81ED-4DB2-BD59-A6C34878D82A}">
                    <a16:rowId xmlns:a16="http://schemas.microsoft.com/office/drawing/2014/main" val="2887270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659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0211AB8-5C13-4816-A092-5401AD9E60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0332101"/>
              </p:ext>
            </p:extLst>
          </p:nvPr>
        </p:nvGraphicFramePr>
        <p:xfrm>
          <a:off x="346229" y="361746"/>
          <a:ext cx="11523217" cy="6110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460">
                  <a:extLst>
                    <a:ext uri="{9D8B030D-6E8A-4147-A177-3AD203B41FA5}">
                      <a16:colId xmlns:a16="http://schemas.microsoft.com/office/drawing/2014/main" val="2627085332"/>
                    </a:ext>
                  </a:extLst>
                </a:gridCol>
                <a:gridCol w="2309261">
                  <a:extLst>
                    <a:ext uri="{9D8B030D-6E8A-4147-A177-3AD203B41FA5}">
                      <a16:colId xmlns:a16="http://schemas.microsoft.com/office/drawing/2014/main" val="1937399569"/>
                    </a:ext>
                  </a:extLst>
                </a:gridCol>
                <a:gridCol w="3217232">
                  <a:extLst>
                    <a:ext uri="{9D8B030D-6E8A-4147-A177-3AD203B41FA5}">
                      <a16:colId xmlns:a16="http://schemas.microsoft.com/office/drawing/2014/main" val="3233741316"/>
                    </a:ext>
                  </a:extLst>
                </a:gridCol>
                <a:gridCol w="1008663">
                  <a:extLst>
                    <a:ext uri="{9D8B030D-6E8A-4147-A177-3AD203B41FA5}">
                      <a16:colId xmlns:a16="http://schemas.microsoft.com/office/drawing/2014/main" val="787765407"/>
                    </a:ext>
                  </a:extLst>
                </a:gridCol>
                <a:gridCol w="1413729">
                  <a:extLst>
                    <a:ext uri="{9D8B030D-6E8A-4147-A177-3AD203B41FA5}">
                      <a16:colId xmlns:a16="http://schemas.microsoft.com/office/drawing/2014/main" val="218188376"/>
                    </a:ext>
                  </a:extLst>
                </a:gridCol>
                <a:gridCol w="3120872">
                  <a:extLst>
                    <a:ext uri="{9D8B030D-6E8A-4147-A177-3AD203B41FA5}">
                      <a16:colId xmlns:a16="http://schemas.microsoft.com/office/drawing/2014/main" val="1312334916"/>
                    </a:ext>
                  </a:extLst>
                </a:gridCol>
              </a:tblGrid>
              <a:tr h="281316">
                <a:tc gridSpan="6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Индивидуальное сопровождение обучающегося</a:t>
                      </a:r>
                      <a:endParaRPr lang="ru-RU" sz="400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37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2385" marR="6238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52889854"/>
                  </a:ext>
                </a:extLst>
              </a:tr>
              <a:tr h="84287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62385" marR="6238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Индивидуальная углубленная диагностика совместно с клиническим психологом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диагностики девиантного поведения несовершеннолетних (тест СДП – склонности к девиантному поведению (Э.В.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Леус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Клинический психолог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Измерение оценки степени выраженности дезадаптации у подростков с разными видами девиантного поведения.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3415500322"/>
                  </a:ext>
                </a:extLst>
              </a:tr>
              <a:tr h="1048437"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62385" marR="6238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мотивационного компонента </a:t>
                      </a:r>
                      <a:r>
                        <a:rPr lang="ru-RU" sz="1200" spc="-3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самопознание и саморазвитие (с учетом результатов индивидуальной и плановой диагностики)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коррекционные занятия «Расправь крылья!»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познавательной компетентности: осознание сущности стрессовой ситуации своих возможностей и сильных сторон при возникновении трудностей, решении жизненных задач.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756752899"/>
                  </a:ext>
                </a:extLst>
              </a:tr>
              <a:tr h="6357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Игра «Способы определения стрессовых ситуаций»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стрессовых ситуаций и управление своими эмоциями во избежание негативных последствий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2128797625"/>
                  </a:ext>
                </a:extLst>
              </a:tr>
              <a:tr h="561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Тренинговое занятие по формированию стрессоустойчивости «Колесо баланса»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Актуализация внешних и внутренних ресурсов личности, формирования жизнестойкого поведения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2885792891"/>
                  </a:ext>
                </a:extLst>
              </a:tr>
              <a:tr h="1111881"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62385" marR="62385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навыков конструктивного взаимодействия с окружающими людьми на основе самовосприятия, самораскрытия и принятия других (в группах сформированных по результатам социально-психологического тестирования)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Вовлечение в групповую работу: интегрированные уроки рисования и сказкотерапии «Мы все такие разные», использование методов арт-терапии - психотехника «Мандалы», «Раскрась свои чувства»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поведения, самоорганизации деятельности и общения: способность</a:t>
                      </a:r>
                      <a:r>
                        <a:rPr lang="ru-RU" sz="1200" spc="-6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управлять</a:t>
                      </a:r>
                      <a:r>
                        <a:rPr lang="ru-RU" sz="1200" spc="-7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мотивацией,</a:t>
                      </a:r>
                      <a:r>
                        <a:rPr lang="ru-RU" sz="1200" spc="-9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эмоциями,</a:t>
                      </a:r>
                      <a:r>
                        <a:rPr lang="ru-RU" sz="1200" spc="-8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ставить</a:t>
                      </a:r>
                      <a:r>
                        <a:rPr lang="ru-RU" sz="1200" spc="-7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адекватные</a:t>
                      </a:r>
                      <a:r>
                        <a:rPr lang="ru-RU" sz="1200" spc="-8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и осуществлять выбор эффективных способов преодоления трудностей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2387130145"/>
                  </a:ext>
                </a:extLst>
              </a:tr>
              <a:tr h="383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Групповой тренинг социальных навыков «Познай свой внутренний мир! Кто я? что я?»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15626"/>
                  </a:ext>
                </a:extLst>
              </a:tr>
              <a:tr h="835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 группового тренинга «Познай себя»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чувства собственного достоинства и преодоление неуверенности в себе, мышечная релаксация и включение механизмов саморегуляции.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385" marR="62385" marT="0" marB="0"/>
                </a:tc>
                <a:extLst>
                  <a:ext uri="{0D108BD9-81ED-4DB2-BD59-A6C34878D82A}">
                    <a16:rowId xmlns:a16="http://schemas.microsoft.com/office/drawing/2014/main" val="3675645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936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909A2DF-F4BA-417D-973F-BF05B23554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7809013"/>
              </p:ext>
            </p:extLst>
          </p:nvPr>
        </p:nvGraphicFramePr>
        <p:xfrm>
          <a:off x="507506" y="524372"/>
          <a:ext cx="11176988" cy="5809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224">
                  <a:extLst>
                    <a:ext uri="{9D8B030D-6E8A-4147-A177-3AD203B41FA5}">
                      <a16:colId xmlns:a16="http://schemas.microsoft.com/office/drawing/2014/main" val="2833429233"/>
                    </a:ext>
                  </a:extLst>
                </a:gridCol>
                <a:gridCol w="1844073">
                  <a:extLst>
                    <a:ext uri="{9D8B030D-6E8A-4147-A177-3AD203B41FA5}">
                      <a16:colId xmlns:a16="http://schemas.microsoft.com/office/drawing/2014/main" val="2407208204"/>
                    </a:ext>
                  </a:extLst>
                </a:gridCol>
                <a:gridCol w="3748749">
                  <a:extLst>
                    <a:ext uri="{9D8B030D-6E8A-4147-A177-3AD203B41FA5}">
                      <a16:colId xmlns:a16="http://schemas.microsoft.com/office/drawing/2014/main" val="1867531991"/>
                    </a:ext>
                  </a:extLst>
                </a:gridCol>
                <a:gridCol w="1229382">
                  <a:extLst>
                    <a:ext uri="{9D8B030D-6E8A-4147-A177-3AD203B41FA5}">
                      <a16:colId xmlns:a16="http://schemas.microsoft.com/office/drawing/2014/main" val="3273301432"/>
                    </a:ext>
                  </a:extLst>
                </a:gridCol>
                <a:gridCol w="1447110">
                  <a:extLst>
                    <a:ext uri="{9D8B030D-6E8A-4147-A177-3AD203B41FA5}">
                      <a16:colId xmlns:a16="http://schemas.microsoft.com/office/drawing/2014/main" val="2855017130"/>
                    </a:ext>
                  </a:extLst>
                </a:gridCol>
                <a:gridCol w="2483450">
                  <a:extLst>
                    <a:ext uri="{9D8B030D-6E8A-4147-A177-3AD203B41FA5}">
                      <a16:colId xmlns:a16="http://schemas.microsoft.com/office/drawing/2014/main" val="4186096625"/>
                    </a:ext>
                  </a:extLst>
                </a:gridCol>
              </a:tblGrid>
              <a:tr h="172389">
                <a:tc gridSpan="6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400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Работа с педагогами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82330"/>
                  </a:ext>
                </a:extLst>
              </a:tr>
              <a:tr h="434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extLst>
                  <a:ext uri="{0D108BD9-81ED-4DB2-BD59-A6C34878D82A}">
                    <a16:rowId xmlns:a16="http://schemas.microsoft.com/office/drawing/2014/main" val="2599711271"/>
                  </a:ext>
                </a:extLst>
              </a:tr>
              <a:tr h="1205432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психологической компетентности педагогов в проблемах взаимодействия с детьми и освоение стратегий взаимодействия в ситуациях проблемного поведения детей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 с классными руководителями и учителями-предметниками «Как работать с детьми группы психологического риска?» с приглашением специалистов БУ «Советская психоневрологическая больница» (в соответствии с годовым планом работы)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Клинический психолог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компетенций педагогов, классных руководителей, специалистов в области воспитания в вопросах организации психологически комфортной безопасной образовательной среды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extLst>
                  <a:ext uri="{0D108BD9-81ED-4DB2-BD59-A6C34878D82A}">
                    <a16:rowId xmlns:a16="http://schemas.microsoft.com/office/drawing/2014/main" val="1339742850"/>
                  </a:ext>
                </a:extLst>
              </a:tr>
              <a:tr h="1238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 с педагогами, работающими в классе и индивидуально с обучающейся Л. «Работа с детьми с  посттравматическим стрессовым расстройством » с приглашением клинического психолога (по согласованию)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Клинический 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80934"/>
                  </a:ext>
                </a:extLst>
              </a:tr>
              <a:tr h="547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 по вопросу работы с детьми после возвращению (индивидуально)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учебного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96139"/>
                  </a:ext>
                </a:extLst>
              </a:tr>
              <a:tr h="2012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150"/>
                        </a:spcBef>
                        <a:spcAft>
                          <a:spcPts val="15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 за всеми обучающимися с высоким уровнем тревожности, склонных к аутоагрессивному поведению и (или) суицидальному риску в соответствии маркерами (Таблица для первичного выявления детей группы суицидального риска (для классного руководителя), Таблица факторов риска развития кризисных состояний и наличия суицидальных знаков у обучающихся)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учебного года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Классные руководители, педагог-психолог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психолого-педагогического сопровождения несовершеннолетних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088" marR="60088" marT="0" marB="0"/>
                </a:tc>
                <a:extLst>
                  <a:ext uri="{0D108BD9-81ED-4DB2-BD59-A6C34878D82A}">
                    <a16:rowId xmlns:a16="http://schemas.microsoft.com/office/drawing/2014/main" val="70769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409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2F840CA-7129-4996-A242-2DD9746943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032612"/>
              </p:ext>
            </p:extLst>
          </p:nvPr>
        </p:nvGraphicFramePr>
        <p:xfrm>
          <a:off x="396536" y="371665"/>
          <a:ext cx="11398928" cy="61146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454">
                  <a:extLst>
                    <a:ext uri="{9D8B030D-6E8A-4147-A177-3AD203B41FA5}">
                      <a16:colId xmlns:a16="http://schemas.microsoft.com/office/drawing/2014/main" val="1560867754"/>
                    </a:ext>
                  </a:extLst>
                </a:gridCol>
                <a:gridCol w="1719309">
                  <a:extLst>
                    <a:ext uri="{9D8B030D-6E8A-4147-A177-3AD203B41FA5}">
                      <a16:colId xmlns:a16="http://schemas.microsoft.com/office/drawing/2014/main" val="4014464263"/>
                    </a:ext>
                  </a:extLst>
                </a:gridCol>
                <a:gridCol w="2947386">
                  <a:extLst>
                    <a:ext uri="{9D8B030D-6E8A-4147-A177-3AD203B41FA5}">
                      <a16:colId xmlns:a16="http://schemas.microsoft.com/office/drawing/2014/main" val="3544721475"/>
                    </a:ext>
                  </a:extLst>
                </a:gridCol>
                <a:gridCol w="985422">
                  <a:extLst>
                    <a:ext uri="{9D8B030D-6E8A-4147-A177-3AD203B41FA5}">
                      <a16:colId xmlns:a16="http://schemas.microsoft.com/office/drawing/2014/main" val="3365196959"/>
                    </a:ext>
                  </a:extLst>
                </a:gridCol>
                <a:gridCol w="1953087">
                  <a:extLst>
                    <a:ext uri="{9D8B030D-6E8A-4147-A177-3AD203B41FA5}">
                      <a16:colId xmlns:a16="http://schemas.microsoft.com/office/drawing/2014/main" val="3221287445"/>
                    </a:ext>
                  </a:extLst>
                </a:gridCol>
                <a:gridCol w="3391270">
                  <a:extLst>
                    <a:ext uri="{9D8B030D-6E8A-4147-A177-3AD203B41FA5}">
                      <a16:colId xmlns:a16="http://schemas.microsoft.com/office/drawing/2014/main" val="2708706306"/>
                    </a:ext>
                  </a:extLst>
                </a:gridCol>
              </a:tblGrid>
              <a:tr h="156857">
                <a:tc gridSpan="6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aseline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Работа с родителями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23883"/>
                  </a:ext>
                </a:extLst>
              </a:tr>
              <a:tr h="3548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проведения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Предполагаемый результат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1721056850"/>
                  </a:ext>
                </a:extLst>
              </a:tr>
              <a:tr h="444927">
                <a:tc rowSpan="2"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детско-родительского отношений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Опросник родительского отношения (А.Я.Варга, В.В.Столин)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взаимоотношений родителей и детей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524068854"/>
                  </a:ext>
                </a:extLst>
              </a:tr>
              <a:tr h="4449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Опросник для изучения взаимодействия родителей с детьми И. Марковской (ВРР)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12582"/>
                  </a:ext>
                </a:extLst>
              </a:tr>
              <a:tr h="475092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уровня психолого-педагогической компетенции родителей, детско-родительских отношений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Индивидуальные занятия с родителями (по согласованию с родителями)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навыков конструктивного целеполагания, позитивного отношения.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3162586704"/>
                  </a:ext>
                </a:extLst>
              </a:tr>
              <a:tr h="11185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Тренинговое занятие детей и родителей обучающихся «группы особого внимания»</a:t>
                      </a:r>
                      <a:r>
                        <a:rPr lang="ru-RU" sz="12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«Отношение к жизни? Позитивное!»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личностных ресурсов для преодоления травмирующих ситуаций; формирование позитивной установки на отношение к окружающему миру, выход детей посттравматической ситуации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3502952637"/>
                  </a:ext>
                </a:extLst>
              </a:tr>
              <a:tr h="9765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Семинар-практикум «Мой ребенок тревожный!» для родителей обучающихся «группы особого внимания»*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Клинический психолог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педагогической компетентности родителей в системе взаимодействия «тревожный ребенок-родитель», понимание позиции ребенка, его эмоционально-чувствительного мира.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3977179021"/>
                  </a:ext>
                </a:extLst>
              </a:tr>
              <a:tr h="7812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Вебинар в режиме офлайн (видеозапись) «Возрастные особенности» (формирование психологической безопасной среды)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Ежемесячно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Педагог-психолог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Клинический психолог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 согласованию)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Информирование родителей о проблемах современных школьников. Повышение уровня психологической компетенции родителей.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3961751821"/>
                  </a:ext>
                </a:extLst>
              </a:tr>
              <a:tr h="6685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мотивационного компонента </a:t>
                      </a:r>
                      <a:r>
                        <a:rPr lang="ru-RU" sz="1200" spc="-3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самопознание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Беседы с представителями религиозных конфессий «Ценности жизни» (в соответствии с планом года)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раза в год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педагог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родительской компетенции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026" marR="52026" marT="0" marB="0"/>
                </a:tc>
                <a:extLst>
                  <a:ext uri="{0D108BD9-81ED-4DB2-BD59-A6C34878D82A}">
                    <a16:rowId xmlns:a16="http://schemas.microsoft.com/office/drawing/2014/main" val="856050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1384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73545-0E6D-47CF-8DF2-8A24BC9CC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1038687"/>
            <a:ext cx="9966960" cy="1666413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28070958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151</TotalTime>
  <Words>1517</Words>
  <Application>Microsoft Office PowerPoint</Application>
  <PresentationFormat>Широкоэкранный</PresentationFormat>
  <Paragraphs>337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Calibri</vt:lpstr>
      <vt:lpstr>Corbel</vt:lpstr>
      <vt:lpstr>Times New Roman</vt:lpstr>
      <vt:lpstr>Базис</vt:lpstr>
      <vt:lpstr>Индивидуальный план  психолого-педагогического  сопровождения ОБУЧАЮЩИХСЯ  С ДЕВИАНТНЫМ поведением</vt:lpstr>
      <vt:lpstr>Индивидуальный план психолого-педагогического  сопровождения обучающихся с девиантным поведением</vt:lpstr>
      <vt:lpstr>Продолжение  (Индивидуальный план психолого-педагогического  сопровождения обучающихся с девиантным поведением)</vt:lpstr>
      <vt:lpstr>Индивидуальный план психолого-педагогического сопровождения ситуации,  связанной с аутоагрессивным поведением несовершеннолетней Л. </vt:lpstr>
      <vt:lpstr>Продолжение  (1. Работа с классным коллективом)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план  психолого-педагогического  сопровождения ситуации,  связанной с аутоагрессивным поведением несовершеннолетней Л.</dc:title>
  <dc:creator>Ломова Татьяна Владимировна</dc:creator>
  <cp:lastModifiedBy>Ломова Татьяна Владимировна</cp:lastModifiedBy>
  <cp:revision>9</cp:revision>
  <dcterms:created xsi:type="dcterms:W3CDTF">2024-12-10T05:24:02Z</dcterms:created>
  <dcterms:modified xsi:type="dcterms:W3CDTF">2024-12-10T07:55:47Z</dcterms:modified>
</cp:coreProperties>
</file>