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73" r:id="rId3"/>
    <p:sldId id="274" r:id="rId4"/>
    <p:sldId id="298" r:id="rId5"/>
    <p:sldId id="279" r:id="rId6"/>
    <p:sldId id="282" r:id="rId7"/>
    <p:sldId id="301" r:id="rId8"/>
    <p:sldId id="265" r:id="rId9"/>
    <p:sldId id="290" r:id="rId10"/>
    <p:sldId id="308" r:id="rId11"/>
    <p:sldId id="304" r:id="rId12"/>
    <p:sldId id="303" r:id="rId13"/>
    <p:sldId id="267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 varScale="1">
        <p:scale>
          <a:sx n="111" d="100"/>
          <a:sy n="111" d="100"/>
        </p:scale>
        <p:origin x="-69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DF6DB-EDE0-4EAF-97E9-2A4F9D4083E3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7425-97DD-45ED-83FF-86F728E950A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171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wall-177136941_38714" TargetMode="External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hyperlink" Target="https://vk.com/russho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6336704" cy="2088232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33CC"/>
                </a:solidFill>
                <a:latin typeface="+mn-lt"/>
                <a:ea typeface="Times New Roman"/>
                <a:cs typeface="Times New Roman"/>
              </a:rPr>
              <a:t/>
            </a:r>
            <a:br>
              <a:rPr lang="ru-RU" sz="2000" b="1" dirty="0">
                <a:solidFill>
                  <a:srgbClr val="0033CC"/>
                </a:solidFill>
                <a:latin typeface="+mn-lt"/>
                <a:ea typeface="Times New Roman"/>
                <a:cs typeface="Times New Roman"/>
              </a:rPr>
            </a:br>
            <a:r>
              <a:rPr lang="ru-RU" sz="1200" b="1" dirty="0"/>
              <a:t>ДЕПАРТАМЕНТ ОБРАЗОВАНИЯ АДМИНИСТРАЦИИ СУРГУТСКОГО РАЙОНА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dirty="0"/>
              <a:t>МУНИЦИПАЛЬНОЕ КАЗЁННОЕ УЧРЕЖДЕНИЕ СУРГУТСКОГО РАЙОНА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b="1" dirty="0"/>
              <a:t>«ИНФОРМАЦИОННО-МЕТОДИЧЕСКИЙ ЦЕНТР»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>
                <a:solidFill>
                  <a:srgbClr val="0033CC"/>
                </a:solidFill>
                <a:ea typeface="Times New Roman"/>
                <a:cs typeface="Times New Roman"/>
              </a:rPr>
              <a:t/>
            </a:r>
            <a:br>
              <a:rPr lang="ru-RU" sz="2000" b="1" dirty="0" smtClean="0">
                <a:solidFill>
                  <a:srgbClr val="0033CC"/>
                </a:solidFill>
                <a:ea typeface="Times New Roman"/>
                <a:cs typeface="Times New Roman"/>
              </a:rPr>
            </a:br>
            <a:r>
              <a:rPr lang="ru-RU" sz="2000" b="1" dirty="0">
                <a:solidFill>
                  <a:srgbClr val="0033CC"/>
                </a:solidFill>
                <a:ea typeface="Times New Roman"/>
                <a:cs typeface="Times New Roman"/>
              </a:rPr>
              <a:t/>
            </a:r>
            <a:br>
              <a:rPr lang="ru-RU" sz="2000" b="1" dirty="0">
                <a:solidFill>
                  <a:srgbClr val="0033CC"/>
                </a:solidFill>
                <a:ea typeface="Times New Roman"/>
                <a:cs typeface="Times New Roman"/>
              </a:rPr>
            </a:br>
            <a:r>
              <a:rPr lang="ru-RU" sz="1600" b="1" dirty="0" smtClean="0"/>
              <a:t>Муниципальный </a:t>
            </a:r>
            <a:r>
              <a:rPr lang="ru-RU" sz="1600" b="1" dirty="0"/>
              <a:t>партнерский образовательный проект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методического сопровождения «Бинарный урок – Телемост» 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b="1" dirty="0">
              <a:solidFill>
                <a:srgbClr val="002060"/>
              </a:solidFill>
              <a:ea typeface="Segoe UI Symbol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643758"/>
            <a:ext cx="2847251" cy="2139702"/>
          </a:xfrm>
          <a:prstGeom prst="rect">
            <a:avLst/>
          </a:prstGeom>
          <a:ln>
            <a:solidFill>
              <a:srgbClr val="0000FF"/>
            </a:solidFill>
          </a:ln>
          <a:effectLst>
            <a:softEdge rad="31750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557892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6" y="5147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sun6-22.userapi.com/s/v1/ig2/UzLOJaYZg8OpMwXbIAWkpawNpIwZ-fJnKR0vRuBcZGEQhe0v2Ap5gwcOMxqVgKxfMls_Ih0uB6X5XXi_qETNgSr5.jpg?size=1897x1897&amp;quality=96&amp;crop=506,13,1897,1897&amp;ava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93397"/>
            <a:ext cx="4261608" cy="275010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1520" y="1327361"/>
            <a:ext cx="6480720" cy="1460413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indent="450215" algn="l">
              <a:lnSpc>
                <a:spcPct val="115000"/>
              </a:lnSpc>
            </a:pPr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Целевая </a:t>
            </a: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аудитория: школа-куратор - МБОУ «</a:t>
            </a:r>
            <a:r>
              <a:rPr lang="ru-RU" sz="1600" b="1" dirty="0" err="1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Нижнесортымская</a:t>
            </a: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СОШ»;</a:t>
            </a:r>
            <a:b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школа с низкими образовательными результатами </a:t>
            </a:r>
            <a: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b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Русскинская</a:t>
            </a:r>
            <a: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СОШ».</a:t>
            </a:r>
            <a:br>
              <a:rPr lang="ru-RU" sz="1600" b="1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ea typeface="Segoe UI Symbol" panose="020B0502040204020203" pitchFamily="34" charset="0"/>
                <a:cs typeface="+mn-cs"/>
              </a:rPr>
              <a:t/>
            </a:r>
            <a:br>
              <a:rPr lang="ru-RU" sz="1600" b="1" dirty="0">
                <a:solidFill>
                  <a:srgbClr val="002060"/>
                </a:solidFill>
                <a:ea typeface="Segoe UI Symbol" panose="020B0502040204020203" pitchFamily="34" charset="0"/>
                <a:cs typeface="+mn-cs"/>
              </a:rPr>
            </a:br>
            <a:endParaRPr lang="ru-RU" sz="1600" b="1" dirty="0">
              <a:solidFill>
                <a:srgbClr val="002060"/>
              </a:solidFill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6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49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1298" y="1851670"/>
            <a:ext cx="7344816" cy="3384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Историческая справка: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1955 год -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парты начальной школы-интерната сели 24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ребенка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2009 год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торжественное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открытие новой современной школы на 400 мест и пришкольного интерната на 200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мест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2020 год -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школе присвоен статус «Окружной пилотной площадки», реализующей проект дистанционного обучения в Югре для детей КМНС «Стойбищная школа-сад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 год -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 Центр «Точка Роста» в МБОУ «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Русскинская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СОШ» по естественно-математическому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направлению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sun6-22.userapi.com/s/v1/ig2/UzLOJaYZg8OpMwXbIAWkpawNpIwZ-fJnKR0vRuBcZGEQhe0v2Ap5gwcOMxqVgKxfMls_Ih0uB6X5XXi_qETNgSr5.jpg?size=1897x1897&amp;quality=96&amp;crop=506,13,1897,1897&amp;ava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3478"/>
            <a:ext cx="3095836" cy="230425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212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47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915566"/>
            <a:ext cx="576064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sun6-22.userapi.com/s/v1/ig2/UzLOJaYZg8OpMwXbIAWkpawNpIwZ-fJnKR0vRuBcZGEQhe0v2Ap5gwcOMxqVgKxfMls_Ih0uB6X5XXi_qETNgSr5.jpg?size=1897x1897&amp;quality=96&amp;crop=506,13,1897,1897&amp;ava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27854"/>
            <a:ext cx="4032448" cy="235572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832388"/>
            <a:ext cx="7920880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>
              <a:lnSpc>
                <a:spcPct val="115000"/>
              </a:lnSpc>
            </a:pPr>
            <a:r>
              <a:rPr lang="ru-RU" sz="1400" b="1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Кадровый потенциал – 32 педагога: </a:t>
            </a:r>
            <a:endParaRPr lang="ru-RU" sz="14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высшим образованием 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 </a:t>
            </a:r>
            <a:r>
              <a:rPr lang="ru-RU" sz="1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95%;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средне-специальным образованием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5%;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высшей категорией – </a:t>
            </a:r>
            <a:r>
              <a:rPr lang="ru-RU" sz="1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42%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педагогов;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первой категорией – </a:t>
            </a:r>
            <a:r>
              <a:rPr lang="ru-RU" sz="14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28%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педагогов;</a:t>
            </a:r>
            <a:endParaRPr lang="ru-RU" sz="14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ттестованы на соответствие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занимаемой 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должности</a:t>
            </a:r>
            <a:r>
              <a:rPr lang="ru-RU" sz="14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- 30</a:t>
            </a:r>
            <a:r>
              <a:rPr lang="ru-RU" sz="14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 2024 году педагоги приняли участие в образовательных событиях: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единый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методический день – 12 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педагогов;</a:t>
            </a:r>
            <a:endParaRPr lang="ru-RU" sz="14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астер-сессии </a:t>
            </a:r>
            <a:r>
              <a:rPr lang="ru-RU" sz="1400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«Пути к вершинам профессионального мастерства – 4 </a:t>
            </a:r>
            <a:r>
              <a:rPr lang="ru-RU" sz="1400" dirty="0" smtClean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педагога;</a:t>
            </a:r>
            <a:endParaRPr lang="ru-RU" sz="14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урсы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профессиональной подготовки – 4 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педагога;</a:t>
            </a:r>
            <a:endParaRPr lang="ru-RU" sz="14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етодические </a:t>
            </a:r>
            <a:r>
              <a:rPr lang="ru-RU" sz="1400" dirty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семинары «ФООП-среда» – 32 </a:t>
            </a:r>
            <a:r>
              <a:rPr lang="ru-RU" sz="1400" dirty="0" smtClean="0">
                <a:solidFill>
                  <a:srgbClr val="00206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педагога;</a:t>
            </a:r>
            <a:endParaRPr lang="ru-RU" sz="14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икл 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консультаций по подготовке обучающихся к ГИА – 2024, 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этапам </a:t>
            </a:r>
            <a:r>
              <a:rPr lang="ru-RU" sz="1400" dirty="0" err="1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sz="1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914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609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sun6-22.userapi.com/s/v1/ig2/UzLOJaYZg8OpMwXbIAWkpawNpIwZ-fJnKR0vRuBcZGEQhe0v2Ap5gwcOMxqVgKxfMls_Ih0uB6X5XXi_qETNgSr5.jpg?size=1897x1897&amp;quality=96&amp;crop=506,13,1897,1897&amp;ava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969" y="3055268"/>
            <a:ext cx="3235962" cy="208823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535754"/>
            <a:ext cx="63367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Образовательные результаты  МБОУ «</a:t>
            </a:r>
            <a:r>
              <a:rPr lang="ru-RU" sz="1400" b="1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Русскинская</a:t>
            </a:r>
            <a:r>
              <a:rPr lang="ru-RU" sz="1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СОШ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на начало реализации проекта (январь 2024 года) </a:t>
            </a:r>
            <a:r>
              <a:rPr lang="ru-RU" sz="1400" b="1" dirty="0">
                <a:solidFill>
                  <a:srgbClr val="0000CC"/>
                </a:solidFill>
                <a:latin typeface="+mj-lt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0000CC"/>
                </a:solidFill>
                <a:latin typeface="+mj-lt"/>
                <a:cs typeface="Times New Roman" panose="02020603050405020304" pitchFamily="18" charset="0"/>
              </a:rPr>
            </a:br>
            <a:endParaRPr lang="ru-RU" sz="1400" dirty="0">
              <a:latin typeface="+mj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799799"/>
              </p:ext>
            </p:extLst>
          </p:nvPr>
        </p:nvGraphicFramePr>
        <p:xfrm>
          <a:off x="539552" y="1121969"/>
          <a:ext cx="7776864" cy="391520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xmlns="" val="122098423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xmlns="" val="1012929617"/>
                    </a:ext>
                  </a:extLst>
                </a:gridCol>
              </a:tblGrid>
              <a:tr h="26503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Общая успеваемость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94,3% (13 обучающихся являются неуспевающими)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0995930"/>
                  </a:ext>
                </a:extLst>
              </a:tr>
              <a:tr h="26503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Качество знаний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ru-RU" sz="900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,4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lang="ru-RU" sz="900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(93 обучающихся)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5067185"/>
                  </a:ext>
                </a:extLst>
              </a:tr>
              <a:tr h="26503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Высокая доля обучающихся с рисками учебной </a:t>
                      </a:r>
                      <a:r>
                        <a:rPr lang="ru-RU" sz="900" b="1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неуспешности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26% (80 обучающихся)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4796021"/>
                  </a:ext>
                </a:extLst>
              </a:tr>
              <a:tr h="26926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Результативность ГИА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Качество знаний: Русский язык – 64,67%, математика – 66,66%, обществознание – 50%, история -0 %. Общая успеваемость – 100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4668474"/>
                  </a:ext>
                </a:extLst>
              </a:tr>
              <a:tr h="26926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Результативность ОГЭ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Качества знаний: География – 42,86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Общая успеваемость -100%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86962409"/>
                  </a:ext>
                </a:extLst>
              </a:tr>
              <a:tr h="26921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Наивысший показатель ОГЭ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Качества знаний: Русский язык </a:t>
                      </a: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 45,83%, общая успеваемость – 100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2514689"/>
                  </a:ext>
                </a:extLst>
              </a:tr>
              <a:tr h="39963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Наименьший показатель ОГЭ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Качество знаний: Математика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 4,17%, обществознание – 21,74%, информатика – 0%, английский язык – 0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0706882"/>
                  </a:ext>
                </a:extLst>
              </a:tr>
              <a:tr h="138903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Выпускники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46,2% после 9 класса обучаются в средних учебных заведениях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9229840"/>
                  </a:ext>
                </a:extLst>
              </a:tr>
              <a:tr h="26503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Обучающиеся КМНС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30% после 9 класса ведут традиционный образ жизни на угодьях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3481120"/>
                  </a:ext>
                </a:extLst>
              </a:tr>
              <a:tr h="37511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Низкая доля обучающихся, продолжающие обучение в 10 классе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13%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4498897"/>
                  </a:ext>
                </a:extLst>
              </a:tr>
              <a:tr h="53931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Олимпиады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Стабильное количество обучающихся участвующих в 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муниципальном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этапе Всероссийской олимпиады школьников – 11 детей. Ежегодно выходят 3 обучающихся 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 региональный 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этап Всероссийской олимпиады школьников по родному языку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8839404"/>
                  </a:ext>
                </a:extLst>
              </a:tr>
              <a:tr h="43319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ВПР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Общая успеваемость по Всероссийским проверочным работ (ВПР) в сравнении с 2022-2023 учебным годом в 2023-2024 учебном году повысилось на 2</a:t>
                      </a: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23495" marR="2349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5249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33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915566"/>
            <a:ext cx="576064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59582"/>
            <a:ext cx="6768752" cy="617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301410"/>
            <a:ext cx="3128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Концептуальные документы </a:t>
            </a:r>
            <a:endParaRPr lang="ru-RU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31590"/>
            <a:ext cx="2754653" cy="391996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394" y="956037"/>
            <a:ext cx="2826661" cy="410445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9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373" y="771550"/>
            <a:ext cx="2826662" cy="410445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248348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65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915566"/>
            <a:ext cx="576064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83518"/>
            <a:ext cx="52847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17275" b="14248"/>
          <a:stretch/>
        </p:blipFill>
        <p:spPr>
          <a:xfrm>
            <a:off x="345993" y="1203598"/>
            <a:ext cx="3613892" cy="295232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t="17828" b="12890"/>
          <a:stretch/>
        </p:blipFill>
        <p:spPr>
          <a:xfrm>
            <a:off x="4272762" y="1176018"/>
            <a:ext cx="3937568" cy="295232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585357" y="4227934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платформа «</a:t>
            </a:r>
            <a:r>
              <a:rPr lang="ru-RU" sz="2000" b="1" dirty="0" err="1" smtClean="0">
                <a:solidFill>
                  <a:schemeClr val="tx2"/>
                </a:solidFill>
              </a:rPr>
              <a:t>Сферум</a:t>
            </a:r>
            <a:r>
              <a:rPr lang="ru-RU" sz="2000" b="1" dirty="0" smtClean="0">
                <a:solidFill>
                  <a:schemeClr val="tx2"/>
                </a:solidFill>
              </a:rPr>
              <a:t>»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91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0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252536" y="4279403"/>
            <a:ext cx="4608512" cy="86409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ru-RU" sz="1300" b="1" dirty="0">
                <a:solidFill>
                  <a:srgbClr val="002060"/>
                </a:solidFill>
                <a:latin typeface="+mn-lt"/>
                <a:ea typeface="Calibri"/>
                <a:cs typeface="Times New Roman"/>
              </a:rPr>
              <a:t/>
            </a:r>
            <a:br>
              <a:rPr lang="ru-RU" sz="1300" b="1" dirty="0">
                <a:solidFill>
                  <a:srgbClr val="002060"/>
                </a:solidFill>
                <a:latin typeface="+mn-lt"/>
                <a:ea typeface="Calibri"/>
                <a:cs typeface="Times New Roman"/>
              </a:rPr>
            </a:br>
            <a:endParaRPr lang="ru-RU" sz="1300" b="1" dirty="0">
              <a:solidFill>
                <a:srgbClr val="002060"/>
              </a:solidFill>
              <a:latin typeface="+mn-lt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002060"/>
                </a:solidFill>
                <a:ea typeface="Cambria"/>
              </a:rPr>
              <a:t>Урок русского языка 4Б класс </a:t>
            </a:r>
          </a:p>
          <a:p>
            <a:pPr>
              <a:spcAft>
                <a:spcPts val="0"/>
              </a:spcAft>
            </a:pPr>
            <a:r>
              <a:rPr lang="ru-RU" sz="1600" b="1" dirty="0" smtClean="0">
                <a:solidFill>
                  <a:srgbClr val="002060"/>
                </a:solidFill>
                <a:ea typeface="Cambria"/>
              </a:rPr>
              <a:t>МБОУ «</a:t>
            </a:r>
            <a:r>
              <a:rPr lang="ru-RU" sz="1600" b="1" dirty="0" err="1" smtClean="0">
                <a:solidFill>
                  <a:srgbClr val="002060"/>
                </a:solidFill>
                <a:ea typeface="Cambria"/>
              </a:rPr>
              <a:t>Нижнесортымская</a:t>
            </a:r>
            <a:r>
              <a:rPr lang="ru-RU" sz="1600" b="1" dirty="0" smtClean="0">
                <a:solidFill>
                  <a:srgbClr val="002060"/>
                </a:solidFill>
                <a:ea typeface="Cambria"/>
              </a:rPr>
              <a:t> </a:t>
            </a:r>
            <a:r>
              <a:rPr lang="ru-RU" sz="1600" b="1" dirty="0">
                <a:solidFill>
                  <a:srgbClr val="002060"/>
                </a:solidFill>
                <a:ea typeface="Cambria"/>
              </a:rPr>
              <a:t>СОШ» с трансляцией </a:t>
            </a:r>
            <a:r>
              <a:rPr lang="ru-RU" sz="1600" b="1" dirty="0" smtClean="0">
                <a:solidFill>
                  <a:srgbClr val="002060"/>
                </a:solidFill>
                <a:ea typeface="Cambria"/>
              </a:rPr>
              <a:t>в МБОУ «</a:t>
            </a:r>
            <a:r>
              <a:rPr lang="ru-RU" sz="1600" b="1" dirty="0" err="1" smtClean="0">
                <a:solidFill>
                  <a:srgbClr val="002060"/>
                </a:solidFill>
                <a:ea typeface="Cambria"/>
              </a:rPr>
              <a:t>Русскинская</a:t>
            </a:r>
            <a:r>
              <a:rPr lang="ru-RU" sz="1600" b="1" dirty="0" smtClean="0">
                <a:solidFill>
                  <a:srgbClr val="002060"/>
                </a:solidFill>
                <a:ea typeface="Cambria"/>
              </a:rPr>
              <a:t> СОШ»</a:t>
            </a:r>
            <a:r>
              <a:rPr lang="ru-RU" sz="1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</a:br>
            <a:endParaRPr lang="ru-RU" sz="1600" b="1" dirty="0">
              <a:solidFill>
                <a:srgbClr val="002060"/>
              </a:solidFill>
              <a:latin typeface="Bookman Old Style" panose="02050604050505020204" pitchFamily="18" charset="0"/>
              <a:ea typeface="Segoe UI Symbol" panose="020B05020402040202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t="11775"/>
          <a:stretch/>
        </p:blipFill>
        <p:spPr>
          <a:xfrm>
            <a:off x="2771800" y="2355725"/>
            <a:ext cx="2592288" cy="14611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687116"/>
            <a:ext cx="2952328" cy="25922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87117"/>
            <a:ext cx="2619084" cy="26010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9752" y="1018693"/>
            <a:ext cx="5877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Онлайн консультации МБОУ «</a:t>
            </a:r>
            <a:r>
              <a:rPr lang="ru-RU" b="1" dirty="0" err="1" smtClean="0">
                <a:solidFill>
                  <a:schemeClr val="tx2"/>
                </a:solidFill>
              </a:rPr>
              <a:t>Русскинская</a:t>
            </a:r>
            <a:r>
              <a:rPr lang="ru-RU" b="1" dirty="0" smtClean="0">
                <a:solidFill>
                  <a:schemeClr val="tx2"/>
                </a:solidFill>
              </a:rPr>
              <a:t> СОШ» со школой- куратором 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742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8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411510"/>
            <a:ext cx="4896544" cy="86409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300" b="1" dirty="0">
                <a:solidFill>
                  <a:srgbClr val="002060"/>
                </a:solidFill>
                <a:ea typeface="Calibri"/>
                <a:cs typeface="Times New Roman"/>
              </a:rPr>
              <a:t/>
            </a:r>
            <a:br>
              <a:rPr lang="ru-RU" sz="1300" b="1" dirty="0">
                <a:solidFill>
                  <a:srgbClr val="002060"/>
                </a:solidFill>
                <a:ea typeface="Calibri"/>
                <a:cs typeface="Times New Roman"/>
              </a:rPr>
            </a:br>
            <a:endParaRPr lang="ru-RU" sz="13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ea typeface="Times New Roman"/>
                <a:cs typeface="Times New Roman" panose="02020603050405020304" pitchFamily="18" charset="0"/>
              </a:rPr>
              <a:t>Методическое сопровождение </a:t>
            </a:r>
          </a:p>
          <a:p>
            <a:r>
              <a:rPr lang="ru-RU" sz="1600" b="1" dirty="0" smtClean="0">
                <a:solidFill>
                  <a:srgbClr val="002060"/>
                </a:solidFill>
                <a:ea typeface="Times New Roman"/>
                <a:cs typeface="Times New Roman" panose="02020603050405020304" pitchFamily="18" charset="0"/>
              </a:rPr>
              <a:t>учителей-предметников</a:t>
            </a:r>
            <a:endParaRPr lang="ru-RU" sz="1600" b="1" dirty="0">
              <a:solidFill>
                <a:srgbClr val="002060"/>
              </a:solidFill>
              <a:ea typeface="Times New Roman"/>
              <a:cs typeface="Times New Roman" panose="02020603050405020304" pitchFamily="18" charset="0"/>
            </a:endParaRPr>
          </a:p>
          <a:p>
            <a:r>
              <a:rPr lang="ru-RU" sz="1200" b="1" spc="-75" dirty="0">
                <a:solidFill>
                  <a:srgbClr val="002060"/>
                </a:solidFill>
                <a:cs typeface="Times New Roman"/>
              </a:rPr>
              <a:t> </a:t>
            </a:r>
            <a:r>
              <a:rPr lang="ru-RU" sz="1300" b="1" dirty="0">
                <a:solidFill>
                  <a:srgbClr val="002060"/>
                </a:solidFill>
                <a:ea typeface="Calibri"/>
                <a:cs typeface="Times New Roman"/>
              </a:rPr>
              <a:t/>
            </a:r>
            <a:br>
              <a:rPr lang="ru-RU" sz="1300" b="1" dirty="0">
                <a:solidFill>
                  <a:srgbClr val="002060"/>
                </a:solidFill>
                <a:ea typeface="Calibri"/>
                <a:cs typeface="Times New Roman"/>
              </a:rPr>
            </a:br>
            <a:endParaRPr lang="ru-RU" sz="1300" b="1" dirty="0">
              <a:solidFill>
                <a:srgbClr val="002060"/>
              </a:solidFill>
              <a:ea typeface="Segoe UI Symbol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2283718"/>
            <a:ext cx="187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  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183587"/>
            <a:ext cx="4392488" cy="18706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12098"/>
          <a:stretch/>
        </p:blipFill>
        <p:spPr>
          <a:xfrm>
            <a:off x="124985" y="3183587"/>
            <a:ext cx="3905113" cy="187360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211960" y="1527632"/>
            <a:ext cx="4392488" cy="15216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+mj-lt"/>
              </a:rPr>
              <a:t>З</a:t>
            </a:r>
            <a:r>
              <a:rPr lang="ru-RU" sz="1600" dirty="0" smtClean="0">
                <a:latin typeface="+mj-lt"/>
              </a:rPr>
              <a:t>аседание </a:t>
            </a:r>
            <a:r>
              <a:rPr lang="ru-RU" sz="1600" dirty="0">
                <a:latin typeface="+mj-lt"/>
              </a:rPr>
              <a:t>педагогического клуба «Диалог</a:t>
            </a:r>
            <a:r>
              <a:rPr lang="ru-RU" sz="1600" dirty="0" smtClean="0">
                <a:latin typeface="+mj-lt"/>
              </a:rPr>
              <a:t>» по теме  </a:t>
            </a:r>
            <a:r>
              <a:rPr lang="ru-RU" sz="1600" dirty="0">
                <a:latin typeface="+mj-lt"/>
              </a:rPr>
              <a:t>«Использование инструментов образовательного ресурса </a:t>
            </a:r>
            <a:r>
              <a:rPr lang="ru-RU" sz="1600" dirty="0" err="1">
                <a:latin typeface="+mj-lt"/>
              </a:rPr>
              <a:t>ЯКласс</a:t>
            </a:r>
            <a:r>
              <a:rPr lang="ru-RU" sz="1600" dirty="0">
                <a:latin typeface="+mj-lt"/>
              </a:rPr>
              <a:t> для диагностики функциональной грамотности».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4985" y="1518111"/>
            <a:ext cx="3907708" cy="15312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latin typeface="+mj-lt"/>
              </a:rPr>
              <a:t>Мастер – класс «Современные </a:t>
            </a:r>
            <a:r>
              <a:rPr lang="ru-RU" sz="1600" dirty="0">
                <a:latin typeface="+mj-lt"/>
              </a:rPr>
              <a:t>образовательные технологии. Проектная деятельность».</a:t>
            </a:r>
          </a:p>
        </p:txBody>
      </p:sp>
    </p:spTree>
    <p:extLst>
      <p:ext uri="{BB962C8B-B14F-4D97-AF65-F5344CB8AC3E}">
        <p14:creationId xmlns:p14="http://schemas.microsoft.com/office/powerpoint/2010/main" val="114788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411510"/>
            <a:ext cx="4896544" cy="86409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>
              <a:solidFill>
                <a:srgbClr val="002060"/>
              </a:solidFill>
              <a:ea typeface="Times New Roman"/>
              <a:cs typeface="Times New Roman" panose="02020603050405020304" pitchFamily="18" charset="0"/>
            </a:endParaRPr>
          </a:p>
          <a:p>
            <a:r>
              <a:rPr lang="ru-RU" sz="1200" b="1" spc="-75" dirty="0">
                <a:solidFill>
                  <a:srgbClr val="002060"/>
                </a:solidFill>
                <a:cs typeface="Times New Roman"/>
              </a:rPr>
              <a:t> </a:t>
            </a:r>
            <a:r>
              <a:rPr lang="ru-RU" sz="1300" b="1" dirty="0">
                <a:solidFill>
                  <a:srgbClr val="002060"/>
                </a:solidFill>
                <a:ea typeface="Calibri"/>
                <a:cs typeface="Times New Roman"/>
              </a:rPr>
              <a:t/>
            </a:r>
            <a:br>
              <a:rPr lang="ru-RU" sz="1300" b="1" dirty="0">
                <a:solidFill>
                  <a:srgbClr val="002060"/>
                </a:solidFill>
                <a:ea typeface="Calibri"/>
                <a:cs typeface="Times New Roman"/>
              </a:rPr>
            </a:br>
            <a:endParaRPr lang="ru-RU" sz="1300" b="1" dirty="0">
              <a:solidFill>
                <a:srgbClr val="002060"/>
              </a:solidFill>
              <a:ea typeface="Segoe UI Symbol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2283718"/>
            <a:ext cx="187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  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99484" y="1520424"/>
            <a:ext cx="4304964" cy="15024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Физика в задачах и экспериментах. Повышение качества образования через организацию внеурочную </a:t>
            </a:r>
            <a:r>
              <a:rPr lang="ru-RU" sz="1600" dirty="0" smtClean="0"/>
              <a:t>деятельность</a:t>
            </a:r>
            <a:endParaRPr lang="ru-RU" sz="1600" dirty="0"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534" y="1520424"/>
            <a:ext cx="3744416" cy="15312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Проведены консультации по химии. Использование оборудования центра «Точка Роста</a:t>
            </a:r>
            <a:r>
              <a:rPr lang="ru-RU" sz="1600" dirty="0" smtClean="0"/>
              <a:t>»</a:t>
            </a:r>
            <a:endParaRPr lang="ru-RU" sz="1600" dirty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35415" y="50708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Консультативная </a:t>
            </a:r>
            <a:r>
              <a:rPr lang="ru-RU" sz="1600" b="1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адресная помощь учителям – </a:t>
            </a:r>
            <a:r>
              <a:rPr lang="ru-RU" sz="1600" b="1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предметникам</a:t>
            </a:r>
            <a:endParaRPr lang="ru-RU" sz="1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6999" y="3350961"/>
            <a:ext cx="3744416" cy="13484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+mj-lt"/>
              </a:rPr>
              <a:t>Письмо: особенности подготовки учащихся к ОГЭ по английскому </a:t>
            </a:r>
            <a:r>
              <a:rPr lang="ru-RU" sz="1600" dirty="0" smtClean="0">
                <a:latin typeface="+mj-lt"/>
              </a:rPr>
              <a:t>языку</a:t>
            </a:r>
            <a:endParaRPr lang="ru-RU" sz="1600" dirty="0">
              <a:effectLst/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17032" y="3335171"/>
            <a:ext cx="4287416" cy="13484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+mj-lt"/>
              </a:rPr>
              <a:t>Эффективное управление процессом формирования и развития функциональной грамотности</a:t>
            </a:r>
          </a:p>
        </p:txBody>
      </p:sp>
    </p:spTree>
    <p:extLst>
      <p:ext uri="{BB962C8B-B14F-4D97-AF65-F5344CB8AC3E}">
        <p14:creationId xmlns:p14="http://schemas.microsoft.com/office/powerpoint/2010/main" val="1811503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915566"/>
            <a:ext cx="576064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59582"/>
            <a:ext cx="6768752" cy="617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066887"/>
            <a:ext cx="63992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57200" algn="just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134756"/>
            <a:ext cx="2457757" cy="1553285"/>
          </a:xfrm>
          <a:prstGeom prst="rect">
            <a:avLst/>
          </a:prstGeom>
        </p:spPr>
      </p:pic>
      <p:pic>
        <p:nvPicPr>
          <p:cNvPr id="10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321" y="3204166"/>
            <a:ext cx="2598111" cy="148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57455" y="1394224"/>
            <a:ext cx="5823163" cy="1391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+mj-lt"/>
              </a:rPr>
              <a:t>Результат – повысилось качество проведения уроков по итогам </a:t>
            </a:r>
            <a:r>
              <a:rPr lang="ru-RU" sz="1600" dirty="0" smtClean="0">
                <a:latin typeface="+mj-lt"/>
              </a:rPr>
              <a:t>самоанализа и партнерского анализа  </a:t>
            </a:r>
            <a:r>
              <a:rPr lang="ru-RU" sz="1600" dirty="0">
                <a:latin typeface="+mj-lt"/>
              </a:rPr>
              <a:t>согласно экспертным листам у учителей начальных классов на 10 баллов, 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>
                <a:latin typeface="+mj-lt"/>
              </a:rPr>
              <a:t>учителей – предметников на 15 </a:t>
            </a:r>
            <a:r>
              <a:rPr lang="ru-RU" sz="1600" dirty="0" smtClean="0">
                <a:latin typeface="+mj-lt"/>
              </a:rPr>
              <a:t>баллов</a:t>
            </a:r>
            <a:endParaRPr lang="ru-RU" sz="1600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807" y="2941597"/>
            <a:ext cx="2952329" cy="207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45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4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915566"/>
            <a:ext cx="576064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59582"/>
            <a:ext cx="6768752" cy="617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sun6-22.userapi.com/s/v1/ig2/UzLOJaYZg8OpMwXbIAWkpawNpIwZ-fJnKR0vRuBcZGEQhe0v2Ap5gwcOMxqVgKxfMls_Ih0uB6X5XXi_qETNgSr5.jpg?size=1897x1897&amp;quality=96&amp;crop=506,13,1897,1897&amp;ava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3055268"/>
            <a:ext cx="2431707" cy="208823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3924" y="2607746"/>
            <a:ext cx="6391153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доля обучающихся, имеющие учебную неспешность снизилась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на 2 %;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общая успеваемость повысилась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0,4 %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 составляет 95,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4 %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(в течение года поданы документы на ТПМПК 13 обучающихся);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качественная успеваемость повысилась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4 %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 составляет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34 %;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школа стала призером (3 место) муниципального конкурса программ работы с одаренными детьми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2993117-45A6-446B-85FF-E2997323D20D}"/>
              </a:ext>
            </a:extLst>
          </p:cNvPr>
          <p:cNvSpPr/>
          <p:nvPr/>
        </p:nvSpPr>
        <p:spPr>
          <a:xfrm>
            <a:off x="715164" y="770735"/>
            <a:ext cx="6181539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Организационно-содержательные аспекты и актуальные проектные решения по оказанию адресной методической помощи </a:t>
            </a:r>
            <a:r>
              <a:rPr lang="ru-RU" sz="1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600" b="1" dirty="0" err="1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Русскинская</a:t>
            </a:r>
            <a:r>
              <a:rPr lang="ru-RU" sz="1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СОШ»  </a:t>
            </a:r>
            <a:r>
              <a:rPr lang="ru-RU" sz="1600" b="1" dirty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позволили достичь промежуточных </a:t>
            </a:r>
            <a:r>
              <a:rPr lang="ru-RU" sz="1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результатов на конец </a:t>
            </a:r>
            <a:r>
              <a:rPr lang="ru-RU" sz="1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июня </a:t>
            </a:r>
            <a:r>
              <a:rPr lang="ru-RU" sz="1600" b="1" dirty="0" smtClean="0">
                <a:solidFill>
                  <a:schemeClr val="tx2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2024 года:</a:t>
            </a:r>
            <a:endParaRPr lang="ru-RU" sz="1600" b="1" dirty="0">
              <a:solidFill>
                <a:schemeClr val="tx2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594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NIO IMC\Downloads\Дизайн без названия - Презентация 16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05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35646"/>
            <a:ext cx="5328592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Вконтакте «Образование Сургутского района»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33CC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  <a:hlinkClick r:id="rId3"/>
              </a:rPr>
              <a:t>https://vk.com/wall-177136941_38714</a:t>
            </a:r>
            <a:endParaRPr lang="ru-RU" sz="1600" b="1" dirty="0">
              <a:solidFill>
                <a:srgbClr val="0033CC"/>
              </a:solidFill>
              <a:latin typeface="+mj-lt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endParaRPr lang="ru-RU" sz="1600" b="1" dirty="0">
              <a:latin typeface="+mj-lt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err="1" smtClean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Вконтакте</a:t>
            </a:r>
            <a:r>
              <a:rPr lang="ru-RU" sz="1600" b="1" dirty="0" smtClean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 МКУ «ИМЦ»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33CC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https://vk.com/mku_imc86</a:t>
            </a:r>
            <a:endParaRPr lang="ru-RU" sz="1600" b="1" dirty="0">
              <a:solidFill>
                <a:srgbClr val="0033CC"/>
              </a:solidFill>
              <a:latin typeface="+mj-lt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 smtClean="0">
              <a:solidFill>
                <a:srgbClr val="002060"/>
              </a:solidFill>
              <a:latin typeface="+mj-lt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Официальный </a:t>
            </a:r>
            <a:r>
              <a:rPr lang="ru-RU" sz="1600" b="1" dirty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сайт МБОУ «Русскинская СОШ»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00CC"/>
                </a:solidFill>
                <a:latin typeface="+mj-lt"/>
                <a:ea typeface="Times New Roman"/>
                <a:cs typeface="Times New Roman" panose="02020603050405020304" pitchFamily="18" charset="0"/>
              </a:rPr>
              <a:t>shkolarusskinskaya-r86</a:t>
            </a:r>
            <a:r>
              <a:rPr lang="ru-RU" sz="1600" b="1" dirty="0">
                <a:solidFill>
                  <a:srgbClr val="0000CC"/>
                </a:solidFill>
                <a:latin typeface="+mj-lt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1600" b="1" dirty="0">
              <a:latin typeface="+mj-lt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600" b="1" dirty="0" err="1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ВКонтакте</a:t>
            </a:r>
            <a:r>
              <a:rPr lang="ru-RU" sz="1600" b="1" dirty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  МБОУ «</a:t>
            </a:r>
            <a:r>
              <a:rPr lang="ru-RU" sz="1600" b="1" dirty="0" err="1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Русскинская</a:t>
            </a:r>
            <a:r>
              <a:rPr lang="ru-RU" sz="1600" b="1" dirty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 СОШ»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  <a:hlinkClick r:id="rId4"/>
              </a:rPr>
              <a:t>https://vk.com/russhool</a:t>
            </a:r>
            <a:r>
              <a:rPr lang="ru-RU" sz="1600" b="1" dirty="0">
                <a:solidFill>
                  <a:srgbClr val="002060"/>
                </a:solidFill>
                <a:latin typeface="+mj-lt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1691680" y="555526"/>
            <a:ext cx="4320480" cy="49688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ru-RU" sz="1300" b="1" dirty="0">
                <a:solidFill>
                  <a:srgbClr val="002060"/>
                </a:solidFill>
                <a:latin typeface="+mn-lt"/>
                <a:ea typeface="Calibri"/>
                <a:cs typeface="Times New Roman"/>
              </a:rPr>
              <a:t/>
            </a:r>
            <a:br>
              <a:rPr lang="ru-RU" sz="1300" b="1" dirty="0">
                <a:solidFill>
                  <a:srgbClr val="002060"/>
                </a:solidFill>
                <a:latin typeface="+mn-lt"/>
                <a:ea typeface="Calibri"/>
                <a:cs typeface="Times New Roman"/>
              </a:rPr>
            </a:br>
            <a:endParaRPr lang="ru-RU" sz="1300" b="1" dirty="0">
              <a:solidFill>
                <a:srgbClr val="002060"/>
              </a:solidFill>
              <a:latin typeface="+mn-lt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ea typeface="Cambria"/>
              </a:rPr>
              <a:t>ВЗАИМОДЕЙСТВУЕМ!    РАЗВИВАЕМСЯ</a:t>
            </a:r>
            <a:r>
              <a:rPr lang="ru-RU" sz="1600" b="1" dirty="0">
                <a:solidFill>
                  <a:srgbClr val="002060"/>
                </a:solidFill>
                <a:latin typeface="Book Antiqua" panose="02040602050305030304" pitchFamily="18" charset="0"/>
                <a:ea typeface="Cambria"/>
              </a:rPr>
              <a:t>!</a:t>
            </a:r>
            <a:endParaRPr lang="ru-RU" sz="1600" b="1" dirty="0">
              <a:solidFill>
                <a:srgbClr val="002060"/>
              </a:solidFill>
              <a:latin typeface="Book Antiqua" panose="02040602050305030304" pitchFamily="18" charset="0"/>
              <a:ea typeface="Times New Roman"/>
            </a:endParaRPr>
          </a:p>
          <a:p>
            <a:r>
              <a:rPr lang="ru-RU" sz="1200" b="1" spc="-75" dirty="0">
                <a:solidFill>
                  <a:srgbClr val="002060"/>
                </a:solidFill>
                <a:latin typeface="+mn-lt"/>
                <a:ea typeface="+mn-ea"/>
                <a:cs typeface="Times New Roman"/>
              </a:rPr>
              <a:t> </a:t>
            </a:r>
            <a:r>
              <a:rPr lang="ru-RU" sz="1300" b="1" dirty="0">
                <a:solidFill>
                  <a:srgbClr val="002060"/>
                </a:solidFill>
                <a:latin typeface="+mn-lt"/>
                <a:ea typeface="Calibri"/>
                <a:cs typeface="Times New Roman"/>
              </a:rPr>
              <a:t/>
            </a:r>
            <a:br>
              <a:rPr lang="ru-RU" sz="1300" b="1" dirty="0">
                <a:solidFill>
                  <a:srgbClr val="002060"/>
                </a:solidFill>
                <a:latin typeface="+mn-lt"/>
                <a:ea typeface="Calibri"/>
                <a:cs typeface="Times New Roman"/>
              </a:rPr>
            </a:br>
            <a:endParaRPr lang="ru-RU" sz="1300" b="1" dirty="0">
              <a:solidFill>
                <a:srgbClr val="002060"/>
              </a:solidFill>
              <a:latin typeface="+mn-lt"/>
              <a:ea typeface="Segoe UI Symbol" panose="020B0502040204020203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2" y="2499742"/>
            <a:ext cx="673605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https://sun9-53.userapi.com/impf/WVMI7PVXxz6NPJ9WT0MnGqf04BSuJP2aPcw3Tw/K7vwxLUC8JU.jpg?size=800x800&amp;quality=95&amp;sign=daaafe0695e4e10a4dcb64dd327f5f0c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81" y="163564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2160" y="3052391"/>
            <a:ext cx="2664297" cy="198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424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635</Words>
  <Application>Microsoft Office PowerPoint</Application>
  <PresentationFormat>Экран (16:9)</PresentationFormat>
  <Paragraphs>96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ДЕПАРТАМЕНТ ОБРАЗОВАНИЯ АДМИНИСТРАЦИИ СУРГУТСКОГО РАЙОНА МУНИЦИПАЛЬНОЕ КАЗЁННОЕ УЧРЕЖДЕНИЕ СУРГУТСКОГО РАЙОНА «ИНФОРМАЦИОННО-МЕТОДИЧЕСКИЙ ЦЕНТР»   Муниципальный партнерский образовательный проект методического сопровождения «Бинарный урок – Телемост»  </vt:lpstr>
      <vt:lpstr> Целевая аудитория: школа-куратор - МБОУ «Нижнесортымская СОШ»; школа с низкими образовательными результатами –  МБОУ «Русскинская СОШ».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ВЗАИМОДЕЙСТВУЕМ!    РАЗВИВАЕМСЯ!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NIO IMC</dc:creator>
  <cp:lastModifiedBy>Методист-ПМПК</cp:lastModifiedBy>
  <cp:revision>122</cp:revision>
  <dcterms:created xsi:type="dcterms:W3CDTF">2024-01-12T11:37:47Z</dcterms:created>
  <dcterms:modified xsi:type="dcterms:W3CDTF">2024-10-04T11:09:29Z</dcterms:modified>
</cp:coreProperties>
</file>