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Arvo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933">
          <p15:clr>
            <a:srgbClr val="A4A3A4"/>
          </p15:clr>
        </p15:guide>
        <p15:guide id="4" pos="4294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yF4tgKPSmiOxY5eg0c1m5UaZk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02" y="-366"/>
      </p:cViewPr>
      <p:guideLst>
        <p:guide orient="horz" pos="2160"/>
        <p:guide pos="3840"/>
        <p:guide pos="2933"/>
        <p:guide pos="429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d3fdbb4b26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g2d3fdbb4b2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d3fdbb4b26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2d3fdbb4b2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d3fdbb4b26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2d3fdbb4b2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d3fdbb4b26_0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2d3fdbb4b2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d3fdbb4b26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2d3fdbb4b26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d3fdbb4b26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g2d3fdbb4b26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2d3fdbb4b26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g2d3fdbb4b2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/>
          <p:nvPr/>
        </p:nvSpPr>
        <p:spPr>
          <a:xfrm>
            <a:off x="10059311" y="877033"/>
            <a:ext cx="1732400" cy="5772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7" name="Google Shape;17;p11"/>
          <p:cNvGrpSpPr/>
          <p:nvPr/>
        </p:nvGrpSpPr>
        <p:grpSpPr>
          <a:xfrm>
            <a:off x="0" y="-9451"/>
            <a:ext cx="11548531" cy="6867451"/>
            <a:chOff x="0" y="-7088"/>
            <a:chExt cx="8661398" cy="5150588"/>
          </a:xfrm>
        </p:grpSpPr>
        <p:sp>
          <p:nvSpPr>
            <p:cNvPr id="18" name="Google Shape;18;p11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1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0" name="Google Shape;20;p11"/>
          <p:cNvGrpSpPr/>
          <p:nvPr/>
        </p:nvGrpSpPr>
        <p:grpSpPr>
          <a:xfrm rot="10800000" flipH="1">
            <a:off x="2" y="1454351"/>
            <a:ext cx="11796668" cy="3949300"/>
            <a:chOff x="-8178042" y="-4493254"/>
            <a:chExt cx="19483597" cy="6522736"/>
          </a:xfrm>
        </p:grpSpPr>
        <p:sp>
          <p:nvSpPr>
            <p:cNvPr id="21" name="Google Shape;21;p11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22" name="Google Shape;22;p11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23" name="Google Shape;23;p11"/>
          <p:cNvGrpSpPr/>
          <p:nvPr/>
        </p:nvGrpSpPr>
        <p:grpSpPr>
          <a:xfrm>
            <a:off x="4902982" y="5704465"/>
            <a:ext cx="7307771" cy="577328"/>
            <a:chOff x="5582265" y="4646738"/>
            <a:chExt cx="5480828" cy="432996"/>
          </a:xfrm>
        </p:grpSpPr>
        <p:sp>
          <p:nvSpPr>
            <p:cNvPr id="24" name="Google Shape;24;p11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" name="Google Shape;25;p11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6" name="Google Shape;26;p11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11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8" name="Google Shape;28;p11"/>
          <p:cNvSpPr txBox="1">
            <a:spLocks noGrp="1"/>
          </p:cNvSpPr>
          <p:nvPr>
            <p:ph type="ctrTitle"/>
          </p:nvPr>
        </p:nvSpPr>
        <p:spPr>
          <a:xfrm>
            <a:off x="914400" y="1454333"/>
            <a:ext cx="7157200" cy="39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imes New Roman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12"/>
          <p:cNvGrpSpPr/>
          <p:nvPr/>
        </p:nvGrpSpPr>
        <p:grpSpPr>
          <a:xfrm>
            <a:off x="-6" y="54"/>
            <a:ext cx="9429907" cy="1769753"/>
            <a:chOff x="-4" y="40"/>
            <a:chExt cx="7072430" cy="1327315"/>
          </a:xfrm>
        </p:grpSpPr>
        <p:sp>
          <p:nvSpPr>
            <p:cNvPr id="31" name="Google Shape;31;p12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32" name="Google Shape;32;p12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33" name="Google Shape;33;p12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34" name="Google Shape;34;p12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35" name="Google Shape;35;p12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36" name="Google Shape;36;p12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37" name="Google Shape;37;p12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38" name="Google Shape;38;p12"/>
          <p:cNvGrpSpPr/>
          <p:nvPr/>
        </p:nvGrpSpPr>
        <p:grpSpPr>
          <a:xfrm>
            <a:off x="9262456" y="5963632"/>
            <a:ext cx="2937107" cy="894393"/>
            <a:chOff x="5575242" y="4472723"/>
            <a:chExt cx="2202830" cy="670795"/>
          </a:xfrm>
        </p:grpSpPr>
        <p:sp>
          <p:nvSpPr>
            <p:cNvPr id="39" name="Google Shape;39;p12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" name="Google Shape;40;p12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41" name="Google Shape;41;p12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12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" name="Google Shape;43;p12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44" name="Google Shape;44;p12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12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/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1085700" y="2050651"/>
            <a:ext cx="45044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  <a:defRPr sz="2667"/>
            </a:lvl1pPr>
            <a:lvl2pPr marL="914400" lvl="1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2pPr>
            <a:lvl3pPr marL="1371600" lvl="2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3pPr>
            <a:lvl4pPr marL="1828800" lvl="3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4pPr>
            <a:lvl5pPr marL="2286000" lvl="4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5pPr>
            <a:lvl6pPr marL="2743200" lvl="5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6pPr>
            <a:lvl7pPr marL="3200400" lvl="6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7pPr>
            <a:lvl8pPr marL="3657600" lvl="7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8pPr>
            <a:lvl9pPr marL="4114800" lvl="8" indent="-355600" algn="l">
              <a:lnSpc>
                <a:spcPct val="9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5861497" y="2050651"/>
            <a:ext cx="45044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  <a:defRPr sz="2667"/>
            </a:lvl1pPr>
            <a:lvl2pPr marL="914400" lvl="1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2pPr>
            <a:lvl3pPr marL="1371600" lvl="2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3pPr>
            <a:lvl4pPr marL="1828800" lvl="3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4pPr>
            <a:lvl5pPr marL="2286000" lvl="4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5pPr>
            <a:lvl6pPr marL="2743200" lvl="5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6pPr>
            <a:lvl7pPr marL="3200400" lvl="6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7pPr>
            <a:lvl8pPr marL="3657600" lvl="7" indent="-355600" algn="l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000"/>
              <a:buChar char="▻"/>
              <a:defRPr sz="2667"/>
            </a:lvl8pPr>
            <a:lvl9pPr marL="4114800" lvl="8" indent="-355600" algn="l">
              <a:lnSpc>
                <a:spcPct val="9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000"/>
              <a:buChar char="▻"/>
              <a:defRPr sz="2667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 amt="69000"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"/>
          <p:cNvSpPr txBox="1"/>
          <p:nvPr/>
        </p:nvSpPr>
        <p:spPr>
          <a:xfrm>
            <a:off x="7365105" y="4452417"/>
            <a:ext cx="471978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Горобец Ольга Александровна,</a:t>
            </a:r>
            <a:endParaRPr sz="16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заместитель директора</a:t>
            </a:r>
            <a:br>
              <a:rPr lang="ru-RU" sz="16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6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 учебно-воспитательной работе</a:t>
            </a:r>
            <a:endParaRPr sz="16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1580972" y="2362418"/>
            <a:ext cx="8827806" cy="112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ru-RU" sz="29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Наставничество через баттлы: </a:t>
            </a:r>
            <a:br>
              <a:rPr lang="ru-RU" sz="29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9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от игры к рефлексии </a:t>
            </a:r>
            <a:br>
              <a:rPr lang="ru-RU" sz="29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29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профессиональных действий</a:t>
            </a:r>
            <a:endParaRPr sz="2933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"/>
          <p:cNvSpPr txBox="1"/>
          <p:nvPr/>
        </p:nvSpPr>
        <p:spPr>
          <a:xfrm>
            <a:off x="2934423" y="174568"/>
            <a:ext cx="78247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Муниципальное бюджетное общеобразовательное учреждение </a:t>
            </a:r>
            <a:br>
              <a:rPr lang="ru-RU" sz="1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«Средняя общеобразовательная школа № 6»</a:t>
            </a:r>
            <a:endParaRPr/>
          </a:p>
        </p:txBody>
      </p:sp>
      <p:grpSp>
        <p:nvGrpSpPr>
          <p:cNvPr id="126" name="Google Shape;126;p1"/>
          <p:cNvGrpSpPr/>
          <p:nvPr/>
        </p:nvGrpSpPr>
        <p:grpSpPr>
          <a:xfrm>
            <a:off x="-17991" y="-8314"/>
            <a:ext cx="2022961" cy="6866314"/>
            <a:chOff x="-17991" y="-8314"/>
            <a:chExt cx="2022961" cy="6866314"/>
          </a:xfrm>
        </p:grpSpPr>
        <p:sp>
          <p:nvSpPr>
            <p:cNvPr id="127" name="Google Shape;127;p1"/>
            <p:cNvSpPr/>
            <p:nvPr/>
          </p:nvSpPr>
          <p:spPr>
            <a:xfrm>
              <a:off x="8307" y="0"/>
              <a:ext cx="1984323" cy="6858000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8" name="Google Shape;128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7" y="-8314"/>
              <a:ext cx="1992637" cy="2003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1" descr="https://xn--6-7sbkzdcuesk2e0d.xn--p1ai/images/images-2015/foto_pedagogi/Chebykina/IMG-4e00bf4a49aed7bd26fa4c7cc2099cd6-V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7" y="3712733"/>
              <a:ext cx="1993765" cy="1329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1"/>
            <p:cNvPicPr preferRelativeResize="0"/>
            <p:nvPr/>
          </p:nvPicPr>
          <p:blipFill rotWithShape="1">
            <a:blip r:embed="rId5">
              <a:alphaModFix/>
            </a:blip>
            <a:srcRect l="23240" t="15020" r="23889" b="14938"/>
            <a:stretch/>
          </p:blipFill>
          <p:spPr>
            <a:xfrm>
              <a:off x="-5649" y="2092890"/>
              <a:ext cx="1998279" cy="14890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"/>
            <p:cNvPicPr preferRelativeResize="0"/>
            <p:nvPr/>
          </p:nvPicPr>
          <p:blipFill rotWithShape="1">
            <a:blip r:embed="rId6">
              <a:alphaModFix/>
            </a:blip>
            <a:srcRect t="14546" b="29938"/>
            <a:stretch/>
          </p:blipFill>
          <p:spPr>
            <a:xfrm>
              <a:off x="-17991" y="2105209"/>
              <a:ext cx="2022961" cy="1497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1"/>
            <p:cNvPicPr preferRelativeResize="0"/>
            <p:nvPr/>
          </p:nvPicPr>
          <p:blipFill rotWithShape="1">
            <a:blip r:embed="rId7">
              <a:alphaModFix/>
            </a:blip>
            <a:srcRect b="35995"/>
            <a:stretch/>
          </p:blipFill>
          <p:spPr>
            <a:xfrm>
              <a:off x="1328" y="5152684"/>
              <a:ext cx="1998279" cy="17053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3" name="Google Shape;133;p1"/>
          <p:cNvSpPr txBox="1"/>
          <p:nvPr/>
        </p:nvSpPr>
        <p:spPr>
          <a:xfrm>
            <a:off x="2934423" y="6211669"/>
            <a:ext cx="78247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Югорск, 2024</a:t>
            </a:r>
            <a:endParaRPr sz="1800" b="0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"/>
          <p:cNvSpPr txBox="1">
            <a:spLocks noGrp="1"/>
          </p:cNvSpPr>
          <p:nvPr>
            <p:ph type="title"/>
          </p:nvPr>
        </p:nvSpPr>
        <p:spPr>
          <a:xfrm>
            <a:off x="1404816" y="522430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>
                <a:solidFill>
                  <a:schemeClr val="lt1"/>
                </a:solidFill>
              </a:rPr>
              <a:t>Мысли великих</a:t>
            </a:r>
            <a:endParaRPr/>
          </a:p>
        </p:txBody>
      </p:sp>
      <p:sp>
        <p:nvSpPr>
          <p:cNvPr id="139" name="Google Shape;139;p2"/>
          <p:cNvSpPr txBox="1">
            <a:spLocks noGrp="1"/>
          </p:cNvSpPr>
          <p:nvPr>
            <p:ph type="body" idx="1"/>
          </p:nvPr>
        </p:nvSpPr>
        <p:spPr>
          <a:xfrm>
            <a:off x="1085699" y="2050651"/>
            <a:ext cx="10595024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3600" i="1">
                <a:latin typeface="Arial"/>
                <a:ea typeface="Arial"/>
                <a:cs typeface="Arial"/>
                <a:sym typeface="Arial"/>
              </a:rPr>
              <a:t>Что может быть честнее и благороднее, как научить других тому, что сам наилучшим образом знаешь?</a:t>
            </a:r>
            <a:endParaRPr/>
          </a:p>
          <a:p>
            <a:pPr marL="135464" lvl="0" indent="0" algn="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135464" lvl="0" indent="0" algn="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800">
                <a:latin typeface="Arial"/>
                <a:ea typeface="Arial"/>
                <a:cs typeface="Arial"/>
                <a:sym typeface="Arial"/>
              </a:rPr>
              <a:t>Марк Фабий Квинтилиан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Arial"/>
                <a:buNone/>
              </a:pPr>
              <a:t>2</a:t>
            </a:fld>
            <a:endParaRPr/>
          </a:p>
        </p:txBody>
      </p:sp>
      <p:grpSp>
        <p:nvGrpSpPr>
          <p:cNvPr id="141" name="Google Shape;141;p2"/>
          <p:cNvGrpSpPr/>
          <p:nvPr/>
        </p:nvGrpSpPr>
        <p:grpSpPr>
          <a:xfrm>
            <a:off x="365699" y="674233"/>
            <a:ext cx="720000" cy="720000"/>
            <a:chOff x="2594050" y="1631825"/>
            <a:chExt cx="439625" cy="439625"/>
          </a:xfrm>
        </p:grpSpPr>
        <p:sp>
          <p:nvSpPr>
            <p:cNvPr id="142" name="Google Shape;142;p2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46" name="Google Shape;146;p2" descr="Программирование на Java вместе с наставником"/>
          <p:cNvPicPr preferRelativeResize="0"/>
          <p:nvPr/>
        </p:nvPicPr>
        <p:blipFill rotWithShape="1">
          <a:blip r:embed="rId3">
            <a:alphaModFix/>
          </a:blip>
          <a:srcRect l="53952" t="9742"/>
          <a:stretch/>
        </p:blipFill>
        <p:spPr>
          <a:xfrm>
            <a:off x="686003" y="4237702"/>
            <a:ext cx="2469313" cy="2365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 txBox="1">
            <a:spLocks noGrp="1"/>
          </p:cNvSpPr>
          <p:nvPr>
            <p:ph type="title"/>
          </p:nvPr>
        </p:nvSpPr>
        <p:spPr>
          <a:xfrm>
            <a:off x="1498655" y="510401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>
                <a:solidFill>
                  <a:schemeClr val="lt1"/>
                </a:solidFill>
              </a:rPr>
              <a:t>Ценности молодого специалиста</a:t>
            </a:r>
            <a:endParaRPr/>
          </a:p>
        </p:txBody>
      </p:sp>
      <p:sp>
        <p:nvSpPr>
          <p:cNvPr id="152" name="Google Shape;152;p3"/>
          <p:cNvSpPr txBox="1">
            <a:spLocks noGrp="1"/>
          </p:cNvSpPr>
          <p:nvPr>
            <p:ph type="body" idx="1"/>
          </p:nvPr>
        </p:nvSpPr>
        <p:spPr>
          <a:xfrm>
            <a:off x="504349" y="2149176"/>
            <a:ext cx="105951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800" b="1">
                <a:latin typeface="Arial"/>
                <a:ea typeface="Arial"/>
                <a:cs typeface="Arial"/>
                <a:sym typeface="Arial"/>
              </a:rPr>
              <a:t>равноправная конкуренция</a:t>
            </a:r>
            <a:r>
              <a:rPr lang="ru-RU" sz="2800">
                <a:latin typeface="Arial"/>
                <a:ea typeface="Arial"/>
                <a:cs typeface="Arial"/>
                <a:sym typeface="Arial"/>
              </a:rPr>
              <a:t>;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800" b="1">
                <a:latin typeface="Arial"/>
                <a:ea typeface="Arial"/>
                <a:cs typeface="Arial"/>
                <a:sym typeface="Arial"/>
              </a:rPr>
              <a:t>лидерство</a:t>
            </a:r>
            <a:r>
              <a:rPr lang="ru-RU" sz="2800">
                <a:latin typeface="Arial"/>
                <a:ea typeface="Arial"/>
                <a:cs typeface="Arial"/>
                <a:sym typeface="Arial"/>
              </a:rPr>
              <a:t>, а не руководство;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800" b="1">
                <a:latin typeface="Arial"/>
                <a:ea typeface="Arial"/>
                <a:cs typeface="Arial"/>
                <a:sym typeface="Arial"/>
              </a:rPr>
              <a:t>партнерство</a:t>
            </a:r>
            <a:r>
              <a:rPr lang="ru-RU" sz="2800">
                <a:latin typeface="Arial"/>
                <a:ea typeface="Arial"/>
                <a:cs typeface="Arial"/>
                <a:sym typeface="Arial"/>
              </a:rPr>
              <a:t>, а не подчинение;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800" b="1">
                <a:latin typeface="Arial"/>
                <a:ea typeface="Arial"/>
                <a:cs typeface="Arial"/>
                <a:sym typeface="Arial"/>
              </a:rPr>
              <a:t>обмен информацией</a:t>
            </a:r>
            <a:r>
              <a:rPr lang="ru-RU" sz="2800">
                <a:latin typeface="Arial"/>
                <a:ea typeface="Arial"/>
                <a:cs typeface="Arial"/>
                <a:sym typeface="Arial"/>
              </a:rPr>
              <a:t>, а не ее защиту;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800" b="1">
                <a:latin typeface="Arial"/>
                <a:ea typeface="Arial"/>
                <a:cs typeface="Arial"/>
                <a:sym typeface="Arial"/>
              </a:rPr>
              <a:t>принятие решений на основе </a:t>
            </a:r>
            <a:br>
              <a:rPr lang="ru-RU" sz="2800" b="1">
                <a:latin typeface="Arial"/>
                <a:ea typeface="Arial"/>
                <a:cs typeface="Arial"/>
                <a:sym typeface="Arial"/>
              </a:rPr>
            </a:br>
            <a:r>
              <a:rPr lang="ru-RU" sz="2800" b="1">
                <a:latin typeface="Arial"/>
                <a:ea typeface="Arial"/>
                <a:cs typeface="Arial"/>
                <a:sym typeface="Arial"/>
              </a:rPr>
              <a:t>обсуждений и экспертных оценок</a:t>
            </a:r>
            <a:r>
              <a:rPr lang="ru-RU" sz="2800">
                <a:latin typeface="Arial"/>
                <a:ea typeface="Arial"/>
                <a:cs typeface="Arial"/>
                <a:sym typeface="Arial"/>
              </a:rPr>
              <a:t>, </a:t>
            </a:r>
            <a:br>
              <a:rPr lang="ru-RU" sz="2800">
                <a:latin typeface="Arial"/>
                <a:ea typeface="Arial"/>
                <a:cs typeface="Arial"/>
                <a:sym typeface="Arial"/>
              </a:rPr>
            </a:br>
            <a:r>
              <a:rPr lang="ru-RU" sz="2800">
                <a:latin typeface="Arial"/>
                <a:ea typeface="Arial"/>
                <a:cs typeface="Arial"/>
                <a:sym typeface="Arial"/>
              </a:rPr>
              <a:t>а не слепое выполнение указаний сверху.</a:t>
            </a:r>
            <a:endParaRPr/>
          </a:p>
        </p:txBody>
      </p:sp>
      <p:sp>
        <p:nvSpPr>
          <p:cNvPr id="153" name="Google Shape;153;p3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Arial"/>
                <a:buNone/>
              </a:pPr>
              <a:t>3</a:t>
            </a:fld>
            <a:endParaRPr/>
          </a:p>
        </p:txBody>
      </p:sp>
      <p:sp>
        <p:nvSpPr>
          <p:cNvPr id="154" name="Google Shape;154;p3"/>
          <p:cNvSpPr/>
          <p:nvPr/>
        </p:nvSpPr>
        <p:spPr>
          <a:xfrm>
            <a:off x="365699" y="661201"/>
            <a:ext cx="720000" cy="720000"/>
          </a:xfrm>
          <a:custGeom>
            <a:avLst/>
            <a:gdLst/>
            <a:ahLst/>
            <a:cxnLst/>
            <a:rect l="l" t="t" r="r" b="b"/>
            <a:pathLst>
              <a:path w="16660" h="14955" fill="none" extrusionOk="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w="12175" cap="rnd" cmpd="sng">
            <a:solidFill>
              <a:srgbClr val="FF9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950" y="1659975"/>
            <a:ext cx="4272574" cy="319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>
                <a:solidFill>
                  <a:schemeClr val="lt1"/>
                </a:solidFill>
              </a:rPr>
              <a:t>Педагогический баттл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61" name="Google Shape;161;p4"/>
          <p:cNvSpPr txBox="1">
            <a:spLocks noGrp="1"/>
          </p:cNvSpPr>
          <p:nvPr>
            <p:ph type="body" idx="1"/>
          </p:nvPr>
        </p:nvSpPr>
        <p:spPr>
          <a:xfrm>
            <a:off x="291403" y="2050651"/>
            <a:ext cx="1151541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Педагогический </a:t>
            </a:r>
            <a:r>
              <a:rPr lang="ru-RU" sz="2200" b="1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баттл</a:t>
            </a:r>
            <a:r>
              <a:rPr lang="ru-RU" sz="22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200" dirty="0">
                <a:latin typeface="Arial"/>
                <a:ea typeface="Arial"/>
                <a:cs typeface="Arial"/>
                <a:sym typeface="Arial"/>
              </a:rPr>
              <a:t>— это соревновательная педагогическая игра, в которой участники решают педагогические задачи в условиях, приближённых к реальным, демонстрируя свои профессиональные компетенции. </a:t>
            </a:r>
            <a:r>
              <a:rPr lang="ru-RU" sz="2200" dirty="0" err="1">
                <a:latin typeface="Arial"/>
                <a:ea typeface="Arial"/>
                <a:cs typeface="Arial"/>
                <a:sym typeface="Arial"/>
              </a:rPr>
              <a:t>Баттл</a:t>
            </a:r>
            <a:r>
              <a:rPr lang="ru-RU" sz="2200" dirty="0">
                <a:latin typeface="Arial"/>
                <a:ea typeface="Arial"/>
                <a:cs typeface="Arial"/>
                <a:sym typeface="Arial"/>
              </a:rPr>
              <a:t> предполагает не только выполнение заданий, но и рефлексию действий, что делает его особенно полезным для формирования профессиональной зрелости молодых учителей. </a:t>
            </a:r>
            <a:endParaRPr lang="ru-RU" sz="2200" dirty="0" smtClean="0">
              <a:latin typeface="Arial"/>
              <a:ea typeface="Arial"/>
              <a:cs typeface="Arial"/>
              <a:sym typeface="Arial"/>
            </a:endParaRPr>
          </a:p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200" dirty="0" smtClean="0">
                <a:latin typeface="Arial"/>
                <a:ea typeface="Arial"/>
                <a:cs typeface="Arial"/>
                <a:sym typeface="Arial"/>
              </a:rPr>
              <a:t>Основой </a:t>
            </a:r>
            <a:r>
              <a:rPr lang="ru-RU" sz="2200" dirty="0">
                <a:latin typeface="Arial"/>
                <a:ea typeface="Arial"/>
                <a:cs typeface="Arial"/>
                <a:sym typeface="Arial"/>
              </a:rPr>
              <a:t>педагогических </a:t>
            </a:r>
            <a:r>
              <a:rPr lang="ru-RU" sz="2200" dirty="0" err="1">
                <a:latin typeface="Arial"/>
                <a:ea typeface="Arial"/>
                <a:cs typeface="Arial"/>
                <a:sym typeface="Arial"/>
              </a:rPr>
              <a:t>баттлов</a:t>
            </a:r>
            <a:r>
              <a:rPr lang="ru-RU" sz="2200" dirty="0">
                <a:latin typeface="Arial"/>
                <a:ea typeface="Arial"/>
                <a:cs typeface="Arial"/>
                <a:sym typeface="Arial"/>
              </a:rPr>
              <a:t> является теория игрового обучения, где процесс профессионального развития строится на вовлечении участников через моделирование педагогических ситуаций и решение сложных задач в игровом формате. По мнению Л.С. </a:t>
            </a:r>
            <a:r>
              <a:rPr lang="ru-RU" sz="2200" dirty="0" err="1">
                <a:latin typeface="Arial"/>
                <a:ea typeface="Arial"/>
                <a:cs typeface="Arial"/>
                <a:sym typeface="Arial"/>
              </a:rPr>
              <a:t>Выготского</a:t>
            </a:r>
            <a:r>
              <a:rPr lang="ru-RU" sz="2200" dirty="0">
                <a:latin typeface="Arial"/>
                <a:ea typeface="Arial"/>
                <a:cs typeface="Arial"/>
                <a:sym typeface="Arial"/>
              </a:rPr>
              <a:t>, обучение через игру способствует развитию </a:t>
            </a:r>
            <a:r>
              <a:rPr lang="ru-RU" sz="2200" dirty="0" err="1">
                <a:latin typeface="Arial"/>
                <a:ea typeface="Arial"/>
                <a:cs typeface="Arial"/>
                <a:sym typeface="Arial"/>
              </a:rPr>
              <a:t>креативности</a:t>
            </a:r>
            <a:r>
              <a:rPr lang="ru-RU" sz="2200" dirty="0">
                <a:latin typeface="Arial"/>
                <a:ea typeface="Arial"/>
                <a:cs typeface="Arial"/>
                <a:sym typeface="Arial"/>
              </a:rPr>
              <a:t>, гибкости мышления и навыков импровизации. Эти качества особенно важны для педагогов, так как в их повседневной практике требуется принимать оперативные решения в условиях неопределённости. </a:t>
            </a:r>
            <a:endParaRPr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Методика проведения педагогических баттлов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167" name="Google Shape;167;p5"/>
          <p:cNvSpPr txBox="1">
            <a:spLocks noGrp="1"/>
          </p:cNvSpPr>
          <p:nvPr>
            <p:ph type="body" idx="1"/>
          </p:nvPr>
        </p:nvSpPr>
        <p:spPr>
          <a:xfrm>
            <a:off x="291403" y="1879835"/>
            <a:ext cx="1151541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2664" lvl="0" indent="-457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Подготовительный этап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Определение целей и задач баттла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Выбор тематики и содержания баттла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Формирование команд и ролей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Подготовка материалов и инструкций</a:t>
            </a:r>
            <a:endParaRPr/>
          </a:p>
          <a:p>
            <a:pPr marL="609585" lvl="0" indent="-34712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2. Проведение педагогического баттла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Вступительная часть (инструктаж)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Основная часть (выполнение заданий)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Интерактивные и творческие элементы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Оценка результатов (жюри и экспертное сообщество)</a:t>
            </a:r>
            <a:endParaRPr/>
          </a:p>
        </p:txBody>
      </p:sp>
      <p:pic>
        <p:nvPicPr>
          <p:cNvPr id="168" name="Google Shape;168;p5"/>
          <p:cNvPicPr preferRelativeResize="0"/>
          <p:nvPr/>
        </p:nvPicPr>
        <p:blipFill rotWithShape="1">
          <a:blip r:embed="rId3">
            <a:alphaModFix/>
          </a:blip>
          <a:srcRect l="9888" r="21679"/>
          <a:stretch/>
        </p:blipFill>
        <p:spPr>
          <a:xfrm>
            <a:off x="6917125" y="1722400"/>
            <a:ext cx="5044951" cy="414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Методика проведения педагогических баттлов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1"/>
          </p:nvPr>
        </p:nvSpPr>
        <p:spPr>
          <a:xfrm>
            <a:off x="291403" y="2050651"/>
            <a:ext cx="1151541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3. Рефлексия и анализ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Постбаттловая рефлексия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Использование инструментов рефлексии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Индивидуальные рекомендации </a:t>
            </a:r>
            <a:br>
              <a:rPr lang="ru-RU" sz="2400"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latin typeface="Arial"/>
                <a:ea typeface="Arial"/>
                <a:cs typeface="Arial"/>
                <a:sym typeface="Arial"/>
              </a:rPr>
              <a:t>и план профессионального развития</a:t>
            </a:r>
            <a:endParaRPr/>
          </a:p>
          <a:p>
            <a:pPr marL="609585" lvl="0" indent="-34712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4. Заключительный этап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Подведение итогов и награждение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Формирование дальнейшей программы наставничества</a:t>
            </a:r>
            <a:endParaRPr/>
          </a:p>
        </p:txBody>
      </p:sp>
      <p:pic>
        <p:nvPicPr>
          <p:cNvPr id="175" name="Google Shape;175;p6"/>
          <p:cNvPicPr preferRelativeResize="0"/>
          <p:nvPr/>
        </p:nvPicPr>
        <p:blipFill rotWithShape="1">
          <a:blip r:embed="rId3">
            <a:alphaModFix/>
          </a:blip>
          <a:srcRect l="23110" t="13848" r="23356" b="14472"/>
          <a:stretch/>
        </p:blipFill>
        <p:spPr>
          <a:xfrm>
            <a:off x="7183175" y="1545025"/>
            <a:ext cx="4897152" cy="368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Этапы проведения педагогического баттла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181" name="Google Shape;181;p7"/>
          <p:cNvSpPr txBox="1">
            <a:spLocks noGrp="1"/>
          </p:cNvSpPr>
          <p:nvPr>
            <p:ph type="body" idx="1"/>
          </p:nvPr>
        </p:nvSpPr>
        <p:spPr>
          <a:xfrm>
            <a:off x="241161" y="2191328"/>
            <a:ext cx="572756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92664" lvl="0" indent="-4572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Подготовительный этап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Формулировка целей и задач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Выбор темы и структуры баттла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Формирование команд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Подготовка кейсов и материалов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Инструктаж участников</a:t>
            </a:r>
            <a:endParaRPr/>
          </a:p>
        </p:txBody>
      </p:sp>
      <p:sp>
        <p:nvSpPr>
          <p:cNvPr id="182" name="Google Shape;182;p7"/>
          <p:cNvSpPr txBox="1">
            <a:spLocks noGrp="1"/>
          </p:cNvSpPr>
          <p:nvPr>
            <p:ph type="body" idx="1"/>
          </p:nvPr>
        </p:nvSpPr>
        <p:spPr>
          <a:xfrm>
            <a:off x="6571622" y="2191328"/>
            <a:ext cx="1151541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2. Этап проведения баттла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Введение в баттл </a:t>
            </a:r>
            <a:br>
              <a:rPr lang="ru-RU" sz="2400"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latin typeface="Arial"/>
                <a:ea typeface="Arial"/>
                <a:cs typeface="Arial"/>
                <a:sym typeface="Arial"/>
              </a:rPr>
              <a:t>(стартовый этап)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Работа над кейсами </a:t>
            </a:r>
            <a:br>
              <a:rPr lang="ru-RU" sz="2400"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latin typeface="Arial"/>
                <a:ea typeface="Arial"/>
                <a:cs typeface="Arial"/>
                <a:sym typeface="Arial"/>
              </a:rPr>
              <a:t>(практическая часть)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Промежуточная обратная связь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Презентация решений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Этапы проведения педагогического баттла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188" name="Google Shape;188;p8"/>
          <p:cNvSpPr txBox="1">
            <a:spLocks noGrp="1"/>
          </p:cNvSpPr>
          <p:nvPr>
            <p:ph type="body" idx="1"/>
          </p:nvPr>
        </p:nvSpPr>
        <p:spPr>
          <a:xfrm>
            <a:off x="291403" y="2050651"/>
            <a:ext cx="5804597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3. Этап оценки и обратной связи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Оценка жюри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Обратная связь от жюри и экспертов</a:t>
            </a:r>
            <a:endParaRPr/>
          </a:p>
          <a:p>
            <a:pPr marL="609585" lvl="0" indent="-34712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4. Этап рефлексии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4.1. Коллективная рефлексия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Индивидуальная рефлексия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Разработка планов по дальнейшему развитию</a:t>
            </a:r>
            <a:endParaRPr/>
          </a:p>
        </p:txBody>
      </p:sp>
      <p:sp>
        <p:nvSpPr>
          <p:cNvPr id="189" name="Google Shape;189;p8"/>
          <p:cNvSpPr txBox="1">
            <a:spLocks noGrp="1"/>
          </p:cNvSpPr>
          <p:nvPr>
            <p:ph type="body" idx="1"/>
          </p:nvPr>
        </p:nvSpPr>
        <p:spPr>
          <a:xfrm>
            <a:off x="6581669" y="2061487"/>
            <a:ext cx="5516545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546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5. Завершающий этап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Подведение итогов и награждение</a:t>
            </a:r>
            <a:endParaRPr/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Формирование дальнейших шагов наставничества</a:t>
            </a:r>
            <a:endParaRPr/>
          </a:p>
        </p:txBody>
      </p:sp>
      <p:pic>
        <p:nvPicPr>
          <p:cNvPr id="190" name="Google Shape;190;p8"/>
          <p:cNvPicPr preferRelativeResize="0"/>
          <p:nvPr/>
        </p:nvPicPr>
        <p:blipFill rotWithShape="1">
          <a:blip r:embed="rId3">
            <a:alphaModFix/>
          </a:blip>
          <a:srcRect t="6410"/>
          <a:stretch/>
        </p:blipFill>
        <p:spPr>
          <a:xfrm>
            <a:off x="5930450" y="4148300"/>
            <a:ext cx="2484400" cy="258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d3fdbb4b26_0_11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3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Кейс 1. Конфликт в классе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196" name="Google Shape;196;g2d3fdbb4b26_0_11"/>
          <p:cNvSpPr txBox="1">
            <a:spLocks noGrp="1"/>
          </p:cNvSpPr>
          <p:nvPr>
            <p:ph type="body" idx="1"/>
          </p:nvPr>
        </p:nvSpPr>
        <p:spPr>
          <a:xfrm>
            <a:off x="206925" y="1756000"/>
            <a:ext cx="119850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/>
              <a:t>Ситуация: </a:t>
            </a:r>
            <a:r>
              <a:rPr lang="ru-RU" sz="2000" i="1"/>
              <a:t>Ученики 7 класса конфликтуют между собой на фоне буллинга, который распространился в социальных сетях. Один из учеников был подвергнут онлайн-травле. Учитель заметил напряжённую атмосферу на уроках, но не вмешивался. Родители пострадавшего ребёнка обратились к администрации школы, требуя срочного решения проблемы.</a:t>
            </a:r>
            <a:endParaRPr sz="2000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/>
              <a:t>Задача для участников</a:t>
            </a:r>
            <a:r>
              <a:rPr lang="ru-RU" sz="2000"/>
              <a:t>: </a:t>
            </a:r>
            <a:r>
              <a:rPr lang="ru-RU" sz="2000" i="1"/>
              <a:t>Разработайте план действий учителя и администрации школы для разрешения конфликта. Как вы будете восстанавливать психологический климат в классе и нормализовать отношения между детьми? Какие методы педагогической и психологической поддержки вы используете? Как вы наладите взаимодействие с родителями?</a:t>
            </a:r>
            <a:endParaRPr sz="2000" i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/>
              <a:t>Оценка кейса:</a:t>
            </a: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Эффективность предложенного плана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Глубина понимания причин конфликта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Умение использовать подходы медиации и рефлексии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Вовлечение всех заинтересованных сторон (учителей, родителей, </a:t>
            </a:r>
            <a:br>
              <a:rPr lang="ru-RU" sz="2000"/>
            </a:br>
            <a:r>
              <a:rPr lang="ru-RU" sz="2000"/>
              <a:t>школьного психолога)</a:t>
            </a:r>
            <a:endParaRPr sz="2000"/>
          </a:p>
          <a:p>
            <a:pPr marL="60958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3fdbb4b26_0_30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3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Кейс 1. Рефлексивный лист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202" name="Google Shape;202;g2d3fdbb4b26_0_30"/>
          <p:cNvSpPr txBox="1">
            <a:spLocks noGrp="1"/>
          </p:cNvSpPr>
          <p:nvPr>
            <p:ph type="body" idx="1"/>
          </p:nvPr>
        </p:nvSpPr>
        <p:spPr>
          <a:xfrm>
            <a:off x="739000" y="1882000"/>
            <a:ext cx="10897800" cy="3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Вопросы для рефлексии:</a:t>
            </a: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Какова была основная причина конфликта между учениками?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методы разрешения конфликта вы предложили? Почему выбрали именно их?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аспекты плана по восстановлению отношений вы считаете самыми сильными?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трудности могли возникнуть при реализации предложенных вами решений?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 ваше решение повлияло бы на психологический климат в классе?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 бы вы изменили свой подход в будущем, если бы столкнулись с подобной ситуацией?</a:t>
            </a:r>
            <a:endParaRPr sz="2000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Оценка:</a:t>
            </a: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Эффективность предложенных мер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Способность к анализу причин конфликта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Оценка долгосрочных последствий выбранных стратегий</a:t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d3fdbb4b26_0_18"/>
          <p:cNvSpPr txBox="1">
            <a:spLocks noGrp="1"/>
          </p:cNvSpPr>
          <p:nvPr>
            <p:ph type="title"/>
          </p:nvPr>
        </p:nvSpPr>
        <p:spPr>
          <a:xfrm>
            <a:off x="1085700" y="523425"/>
            <a:ext cx="7388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Кейс 2. Инклюзивное образование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208" name="Google Shape;208;g2d3fdbb4b26_0_18"/>
          <p:cNvSpPr txBox="1">
            <a:spLocks noGrp="1"/>
          </p:cNvSpPr>
          <p:nvPr>
            <p:ph type="body" idx="1"/>
          </p:nvPr>
        </p:nvSpPr>
        <p:spPr>
          <a:xfrm>
            <a:off x="206925" y="1756000"/>
            <a:ext cx="119850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Ситуация: </a:t>
            </a:r>
            <a:r>
              <a:rPr lang="ru-RU" sz="2000" i="1"/>
              <a:t>В класс приходит ученик с ограниченными возможностями здоровья (ОВЗ). Учителю необходимо адаптировать учебную программу и учебные материалы под нужды данного ученика, а также создать условия для его комфортного пребывания в классе. Некоторые родители и ученики выражают сомнения относительно возможности равного участия ребёнка в школьной жизни.</a:t>
            </a:r>
            <a:endParaRPr sz="2000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Задача для участников: </a:t>
            </a:r>
            <a:r>
              <a:rPr lang="ru-RU" sz="2000" i="1"/>
              <a:t>Разработайте план адаптации учебной среды и взаимодействия с родителями и учениками. Как вы будете решать возникающие трудности? Какие технологии и методы инклюзивного образования предложите для успешной интеграции ученика с ОВЗ в учебный процесс?</a:t>
            </a:r>
            <a:endParaRPr sz="2000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Оценка кейса:</a:t>
            </a: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Полнота и реалистичность плана адаптации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Педагогические и психологические методы, способствующие интеграции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Умение взаимодействовать с коллективом и родителями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Уровень понимания инклюзивных технологий</a:t>
            </a:r>
            <a:endParaRPr sz="2000"/>
          </a:p>
          <a:p>
            <a:pPr marL="60958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d3fdbb4b26_0_36"/>
          <p:cNvSpPr txBox="1">
            <a:spLocks noGrp="1"/>
          </p:cNvSpPr>
          <p:nvPr>
            <p:ph type="title"/>
          </p:nvPr>
        </p:nvSpPr>
        <p:spPr>
          <a:xfrm>
            <a:off x="1085700" y="523425"/>
            <a:ext cx="7388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Кейс 2. Рефлексивный лист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214" name="Google Shape;214;g2d3fdbb4b26_0_36"/>
          <p:cNvSpPr txBox="1">
            <a:spLocks noGrp="1"/>
          </p:cNvSpPr>
          <p:nvPr>
            <p:ph type="body" idx="1"/>
          </p:nvPr>
        </p:nvSpPr>
        <p:spPr>
          <a:xfrm>
            <a:off x="206925" y="2019950"/>
            <a:ext cx="11985000" cy="3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Вопросы для рефлексии:</a:t>
            </a: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факторы, на ваш взгляд, наиболее влияют на снижение мотивации учащихся?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 вы адаптировали свои методы к возрастным особенностям учеников?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игровые элементы и методы вы предложили для повышения интереса к учёбе?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вызовы вы могли бы встретить при внедрении предложенных вами методов?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 вы оцените взаимодействие с родителями в этом процессе?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 бы вы улучшили предложенные методы мотивации для других групп учащихся?</a:t>
            </a:r>
            <a:endParaRPr sz="2000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Оценка:</a:t>
            </a: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Глубина анализа факторов мотивации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Соответствие методов возрастным особенностям учащихся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Вовлечение семьи в процесс мотивации</a:t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d3fdbb4b26_0_24"/>
          <p:cNvSpPr txBox="1">
            <a:spLocks noGrp="1"/>
          </p:cNvSpPr>
          <p:nvPr>
            <p:ph type="title"/>
          </p:nvPr>
        </p:nvSpPr>
        <p:spPr>
          <a:xfrm>
            <a:off x="1085700" y="523425"/>
            <a:ext cx="7388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Кейс 3. Цифровая трансформация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220" name="Google Shape;220;g2d3fdbb4b26_0_24"/>
          <p:cNvSpPr txBox="1">
            <a:spLocks noGrp="1"/>
          </p:cNvSpPr>
          <p:nvPr>
            <p:ph type="body" idx="1"/>
          </p:nvPr>
        </p:nvSpPr>
        <p:spPr>
          <a:xfrm>
            <a:off x="206925" y="1756000"/>
            <a:ext cx="119850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Ситуация</a:t>
            </a:r>
            <a:r>
              <a:rPr lang="ru-RU" sz="2000"/>
              <a:t>: </a:t>
            </a:r>
            <a:r>
              <a:rPr lang="ru-RU" sz="2000" i="1"/>
              <a:t>Школа вводит цифровую платформу для проведения дистанционного и смешанного обучения. Учитель начальных классов испытывает трудности в использовании новых технологий и не понимает, как эффективно интегрировать их в свои уроки. Ученики и родители жалуются на сложность в использовании платформы, что приводит к снижению интереса к учебному процессу.</a:t>
            </a:r>
            <a:endParaRPr sz="2000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Задача для участников: </a:t>
            </a:r>
            <a:r>
              <a:rPr lang="ru-RU" sz="2000" i="1"/>
              <a:t>Предложите план внедрения цифровых инструментов на уроках и стратегию адаптации как для учителя, так и для учеников. Как вы будете обучать педагогов и поддерживать их в использовании технологий? Как мотивировать учеников и родителей к использованию новой платформы?</a:t>
            </a:r>
            <a:endParaRPr sz="2000" i="1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Оценка кейса:</a:t>
            </a: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Умение предложить технологические решения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Способность наладить взаимодействие между учителем, учениками и родителями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Понимание цифровой грамотности и методов поддержки учителя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Креативность предложенных решений для повышения мотивации учащихся</a:t>
            </a:r>
            <a:endParaRPr sz="2000"/>
          </a:p>
          <a:p>
            <a:pPr marL="609584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d3fdbb4b26_0_42"/>
          <p:cNvSpPr txBox="1">
            <a:spLocks noGrp="1"/>
          </p:cNvSpPr>
          <p:nvPr>
            <p:ph type="title"/>
          </p:nvPr>
        </p:nvSpPr>
        <p:spPr>
          <a:xfrm>
            <a:off x="1085700" y="523425"/>
            <a:ext cx="7388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Кейс 3. Рефлексивный лист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226" name="Google Shape;226;g2d3fdbb4b26_0_42"/>
          <p:cNvSpPr txBox="1">
            <a:spLocks noGrp="1"/>
          </p:cNvSpPr>
          <p:nvPr>
            <p:ph type="body" idx="1"/>
          </p:nvPr>
        </p:nvSpPr>
        <p:spPr>
          <a:xfrm>
            <a:off x="206925" y="1756000"/>
            <a:ext cx="11985000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Вопросы для рефлексии:</a:t>
            </a: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факторы, на ваш взгляд, наиболее влияют на снижение мотивации учащихся?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 вы адаптировали свои методы к возрастным особенностям учеников?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игровые элементы и методы вы предложили для повышения интереса к учёбе?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Какие вызовы вы могли бы встретить при внедрении предложенных вами методов?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 вы оцените взаимодействие с родителями в этом процессе?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Как бы вы улучшили предложенные методы мотивации для других групп учащихся?</a:t>
            </a:r>
            <a:endParaRPr sz="2000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2000" b="1"/>
              <a:t>Оценка:</a:t>
            </a:r>
            <a:endParaRPr sz="2000" b="1"/>
          </a:p>
          <a:p>
            <a:pPr marL="609584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/>
          </a:p>
          <a:p>
            <a:pPr marL="457200" lvl="0" indent="-355600" algn="l" rtl="0">
              <a:spcBef>
                <a:spcPts val="80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Глубина анализа факторов мотивации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Соответствие методов возрастным особенностям учащихся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▰"/>
            </a:pPr>
            <a:r>
              <a:rPr lang="ru-RU" sz="2000"/>
              <a:t>Вовлечение семьи в процесс мотивации</a:t>
            </a:r>
            <a:endParaRPr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011200" cy="10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ru-RU" sz="3600" b="1">
                <a:solidFill>
                  <a:schemeClr val="lt1"/>
                </a:solidFill>
              </a:rPr>
              <a:t>Результаты</a:t>
            </a:r>
            <a:endParaRPr sz="3600" b="1">
              <a:solidFill>
                <a:schemeClr val="lt1"/>
              </a:solidFill>
            </a:endParaRPr>
          </a:p>
        </p:txBody>
      </p:sp>
      <p:sp>
        <p:nvSpPr>
          <p:cNvPr id="232" name="Google Shape;232;p9"/>
          <p:cNvSpPr txBox="1">
            <a:spLocks noGrp="1"/>
          </p:cNvSpPr>
          <p:nvPr>
            <p:ph type="body" idx="1"/>
          </p:nvPr>
        </p:nvSpPr>
        <p:spPr>
          <a:xfrm>
            <a:off x="291403" y="2050651"/>
            <a:ext cx="5804597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2 молодых педагога аттестовались</a:t>
            </a:r>
            <a:br>
              <a:rPr lang="ru-RU" sz="2400">
                <a:latin typeface="Arial"/>
                <a:ea typeface="Arial"/>
                <a:cs typeface="Arial"/>
                <a:sym typeface="Arial"/>
              </a:rPr>
            </a:br>
            <a:r>
              <a:rPr lang="ru-RU" sz="2400">
                <a:latin typeface="Arial"/>
                <a:ea typeface="Arial"/>
                <a:cs typeface="Arial"/>
                <a:sym typeface="Arial"/>
              </a:rPr>
              <a:t>на I квалификационную категорию</a:t>
            </a:r>
            <a:endParaRPr/>
          </a:p>
          <a:p>
            <a:pPr marL="609585" lvl="0" indent="-34712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11 наставников и наставляемых вовлечены в практику наставничества</a:t>
            </a:r>
            <a:endParaRPr/>
          </a:p>
          <a:p>
            <a:pPr marL="609585" lvl="0" indent="-34712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09585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Проведено 3 баттла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9"/>
          <p:cNvSpPr txBox="1">
            <a:spLocks noGrp="1"/>
          </p:cNvSpPr>
          <p:nvPr>
            <p:ph type="body" idx="1"/>
          </p:nvPr>
        </p:nvSpPr>
        <p:spPr>
          <a:xfrm>
            <a:off x="6581669" y="2061487"/>
            <a:ext cx="5516545" cy="3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09584" lvl="0" indent="-47412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▰"/>
            </a:pPr>
            <a:r>
              <a:rPr lang="ru-RU" sz="2400">
                <a:latin typeface="Arial"/>
                <a:ea typeface="Arial"/>
                <a:cs typeface="Arial"/>
                <a:sym typeface="Arial"/>
              </a:rPr>
              <a:t>Проведено 4 рефлексивные сессии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800"/>
              </a:spcBef>
              <a:spcAft>
                <a:spcPts val="0"/>
              </a:spcAft>
              <a:buSzPts val="2400"/>
              <a:buChar char="▰"/>
            </a:pPr>
            <a:r>
              <a:rPr lang="ru-RU" sz="2400"/>
              <a:t>Уровень компетентности молодых педагогов вырос с 60% до 80%</a:t>
            </a:r>
            <a:endParaRPr sz="2400"/>
          </a:p>
          <a:p>
            <a:pPr marL="45720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800"/>
              </a:spcBef>
              <a:spcAft>
                <a:spcPts val="0"/>
              </a:spcAft>
              <a:buSzPts val="2400"/>
              <a:buChar char="▰"/>
            </a:pPr>
            <a:r>
              <a:rPr lang="ru-RU" sz="2400"/>
              <a:t>Уровень удовлетворенности практикой - 90% </a:t>
            </a:r>
            <a:endParaRPr sz="240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400"/>
          </a:p>
          <a:p>
            <a:pPr marL="609585" lvl="0" indent="-34712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609585" lvl="0" indent="-34712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2d3fdbb4b26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925" y="662699"/>
            <a:ext cx="6281899" cy="58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2d3fdbb4b26_0_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65850" y="1737725"/>
            <a:ext cx="2259925" cy="373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2d3fdbb4b26_0_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4825" y="1310525"/>
            <a:ext cx="3002608" cy="523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1027</Words>
  <Application>Microsoft Office PowerPoint</Application>
  <PresentationFormat>Произвольный</PresentationFormat>
  <Paragraphs>152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Times New Roman</vt:lpstr>
      <vt:lpstr>Calibri</vt:lpstr>
      <vt:lpstr>Arvo</vt:lpstr>
      <vt:lpstr>Тема Office</vt:lpstr>
      <vt:lpstr>Слайд 1</vt:lpstr>
      <vt:lpstr>Мысли великих</vt:lpstr>
      <vt:lpstr>Ценности молодого специалиста</vt:lpstr>
      <vt:lpstr>Педагогический баттл</vt:lpstr>
      <vt:lpstr>Методика проведения педагогических баттлов</vt:lpstr>
      <vt:lpstr>Методика проведения педагогических баттлов</vt:lpstr>
      <vt:lpstr>Этапы проведения педагогического баттла</vt:lpstr>
      <vt:lpstr>Этапы проведения педагогического баттла</vt:lpstr>
      <vt:lpstr>Кейс 1. Конфликт в классе</vt:lpstr>
      <vt:lpstr>Кейс 1. Рефлексивный лист</vt:lpstr>
      <vt:lpstr>Кейс 2. Инклюзивное образование</vt:lpstr>
      <vt:lpstr>Кейс 2. Рефлексивный лист</vt:lpstr>
      <vt:lpstr>Кейс 3. Цифровая трансформация</vt:lpstr>
      <vt:lpstr>Кейс 3. Рефлексивный лист</vt:lpstr>
      <vt:lpstr>Результаты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Алена Алена</dc:creator>
  <cp:lastModifiedBy>Борис</cp:lastModifiedBy>
  <cp:revision>1</cp:revision>
  <dcterms:created xsi:type="dcterms:W3CDTF">2021-04-11T04:24:19Z</dcterms:created>
  <dcterms:modified xsi:type="dcterms:W3CDTF">2024-11-18T06:25:58Z</dcterms:modified>
</cp:coreProperties>
</file>