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86" r:id="rId4"/>
    <p:sldId id="261" r:id="rId5"/>
    <p:sldId id="259" r:id="rId6"/>
    <p:sldId id="264" r:id="rId7"/>
    <p:sldId id="268" r:id="rId8"/>
    <p:sldId id="276" r:id="rId9"/>
    <p:sldId id="258" r:id="rId10"/>
    <p:sldId id="281" r:id="rId11"/>
    <p:sldId id="284" r:id="rId12"/>
    <p:sldId id="287" r:id="rId13"/>
    <p:sldId id="288" r:id="rId14"/>
    <p:sldId id="290" r:id="rId15"/>
    <p:sldId id="289" r:id="rId16"/>
    <p:sldId id="292" r:id="rId17"/>
    <p:sldId id="291" r:id="rId18"/>
    <p:sldId id="285" r:id="rId19"/>
    <p:sldId id="28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15" autoAdjust="0"/>
  </p:normalViewPr>
  <p:slideViewPr>
    <p:cSldViewPr snapToGrid="0">
      <p:cViewPr varScale="1">
        <p:scale>
          <a:sx n="105" d="100"/>
          <a:sy n="105" d="100"/>
        </p:scale>
        <p:origin x="7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3200">
                <a:solidFill>
                  <a:schemeClr val="accent6">
                    <a:lumMod val="50000"/>
                  </a:schemeClr>
                </a:solidFill>
              </a:defRPr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Колесо баланса наставляемого </a:t>
            </a:r>
          </a:p>
          <a:p>
            <a:pPr>
              <a:defRPr sz="3200">
                <a:solidFill>
                  <a:schemeClr val="accent6">
                    <a:lumMod val="50000"/>
                  </a:schemeClr>
                </a:solidFill>
              </a:defRPr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2022, сентябрь 2023 г.</a:t>
            </a:r>
          </a:p>
        </c:rich>
      </c:tx>
      <c:layout/>
      <c:overlay val="0"/>
      <c:spPr>
        <a:solidFill>
          <a:schemeClr val="bg1"/>
        </a:solidFill>
      </c:sp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сен.22</c:v>
                </c:pt>
              </c:strCache>
            </c:strRef>
          </c:tx>
          <c:spPr>
            <a:ln w="44450"/>
          </c:spPr>
          <c:marker>
            <c:symbol val="circle"/>
            <c:size val="5"/>
          </c:marker>
          <c:dLbls>
            <c:delete val="1"/>
          </c:dLbls>
          <c:cat>
            <c:strRef>
              <c:f>Лист1!$A$2:$A$10</c:f>
              <c:strCache>
                <c:ptCount val="9"/>
                <c:pt idx="0">
                  <c:v>управленческая</c:v>
                </c:pt>
                <c:pt idx="1">
                  <c:v>предметная </c:v>
                </c:pt>
                <c:pt idx="2">
                  <c:v>информационно-коммуникативная </c:v>
                </c:pt>
                <c:pt idx="3">
                  <c:v>общепедагогическая профессиональная </c:v>
                </c:pt>
                <c:pt idx="4">
                  <c:v>креативная</c:v>
                </c:pt>
                <c:pt idx="5">
                  <c:v>рефлексивная</c:v>
                </c:pt>
                <c:pt idx="6">
                  <c:v>социально-психологическая </c:v>
                </c:pt>
                <c:pt idx="7">
                  <c:v>профессионально-коммуникативная </c:v>
                </c:pt>
                <c:pt idx="8">
                  <c:v> инновационная сфера  деятельности 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5F-460B-A151-A106149394B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сен.23</c:v>
                </c:pt>
              </c:strCache>
            </c:strRef>
          </c:tx>
          <c:spPr>
            <a:ln w="44450"/>
          </c:spPr>
          <c:marker>
            <c:symbol val="circle"/>
            <c:size val="5"/>
          </c:marker>
          <c:dLbls>
            <c:delete val="1"/>
          </c:dLbls>
          <c:cat>
            <c:strRef>
              <c:f>Лист1!$A$2:$A$10</c:f>
              <c:strCache>
                <c:ptCount val="9"/>
                <c:pt idx="0">
                  <c:v>управленческая</c:v>
                </c:pt>
                <c:pt idx="1">
                  <c:v>предметная </c:v>
                </c:pt>
                <c:pt idx="2">
                  <c:v>информационно-коммуникативная </c:v>
                </c:pt>
                <c:pt idx="3">
                  <c:v>общепедагогическая профессиональная </c:v>
                </c:pt>
                <c:pt idx="4">
                  <c:v>креативная</c:v>
                </c:pt>
                <c:pt idx="5">
                  <c:v>рефлексивная</c:v>
                </c:pt>
                <c:pt idx="6">
                  <c:v>социально-психологическая </c:v>
                </c:pt>
                <c:pt idx="7">
                  <c:v>профессионально-коммуникативная </c:v>
                </c:pt>
                <c:pt idx="8">
                  <c:v> инновационная сфера  деятельности 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6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5F-460B-A151-A106149394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54892032"/>
        <c:axId val="54893568"/>
      </c:radarChart>
      <c:catAx>
        <c:axId val="5489203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solidFill>
            <a:schemeClr val="tx2">
              <a:lumMod val="20000"/>
              <a:lumOff val="80000"/>
            </a:schemeClr>
          </a:solidFill>
          <a:ln w="9525">
            <a:noFill/>
          </a:ln>
          <a:effectLst>
            <a:outerShdw blurRad="50800" dist="50800" dir="2940000" algn="tl" rotWithShape="0">
              <a:schemeClr val="tx2">
                <a:lumMod val="60000"/>
                <a:lumOff val="40000"/>
                <a:alpha val="40000"/>
              </a:schemeClr>
            </a:outerShdw>
          </a:effectLst>
        </c:spPr>
        <c:txPr>
          <a:bodyPr/>
          <a:lstStyle/>
          <a:p>
            <a:pPr>
              <a:defRPr sz="1600"/>
            </a:pPr>
            <a:endParaRPr lang="ru-RU"/>
          </a:p>
        </c:txPr>
        <c:crossAx val="54893568"/>
        <c:crosses val="autoZero"/>
        <c:auto val="1"/>
        <c:lblAlgn val="ctr"/>
        <c:lblOffset val="100"/>
        <c:noMultiLvlLbl val="0"/>
      </c:catAx>
      <c:valAx>
        <c:axId val="54893568"/>
        <c:scaling>
          <c:orientation val="minMax"/>
          <c:max val="10"/>
          <c:min val="0"/>
        </c:scaling>
        <c:delete val="0"/>
        <c:axPos val="l"/>
        <c:majorGridlines>
          <c:spPr>
            <a:ln cap="rnd">
              <a:solidFill>
                <a:schemeClr val="accent1"/>
              </a:solidFill>
              <a:prstDash val="solid"/>
              <a:round/>
            </a:ln>
          </c:spPr>
        </c:majorGridlines>
        <c:minorGridlines/>
        <c:numFmt formatCode="General" sourceLinked="1"/>
        <c:majorTickMark val="none"/>
        <c:minorTickMark val="none"/>
        <c:tickLblPos val="nextTo"/>
        <c:crossAx val="54892032"/>
        <c:crosses val="autoZero"/>
        <c:crossBetween val="between"/>
        <c:majorUnit val="1"/>
        <c:minorUnit val="1"/>
      </c:valAx>
    </c:plotArea>
    <c:legend>
      <c:legendPos val="r"/>
      <c:layout/>
      <c:overlay val="0"/>
    </c:legend>
    <c:plotVisOnly val="1"/>
    <c:dispBlanksAs val="gap"/>
    <c:showDLblsOverMax val="0"/>
  </c:chart>
  <c:spPr>
    <a:ln w="28575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Колесо баланса наставника</a:t>
            </a:r>
          </a:p>
          <a:p>
            <a:pPr>
              <a:defRPr/>
            </a:pPr>
            <a:r>
              <a:rPr lang="ru-RU" sz="3200" b="1" i="0" u="none" strike="noStrike" kern="1200" baseline="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сентябрь 2022, сентябрь 2023 г.</a:t>
            </a:r>
          </a:p>
        </c:rich>
      </c:tx>
      <c:layout/>
      <c:overlay val="0"/>
      <c:spPr>
        <a:solidFill>
          <a:schemeClr val="bg1"/>
        </a:solidFill>
      </c:sp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сен.22</c:v>
                </c:pt>
              </c:strCache>
            </c:strRef>
          </c:tx>
          <c:spPr>
            <a:ln w="44450"/>
          </c:spPr>
          <c:marker>
            <c:symbol val="circle"/>
            <c:size val="5"/>
          </c:marker>
          <c:dLbls>
            <c:delete val="1"/>
          </c:dLbls>
          <c:cat>
            <c:strRef>
              <c:f>Лист1!$A$2:$A$10</c:f>
              <c:strCache>
                <c:ptCount val="9"/>
                <c:pt idx="0">
                  <c:v>управленческая</c:v>
                </c:pt>
                <c:pt idx="1">
                  <c:v>предметная </c:v>
                </c:pt>
                <c:pt idx="2">
                  <c:v>информационно-коммуникативная </c:v>
                </c:pt>
                <c:pt idx="3">
                  <c:v>общепедагогическая профессиональная </c:v>
                </c:pt>
                <c:pt idx="4">
                  <c:v>креативная</c:v>
                </c:pt>
                <c:pt idx="5">
                  <c:v>рефлексивная</c:v>
                </c:pt>
                <c:pt idx="6">
                  <c:v>социально-психологическая </c:v>
                </c:pt>
                <c:pt idx="7">
                  <c:v>профессионально-коммуникативная </c:v>
                </c:pt>
                <c:pt idx="8">
                  <c:v> инновационная сфера  деятельности 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7</c:v>
                </c:pt>
                <c:pt idx="1">
                  <c:v>8</c:v>
                </c:pt>
                <c:pt idx="2">
                  <c:v>5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  <c:pt idx="6">
                  <c:v>7</c:v>
                </c:pt>
                <c:pt idx="7">
                  <c:v>9</c:v>
                </c:pt>
                <c:pt idx="8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B-4449-BB56-4AD10C6F08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сен.23</c:v>
                </c:pt>
              </c:strCache>
            </c:strRef>
          </c:tx>
          <c:spPr>
            <a:ln w="44450"/>
          </c:spPr>
          <c:marker>
            <c:symbol val="circle"/>
            <c:size val="5"/>
          </c:marker>
          <c:dLbls>
            <c:delete val="1"/>
          </c:dLbls>
          <c:cat>
            <c:strRef>
              <c:f>Лист1!$A$2:$A$10</c:f>
              <c:strCache>
                <c:ptCount val="9"/>
                <c:pt idx="0">
                  <c:v>управленческая</c:v>
                </c:pt>
                <c:pt idx="1">
                  <c:v>предметная </c:v>
                </c:pt>
                <c:pt idx="2">
                  <c:v>информационно-коммуникативная </c:v>
                </c:pt>
                <c:pt idx="3">
                  <c:v>общепедагогическая профессиональная </c:v>
                </c:pt>
                <c:pt idx="4">
                  <c:v>креативная</c:v>
                </c:pt>
                <c:pt idx="5">
                  <c:v>рефлексивная</c:v>
                </c:pt>
                <c:pt idx="6">
                  <c:v>социально-психологическая </c:v>
                </c:pt>
                <c:pt idx="7">
                  <c:v>профессионально-коммуникативная </c:v>
                </c:pt>
                <c:pt idx="8">
                  <c:v> инновационная сфера  деятельности 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8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0B-4449-BB56-4AD10C6F08C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55532544"/>
        <c:axId val="55538432"/>
      </c:radarChart>
      <c:catAx>
        <c:axId val="55532544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spPr>
          <a:solidFill>
            <a:schemeClr val="tx2">
              <a:lumMod val="20000"/>
              <a:lumOff val="80000"/>
            </a:schemeClr>
          </a:solidFill>
          <a:ln w="9525">
            <a:noFill/>
          </a:ln>
          <a:effectLst>
            <a:outerShdw blurRad="50800" dist="38100" dir="2700000" algn="tl" rotWithShape="0">
              <a:schemeClr val="tx2">
                <a:lumMod val="60000"/>
                <a:lumOff val="40000"/>
                <a:alpha val="40000"/>
              </a:schemeClr>
            </a:outerShdw>
          </a:effectLst>
        </c:spPr>
        <c:txPr>
          <a:bodyPr/>
          <a:lstStyle/>
          <a:p>
            <a:pPr>
              <a:defRPr sz="1800"/>
            </a:pPr>
            <a:endParaRPr lang="ru-RU"/>
          </a:p>
        </c:txPr>
        <c:crossAx val="55538432"/>
        <c:crosses val="autoZero"/>
        <c:auto val="1"/>
        <c:lblAlgn val="ctr"/>
        <c:lblOffset val="100"/>
        <c:noMultiLvlLbl val="0"/>
      </c:catAx>
      <c:valAx>
        <c:axId val="555384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555325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 w="28575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B941A-8533-41D6-8927-256A78C27E63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89F7A-9E52-4842-A526-F76708A32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3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89F7A-9E52-4842-A526-F76708A3272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020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89F7A-9E52-4842-A526-F76708A3272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729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47AAFC-2E93-48E6-8464-86740ED78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0FD406-F6BE-4207-A8EB-F1F2FFA80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B6B37-2947-4EA1-BDA8-D740D3176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77F76C-CFC2-4A9B-8AF3-6A0C08C5B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782E94-7908-4E5C-8A13-416A0F2C7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194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9F724-BC3D-4E90-8778-6C12589A8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9073E4-9F27-4972-9CA4-4B25781DB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429D54-22FB-4C37-90D3-2497E069A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4E0F21-8E5D-4E9E-9539-F99086AE8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57498F-4E47-4638-8A8F-952CE6326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09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60EA6-A938-4073-85AF-EBAF32F08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CFCC2F-3EAD-4021-AE39-0166EA2F5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FE9213-A01F-4423-A6C9-6013A48E1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61F42C-6233-48D6-B53F-BE1EE3FEB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32923E-FA2F-4113-B9C6-057EC2252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310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89552-DEC6-458A-885E-DCC5DFBCE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6EB153-7DE8-4545-A8D6-2CC33F3DA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4654D3-60B7-4BBE-9BBD-F99F29C6F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48A022-E10E-4201-BFD0-33B1C4C55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AF0CA8-156B-49B6-B2FB-D986D22C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5630F3-A052-4F39-BC65-0AB941B82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16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F5B14-973E-4CD6-BF1A-02D0DC7B8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0A9A4-2B3E-424E-A123-7052C2FDD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89B881-47FC-4512-9E94-184F7DAF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45121D-2084-487E-B359-F1FABC336B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B00BA55-C0F2-44D3-905B-F595F3E930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403F280-77B3-4B75-828E-95B4324A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95037F-C62F-4CA6-8994-ED33BCF83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1E3745E-6378-4514-9D4D-6CB941AE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1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DB4DFA-FD6E-4C97-B23F-89DDDFE95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F7A89D-7FFB-4A93-9FF2-7FF4D323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AB0514-01EB-4708-ABDA-1651FEBAD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D0B9C7-8724-4257-B807-5620ACA3A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82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969B8D8-FE43-4FCB-9223-C51AA6A0B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6C591CD-4398-4660-A0D2-54A5B9D32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C7FDA4-952D-463D-8A8A-2B49E9F5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10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B4D6D9-5446-4C19-B4E6-01182562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2DD28E-64E3-4AEF-ADD2-1D82AB10D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7A0B859-28ED-4040-999D-6311B41F5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DAAE61-58F0-4892-A134-0D0BB5B5E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CBF9AF-B970-42A0-AD91-73819147C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11C1D1-3454-4968-9FE7-B234AE64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19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B713E-C2E0-4BFB-BE37-116F83353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BFAC85-4417-4A41-8976-9DCE033FE7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F40447-0B32-45F6-8CAC-D4F07D1CF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40B447-92DC-499B-92DD-F5BD93001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D85CB8-4D10-4C2F-B689-40B9FC7C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7B26AE-B3D1-4B6A-AD16-809C1B62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2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35970-B4D4-47A3-A31F-B00BA2DE8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0449BA-7A60-4785-B79E-13E4BB751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ABBF81-E69C-4494-A462-1E2881DE2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FC0BCC-4114-48DF-9751-65CA1AF5C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5E7FC9-6228-407B-9E24-0BC19781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8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5AE6EE-8D31-45FD-9390-EAA634ED4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C0D15E-1D74-4F29-9F6D-4C0E26E9C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AB1CFF-2299-4C40-8155-B1CFB29F2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55EB22-F582-4491-B68A-BA0AE88B0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D195A2-D996-425C-B863-32595AFBF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61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05B2FD-34DE-40B3-8CA5-0D5F03935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39772A-1D83-4DAA-82C5-B5BAEE51A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2602E1-2CDD-4871-B33B-4789E2D519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6631D-ADE8-466F-AC26-F3290A37976D}" type="datetimeFigureOut">
              <a:rPr lang="ru-RU" smtClean="0"/>
              <a:t>07.10.2024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8989B9-5D37-439E-8FDE-69D9DB8A8B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95A357-F810-4061-A6C8-5D0FA240C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8F490-7EB8-44C3-A4AC-F3E84E6192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568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microsoft.com/office/2007/relationships/hdphoto" Target="../media/hdphoto5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hyperlink" Target="https://vk.com/wall-216616081_867" TargetMode="External"/><Relationship Id="rId4" Type="http://schemas.openxmlformats.org/officeDocument/2006/relationships/image" Target="../media/image25.jpeg"/><Relationship Id="rId9" Type="http://schemas.openxmlformats.org/officeDocument/2006/relationships/hyperlink" Target="https://vk.com/wall-216616081_626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rive.google.com/file/d/1hIN0UPrQXzxwpILbHuxZGd0BXpSJ75mv/view?usp=sharing" TargetMode="Externa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-216616081_667" TargetMode="Externa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5F65083-BCF6-4821-B1F3-4F4E4BB2C5A3}"/>
              </a:ext>
            </a:extLst>
          </p:cNvPr>
          <p:cNvSpPr/>
          <p:nvPr/>
        </p:nvSpPr>
        <p:spPr>
          <a:xfrm>
            <a:off x="3430340" y="233100"/>
            <a:ext cx="8038739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Модель реверсивного</a:t>
            </a:r>
          </a:p>
          <a:p>
            <a:pPr algn="ctr"/>
            <a:r>
              <a:rPr lang="ru-RU" sz="4800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наставничества </a:t>
            </a:r>
          </a:p>
          <a:p>
            <a:pPr algn="ctr"/>
            <a:r>
              <a:rPr lang="ru-RU" sz="4800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образовательной среде</a:t>
            </a:r>
          </a:p>
          <a:p>
            <a:pPr algn="ctr"/>
            <a:r>
              <a:rPr lang="ru-RU" sz="4800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«Рестарт»</a:t>
            </a:r>
          </a:p>
          <a:p>
            <a:pPr algn="ctr"/>
            <a:endParaRPr lang="ru-RU" sz="4800" dirty="0" smtClean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МБОУ </a:t>
            </a:r>
            <a:r>
              <a:rPr lang="ru-RU" sz="28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«Средняя общеобразовательная школа №5»</a:t>
            </a:r>
          </a:p>
          <a:p>
            <a:pPr algn="ctr"/>
            <a:r>
              <a:rPr lang="ru-RU" sz="28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Садовниковой Ольги Владимировны,</a:t>
            </a:r>
            <a:br>
              <a:rPr lang="ru-RU" sz="28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28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Дино Ксении Андреевны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6B7BB9-D833-4CD7-860D-8091FECEA9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665" y="4941772"/>
            <a:ext cx="1945342" cy="152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47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E446A2-9E86-4CE4-9303-60759FB20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1673"/>
            <a:ext cx="12192000" cy="68546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4AB838-16F3-474E-9DFF-5CC1724C51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77" y="2606446"/>
            <a:ext cx="2449060" cy="3498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F8441BD-E78C-4A2A-A73B-93F5521CAB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7" t="15720" r="17974" b="4561"/>
          <a:stretch/>
        </p:blipFill>
        <p:spPr bwMode="auto">
          <a:xfrm>
            <a:off x="90447" y="105632"/>
            <a:ext cx="2607568" cy="18536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3250961F-E1AD-4ECB-91D7-2E8F41FD8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363" y="105631"/>
            <a:ext cx="2650224" cy="18536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0A4932F-F1F1-48CE-9400-F82B6299A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4" t="14632" r="17664" b="4137"/>
          <a:stretch/>
        </p:blipFill>
        <p:spPr bwMode="auto">
          <a:xfrm>
            <a:off x="5882805" y="105632"/>
            <a:ext cx="2623687" cy="18536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CCCD618-05FA-4B1A-B677-09BFF3B1C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710" y="94520"/>
            <a:ext cx="2538187" cy="18759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B4FB7C59-27F8-4BA4-8988-ADFB17C2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812" y="2153287"/>
            <a:ext cx="2449060" cy="34553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6" descr="C:\Users\Admin\Desktop\Сохранение\Рабочий стол\2022-2023 уч.год\для аттестации\photo_2023-12-10_19-46-22.jpg">
            <a:extLst>
              <a:ext uri="{FF2B5EF4-FFF2-40B4-BE49-F238E27FC236}">
                <a16:creationId xmlns:a16="http://schemas.microsoft.com/office/drawing/2014/main" id="{E0C7EBDA-9178-407C-9AA2-7CD9FBC13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216" y="2153287"/>
            <a:ext cx="2269826" cy="31787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4E4FEC-7EA1-45F8-BF58-3AB6F13D79AD}"/>
              </a:ext>
            </a:extLst>
          </p:cNvPr>
          <p:cNvSpPr/>
          <p:nvPr/>
        </p:nvSpPr>
        <p:spPr>
          <a:xfrm>
            <a:off x="3472320" y="5608644"/>
            <a:ext cx="472130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 u="sng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Наставник – учитель с опытом, который может поделиться своим мастерством с молодым специалистом</a:t>
            </a:r>
            <a:endParaRPr lang="ru-RU" sz="60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085141-F07B-4D53-84F2-E63F6738C99A}"/>
              </a:ext>
            </a:extLst>
          </p:cNvPr>
          <p:cNvSpPr/>
          <p:nvPr/>
        </p:nvSpPr>
        <p:spPr>
          <a:xfrm>
            <a:off x="90447" y="6044482"/>
            <a:ext cx="34693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 u="sng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Садовникова Ольга Владимировна</a:t>
            </a:r>
            <a:endParaRPr lang="ru-RU" sz="60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672916-7A36-47E2-B549-70051CC31F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5023" y="2151706"/>
            <a:ext cx="2903347" cy="20616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238" y="4393981"/>
            <a:ext cx="3277130" cy="22817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7493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9A0756-EBD3-4B04-9173-B6D56FC34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0" y="3347"/>
            <a:ext cx="12192000" cy="685465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AE3F975-D596-4F1A-93D6-081C387CC875}"/>
              </a:ext>
            </a:extLst>
          </p:cNvPr>
          <p:cNvSpPr/>
          <p:nvPr/>
        </p:nvSpPr>
        <p:spPr>
          <a:xfrm>
            <a:off x="143435" y="1315621"/>
            <a:ext cx="74628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72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CA8B74-6F50-4CD0-ABBB-A8855C8660B2}"/>
              </a:ext>
            </a:extLst>
          </p:cNvPr>
          <p:cNvSpPr/>
          <p:nvPr/>
        </p:nvSpPr>
        <p:spPr>
          <a:xfrm>
            <a:off x="3164539" y="56501"/>
            <a:ext cx="87943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Опытный наставник после начальной диагностики молодого специалиста может легко определить наиболее эффективную модель наставничества, опираясь на его потенциал:</a:t>
            </a:r>
          </a:p>
          <a:p>
            <a:pPr algn="ctr"/>
            <a:endParaRPr lang="ru-RU" b="1" dirty="0">
              <a:latin typeface="YS Text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58C2468-D4AC-40DF-A383-B95107296B1D}"/>
              </a:ext>
            </a:extLst>
          </p:cNvPr>
          <p:cNvSpPr/>
          <p:nvPr/>
        </p:nvSpPr>
        <p:spPr>
          <a:xfrm>
            <a:off x="2124162" y="1630180"/>
            <a:ext cx="328416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ума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креативность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F7A79C9-92CC-4EAC-8C1C-F52AB141F196}"/>
              </a:ext>
            </a:extLst>
          </p:cNvPr>
          <p:cNvSpPr/>
          <p:nvPr/>
        </p:nvSpPr>
        <p:spPr>
          <a:xfrm>
            <a:off x="2954839" y="2059315"/>
            <a:ext cx="490698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buFont typeface="+mj-lt"/>
              <a:buAutoNum type="arabicPeriod" startAt="2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 последних трендов в области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3642508" y="2488450"/>
            <a:ext cx="6064417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Быстрая адаптация, энергичность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целеустремленность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16754A6-8147-4274-B67C-DB9D90532586}"/>
              </a:ext>
            </a:extLst>
          </p:cNvPr>
          <p:cNvSpPr/>
          <p:nvPr/>
        </p:nvSpPr>
        <p:spPr>
          <a:xfrm>
            <a:off x="4187012" y="2944819"/>
            <a:ext cx="473148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Желание учиться и получать новые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1590AB6-40DA-4B74-A2D4-99BD7D145769}"/>
              </a:ext>
            </a:extLst>
          </p:cNvPr>
          <p:cNvSpPr/>
          <p:nvPr/>
        </p:nvSpPr>
        <p:spPr>
          <a:xfrm>
            <a:off x="5980298" y="4291601"/>
            <a:ext cx="492801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Оптимизм и легкое отношение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трудностям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A29EE18-4564-4CE2-8CA4-2F2E5689ECE8}"/>
              </a:ext>
            </a:extLst>
          </p:cNvPr>
          <p:cNvSpPr/>
          <p:nvPr/>
        </p:nvSpPr>
        <p:spPr>
          <a:xfrm>
            <a:off x="4774806" y="3396783"/>
            <a:ext cx="498501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Стремление к развитию и личностному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росту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73939E3-BBA5-4569-B8B8-1ED9F8A5BA27}"/>
              </a:ext>
            </a:extLst>
          </p:cNvPr>
          <p:cNvSpPr/>
          <p:nvPr/>
        </p:nvSpPr>
        <p:spPr>
          <a:xfrm>
            <a:off x="5408331" y="3862466"/>
            <a:ext cx="5537285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Дружелюбие и быстрое знакомство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коллективом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93C373B-1DA1-4F3C-B5C5-829808B417D0}"/>
              </a:ext>
            </a:extLst>
          </p:cNvPr>
          <p:cNvSpPr/>
          <p:nvPr/>
        </p:nvSpPr>
        <p:spPr>
          <a:xfrm>
            <a:off x="2124162" y="4990775"/>
            <a:ext cx="9654989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Обладая высоким потенциалом, молодой специалист может делиться с опытным педагогом современными трендами в образовании. Такая форма взаимодействия педагогов возможна в реверсивной модели </a:t>
            </a:r>
            <a:r>
              <a:rPr lang="ru-RU" sz="24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наставничества</a:t>
            </a:r>
            <a:endParaRPr lang="ru-RU" b="1" dirty="0">
              <a:latin typeface="YS Text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57DAA54-7C28-418B-B01F-7D53B2D432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5786" y="2816658"/>
            <a:ext cx="4472798" cy="251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00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3347"/>
            <a:ext cx="12192000" cy="68546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09C6C5-0E28-40B1-A9D7-BA21F9C41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149" y="2665083"/>
            <a:ext cx="5905920" cy="3935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4E60201-F1C2-455D-8570-1D516A7BDA1A}"/>
              </a:ext>
            </a:extLst>
          </p:cNvPr>
          <p:cNvSpPr/>
          <p:nvPr/>
        </p:nvSpPr>
        <p:spPr>
          <a:xfrm>
            <a:off x="1978040" y="179296"/>
            <a:ext cx="9736029" cy="2485787"/>
          </a:xfrm>
          <a:prstGeom prst="round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РЕВЕРСИВНОЕ наставничество предполагает обоюдное взаимодействие учителей, при которых каждый выполняет роль и наставника, и подопечного: в тех областях, где есть опыт – роль наставника, в тех областях, где есть пробелы – </a:t>
            </a:r>
            <a:r>
              <a:rPr lang="ru-RU" sz="28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подопечного</a:t>
            </a:r>
            <a:endParaRPr lang="ru-RU" sz="72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9B4729-DDCD-409B-AB94-ABA0BB97DA35}"/>
              </a:ext>
            </a:extLst>
          </p:cNvPr>
          <p:cNvSpPr/>
          <p:nvPr/>
        </p:nvSpPr>
        <p:spPr>
          <a:xfrm>
            <a:off x="2428455" y="3018430"/>
            <a:ext cx="346934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i="1" u="sng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ЦЕЛЬ работы наставнической пары</a:t>
            </a:r>
            <a:r>
              <a:rPr lang="ru-RU" sz="24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профессиональное становление и развитие в процессе взаимодействия наставника и </a:t>
            </a:r>
            <a:r>
              <a:rPr lang="ru-RU" sz="24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наставляемого</a:t>
            </a:r>
            <a:endParaRPr lang="ru-RU" sz="66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7511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217" y="3347"/>
            <a:ext cx="12192000" cy="685465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92494E-618C-42EF-B4C6-03EE52EF39C9}"/>
              </a:ext>
            </a:extLst>
          </p:cNvPr>
          <p:cNvSpPr/>
          <p:nvPr/>
        </p:nvSpPr>
        <p:spPr>
          <a:xfrm>
            <a:off x="143435" y="1315621"/>
            <a:ext cx="746287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Для эффективной работы на начальном этапе наставляемый заполнил комплекс анкет для мониторинга  профессиональной социализации молодых специалистов. Данный мониторинг проводятся в  3 этапа: стартовый, промежуточный и итоговый. </a:t>
            </a:r>
          </a:p>
          <a:p>
            <a:pPr algn="ctr"/>
            <a:endParaRPr lang="ru-RU" sz="24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4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 результате изучения опыта наставничества других педагогов и анализа анкет были выделены 9 основных профессиональных компетенций учителя, над формированием которых придется работать наставнической </a:t>
            </a:r>
            <a:r>
              <a:rPr lang="ru-RU" sz="24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паре</a:t>
            </a:r>
            <a:r>
              <a:rPr lang="ru-RU" sz="24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sz="24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ru-RU" sz="72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1D2C2A-5755-4B06-B3A2-3D33FB8E87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720" y="236593"/>
            <a:ext cx="2214733" cy="3192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88301B-1E32-48EC-B082-527FB0ED30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006" y="3789338"/>
            <a:ext cx="2144136" cy="3155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A477894-97E9-4F1E-B19A-054DFE8214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499" y="954612"/>
            <a:ext cx="2103237" cy="3094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032C21-9A8F-4DB0-AF29-03C42C6423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30408" y="3663222"/>
            <a:ext cx="3272114" cy="2208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9458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3347"/>
            <a:ext cx="12192000" cy="68546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4D3E9C-75D4-4677-8796-179738EE5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906" y="546995"/>
            <a:ext cx="9535800" cy="6230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089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-1" y="0"/>
            <a:ext cx="12192000" cy="685465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D9A05B-25C5-4DDB-A8E3-465FDAD27757}"/>
              </a:ext>
            </a:extLst>
          </p:cNvPr>
          <p:cNvSpPr/>
          <p:nvPr/>
        </p:nvSpPr>
        <p:spPr>
          <a:xfrm>
            <a:off x="2227941" y="16013"/>
            <a:ext cx="773611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План индивидуальной работы с молодым специалистом</a:t>
            </a:r>
            <a:endParaRPr lang="ru-RU" sz="72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00BC16-A33C-4F36-BE1F-0A2E6C153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455" y="970120"/>
            <a:ext cx="7973087" cy="5699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9368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0" y="3347"/>
            <a:ext cx="12192000" cy="685465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74AD13-974D-47E7-A3D3-63054DC5FD91}"/>
              </a:ext>
            </a:extLst>
          </p:cNvPr>
          <p:cNvSpPr/>
          <p:nvPr/>
        </p:nvSpPr>
        <p:spPr>
          <a:xfrm>
            <a:off x="2227941" y="16013"/>
            <a:ext cx="773611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План индивидуальной работы с молодым специалистом</a:t>
            </a:r>
            <a:endParaRPr lang="ru-RU" sz="72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EB9754-0DA4-4A42-9504-9BFA81FCB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99" y="982787"/>
            <a:ext cx="8344569" cy="5728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25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347"/>
            <a:ext cx="12192000" cy="685465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B92D7A1-5786-4AB1-B4FA-9EE6724EABCF}"/>
              </a:ext>
            </a:extLst>
          </p:cNvPr>
          <p:cNvSpPr/>
          <p:nvPr/>
        </p:nvSpPr>
        <p:spPr>
          <a:xfrm>
            <a:off x="659543" y="0"/>
            <a:ext cx="7736117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Для эффективной работы наставнической пары опытный педагог должен регулярно диагностировать уровень своих </a:t>
            </a:r>
            <a:r>
              <a:rPr lang="ru-RU" sz="28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компетенций</a:t>
            </a:r>
            <a:endParaRPr lang="ru-RU" sz="72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8AE732-32E9-4DC7-B008-0A0C34FAF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952" y="1384995"/>
            <a:ext cx="9242612" cy="5422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0057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12192000" cy="6854653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EA21C110-F9D1-47CD-B1F9-1A0FB280B3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7856549"/>
              </p:ext>
            </p:extLst>
          </p:nvPr>
        </p:nvGraphicFramePr>
        <p:xfrm>
          <a:off x="1471612" y="238125"/>
          <a:ext cx="9248775" cy="661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CF479A-3807-487B-9ED5-F291C4B19F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317" y="119320"/>
            <a:ext cx="2158008" cy="3189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C589D7-D9CA-459B-8AA8-B9D64E5DEA64}"/>
              </a:ext>
            </a:extLst>
          </p:cNvPr>
          <p:cNvSpPr/>
          <p:nvPr/>
        </p:nvSpPr>
        <p:spPr>
          <a:xfrm>
            <a:off x="9897035" y="3863788"/>
            <a:ext cx="747153" cy="125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B51D86-7FBB-45F2-8ED8-B84B8363EB33}"/>
              </a:ext>
            </a:extLst>
          </p:cNvPr>
          <p:cNvSpPr/>
          <p:nvPr/>
        </p:nvSpPr>
        <p:spPr>
          <a:xfrm>
            <a:off x="9897034" y="4108675"/>
            <a:ext cx="747153" cy="12550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0A9DF7-C8BE-493B-8949-88F51FAD0BC3}"/>
              </a:ext>
            </a:extLst>
          </p:cNvPr>
          <p:cNvSpPr/>
          <p:nvPr/>
        </p:nvSpPr>
        <p:spPr>
          <a:xfrm>
            <a:off x="10596125" y="3767032"/>
            <a:ext cx="152920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Сентябрь 2022г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E6E6DDD-07AA-4B57-B42B-7815C0AEB444}"/>
              </a:ext>
            </a:extLst>
          </p:cNvPr>
          <p:cNvSpPr/>
          <p:nvPr/>
        </p:nvSpPr>
        <p:spPr>
          <a:xfrm>
            <a:off x="10596125" y="4002151"/>
            <a:ext cx="152920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Сентябрь 2023г</a:t>
            </a:r>
          </a:p>
        </p:txBody>
      </p:sp>
    </p:spTree>
    <p:extLst>
      <p:ext uri="{BB962C8B-B14F-4D97-AF65-F5344CB8AC3E}">
        <p14:creationId xmlns:p14="http://schemas.microsoft.com/office/powerpoint/2010/main" val="217442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4653"/>
          </a:xfrm>
          <a:prstGeom prst="rect">
            <a:avLst/>
          </a:prstGeom>
        </p:spPr>
      </p:pic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9D095263-D21C-4F13-8CE1-27F0D9182C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829832"/>
              </p:ext>
            </p:extLst>
          </p:nvPr>
        </p:nvGraphicFramePr>
        <p:xfrm>
          <a:off x="971550" y="127171"/>
          <a:ext cx="9620250" cy="6730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77708B-8093-447D-BD56-7624975601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160" y="151720"/>
            <a:ext cx="1746814" cy="2495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03C2FB9-8039-4C93-AFE1-FBD16131C5D4}"/>
              </a:ext>
            </a:extLst>
          </p:cNvPr>
          <p:cNvSpPr/>
          <p:nvPr/>
        </p:nvSpPr>
        <p:spPr>
          <a:xfrm>
            <a:off x="9796584" y="3813366"/>
            <a:ext cx="747153" cy="125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6B68D8-A63C-4845-A49E-B62C104DFEAC}"/>
              </a:ext>
            </a:extLst>
          </p:cNvPr>
          <p:cNvSpPr/>
          <p:nvPr/>
        </p:nvSpPr>
        <p:spPr>
          <a:xfrm>
            <a:off x="9796584" y="4045508"/>
            <a:ext cx="747153" cy="12550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E283C5-BEDF-4DB7-A218-7BFBEE66A654}"/>
              </a:ext>
            </a:extLst>
          </p:cNvPr>
          <p:cNvSpPr/>
          <p:nvPr/>
        </p:nvSpPr>
        <p:spPr>
          <a:xfrm>
            <a:off x="10543737" y="3713244"/>
            <a:ext cx="152920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Сентябрь 2022г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DE79386-429E-4C0D-B9BE-FBE98F481CD1}"/>
              </a:ext>
            </a:extLst>
          </p:cNvPr>
          <p:cNvSpPr/>
          <p:nvPr/>
        </p:nvSpPr>
        <p:spPr>
          <a:xfrm>
            <a:off x="10543737" y="3948363"/>
            <a:ext cx="152920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Сентябрь 2023г</a:t>
            </a:r>
          </a:p>
        </p:txBody>
      </p:sp>
    </p:spTree>
    <p:extLst>
      <p:ext uri="{BB962C8B-B14F-4D97-AF65-F5344CB8AC3E}">
        <p14:creationId xmlns:p14="http://schemas.microsoft.com/office/powerpoint/2010/main" val="86125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0" y="0"/>
            <a:ext cx="12192000" cy="685465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2D7A1-5786-4AB1-B4FA-9EE6724EABCF}"/>
              </a:ext>
            </a:extLst>
          </p:cNvPr>
          <p:cNvSpPr/>
          <p:nvPr/>
        </p:nvSpPr>
        <p:spPr>
          <a:xfrm>
            <a:off x="2847975" y="-1"/>
            <a:ext cx="970058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Результативность наставнической пары </a:t>
            </a:r>
            <a:endParaRPr lang="ru-RU" sz="88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41" y="513194"/>
            <a:ext cx="2745784" cy="40800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131" y="1214908"/>
            <a:ext cx="3712270" cy="24738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0850" y="646330"/>
            <a:ext cx="2901296" cy="41062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56564" y="1203080"/>
            <a:ext cx="4117722" cy="28487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1953" r="1323" b="2511"/>
          <a:stretch/>
        </p:blipFill>
        <p:spPr>
          <a:xfrm rot="5400000">
            <a:off x="6325022" y="2716119"/>
            <a:ext cx="2581102" cy="3683445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788890" y="4255446"/>
            <a:ext cx="4397598" cy="16344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Дипломы победителя муниципального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конкурса профессионального мастерства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«Педагогический дуэт» в 2023 году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https://vk.com/wall-216616081_626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9522569" y="4019960"/>
            <a:ext cx="2392410" cy="16344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победителя 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конкурса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«Мой лучший сценарий»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5410387" y="5717169"/>
            <a:ext cx="4144014" cy="10215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Сертификат участника регионального этапа конкурса «Учитель года 2024» 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https://vk.com/wall-216616081_867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636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92D7A1-5786-4AB1-B4FA-9EE6724EABCF}"/>
              </a:ext>
            </a:extLst>
          </p:cNvPr>
          <p:cNvSpPr/>
          <p:nvPr/>
        </p:nvSpPr>
        <p:spPr>
          <a:xfrm>
            <a:off x="2847975" y="-1"/>
            <a:ext cx="970058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Результативность наставнической </a:t>
            </a:r>
            <a:r>
              <a:rPr lang="ru-RU" sz="36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пары</a:t>
            </a:r>
            <a:endParaRPr lang="ru-RU" sz="88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37" y="780223"/>
            <a:ext cx="2990851" cy="27117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969" y="782179"/>
            <a:ext cx="2838450" cy="2133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1302118"/>
            <a:ext cx="2839526" cy="2125208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452437" y="3452778"/>
            <a:ext cx="5179539" cy="7150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в качестве лекторов Российского общества «Знание» май 2024 г.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452436" y="5903026"/>
            <a:ext cx="5179539" cy="7150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качестве членов жюри школьного этапа конкурса молодых специалистов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6564294" y="5903025"/>
            <a:ext cx="5179539" cy="7150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качестве члена жюри городского этапа конкурса молодых специалистов «Признание»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195" y="4148666"/>
            <a:ext cx="4124513" cy="17430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5427" y="3248025"/>
            <a:ext cx="2749937" cy="26437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8613" y="3056105"/>
            <a:ext cx="2019857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92D7A1-5786-4AB1-B4FA-9EE6724EABCF}"/>
              </a:ext>
            </a:extLst>
          </p:cNvPr>
          <p:cNvSpPr/>
          <p:nvPr/>
        </p:nvSpPr>
        <p:spPr>
          <a:xfrm>
            <a:off x="-161924" y="504824"/>
            <a:ext cx="75628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Уникальность реверсивного взаимодействия </a:t>
            </a:r>
            <a:b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наставнической пары</a:t>
            </a:r>
            <a:endParaRPr lang="ru-RU" sz="88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238126" y="2465009"/>
            <a:ext cx="5495924" cy="19409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Ольга Владимировна на своих уроках применяла элементы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нейропедагогики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которым обучила Ксению Андреевну. Совместно наставническая пара отобрали подходящие для формата уроков упражнения, систематизировали их и успешно применяют на своих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700413-C178-428E-A51F-AD19A86263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76" y="504824"/>
            <a:ext cx="4271440" cy="2839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1">
            <a:hlinkClick r:id="" action="ppaction://media"/>
            <a:extLst>
              <a:ext uri="{FF2B5EF4-FFF2-40B4-BE49-F238E27FC236}">
                <a16:creationId xmlns:a16="http://schemas.microsoft.com/office/drawing/2014/main" id="{E124EF1D-B836-48BA-9FFA-D318F321A8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7900" y="3642334"/>
            <a:ext cx="5181600" cy="2914650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64051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5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0" y="0"/>
            <a:ext cx="12192000" cy="68546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BB79C6-88F0-4A15-AE79-981B492E7D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57" y="538252"/>
            <a:ext cx="4573787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960F73-0087-4424-9C61-BE8577FE1D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095" y="3724275"/>
            <a:ext cx="4259339" cy="2838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92D7A1-5786-4AB1-B4FA-9EE6724EABCF}"/>
              </a:ext>
            </a:extLst>
          </p:cNvPr>
          <p:cNvSpPr/>
          <p:nvPr/>
        </p:nvSpPr>
        <p:spPr>
          <a:xfrm>
            <a:off x="2847975" y="-1"/>
            <a:ext cx="970058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Эффективность работы наставнической </a:t>
            </a:r>
            <a:r>
              <a:rPr lang="ru-RU" sz="36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пары </a:t>
            </a:r>
            <a:endParaRPr lang="ru-RU" sz="88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246708" y="3960781"/>
            <a:ext cx="4354477" cy="194095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Продуктом плодотворного и эффективного взаимодействия наставнической пары стал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Нейроконструктор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который был утвержден директором школы для использования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7629256" y="2258229"/>
            <a:ext cx="4354477" cy="13280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нейроконструктор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 апробацию с целью доработки и дальнейшего применения в работе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" t="5833" r="5308" b="3889"/>
          <a:stretch/>
        </p:blipFill>
        <p:spPr>
          <a:xfrm>
            <a:off x="4784469" y="1461850"/>
            <a:ext cx="2667000" cy="3930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343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0" y="0"/>
            <a:ext cx="12192000" cy="685465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92D7A1-5786-4AB1-B4FA-9EE6724EABCF}"/>
              </a:ext>
            </a:extLst>
          </p:cNvPr>
          <p:cNvSpPr/>
          <p:nvPr/>
        </p:nvSpPr>
        <p:spPr>
          <a:xfrm>
            <a:off x="165160" y="1256"/>
            <a:ext cx="970058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Эффективность работы наставнической </a:t>
            </a:r>
            <a:r>
              <a:rPr lang="ru-RU" sz="3600" i="1" dirty="0" smtClean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пары</a:t>
            </a:r>
            <a:endParaRPr lang="ru-RU" sz="88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225545" y="1264781"/>
            <a:ext cx="4354477" cy="10215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Наставляемый разработал и применяет на своих уроках «Метод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ПИОНа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которому обучил наставника.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94" y="2415397"/>
            <a:ext cx="2948186" cy="28079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410" y="2863144"/>
            <a:ext cx="6115335" cy="29813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4771338" y="1904619"/>
            <a:ext cx="5042973" cy="10215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drive.google.com/file/d/1hIN0UPrQXzxwpILbHuxZGd0BXpSJ75mv/view?usp=sharing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621102" y="5963301"/>
            <a:ext cx="10420709" cy="71508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 наставляемый владеет ИК технологиями, которыми ежедневно делится с наставниками в условиях цифровой образовательной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0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465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92D7A1-5786-4AB1-B4FA-9EE6724EABCF}"/>
              </a:ext>
            </a:extLst>
          </p:cNvPr>
          <p:cNvSpPr/>
          <p:nvPr/>
        </p:nvSpPr>
        <p:spPr>
          <a:xfrm>
            <a:off x="-381000" y="723899"/>
            <a:ext cx="970058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Тиражирование результатов </a:t>
            </a:r>
            <a:b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36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реверсивной модели наставничества</a:t>
            </a:r>
            <a:endParaRPr lang="ru-RU" sz="8800" i="1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rgbClr val="00B05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50" b="20417"/>
          <a:stretch/>
        </p:blipFill>
        <p:spPr>
          <a:xfrm>
            <a:off x="302121" y="2200274"/>
            <a:ext cx="3091458" cy="400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5BB70E-DB71-4E11-B469-C1993FBAA3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00" y="1997812"/>
            <a:ext cx="3347468" cy="2510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CC24C7-D012-47FE-A2DB-F769AE38FB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668" y="3596451"/>
            <a:ext cx="3472431" cy="2604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0" y="5166103"/>
            <a:ext cx="3930006" cy="16344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заседании клуба наставников с представлением опыта участия в конкурсе муниципального уровня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https://vk.com/wall-216616081_667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08E40463-DE30-4A4C-9454-BB9F758E1A74}"/>
              </a:ext>
            </a:extLst>
          </p:cNvPr>
          <p:cNvSpPr/>
          <p:nvPr/>
        </p:nvSpPr>
        <p:spPr>
          <a:xfrm>
            <a:off x="4603236" y="4502091"/>
            <a:ext cx="3392432" cy="13280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мастер-классов на уровне школы на тему «Применение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нейропедагогики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уроках»</a:t>
            </a:r>
          </a:p>
        </p:txBody>
      </p:sp>
    </p:spTree>
    <p:extLst>
      <p:ext uri="{BB962C8B-B14F-4D97-AF65-F5344CB8AC3E}">
        <p14:creationId xmlns:p14="http://schemas.microsoft.com/office/powerpoint/2010/main" val="324621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0" y="0"/>
            <a:ext cx="12192000" cy="685465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CBCAA8-0172-4B13-88DD-CA106C9232E3}"/>
              </a:ext>
            </a:extLst>
          </p:cNvPr>
          <p:cNvSpPr/>
          <p:nvPr/>
        </p:nvSpPr>
        <p:spPr>
          <a:xfrm>
            <a:off x="266700" y="83194"/>
            <a:ext cx="91821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Секрет успешного человека в его непрерывном движении к новым целям.</a:t>
            </a:r>
          </a:p>
          <a:p>
            <a:pPr algn="ctr"/>
            <a:r>
              <a:rPr lang="ru-RU" sz="40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Наши цели: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EBF8C76-C01A-476B-AEC6-05D6128743DE}"/>
              </a:ext>
            </a:extLst>
          </p:cNvPr>
          <p:cNvSpPr/>
          <p:nvPr/>
        </p:nvSpPr>
        <p:spPr>
          <a:xfrm>
            <a:off x="408546" y="1781259"/>
            <a:ext cx="57579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-повышение квалификации,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7C0CCE2-103C-4FBB-B274-B3EA8799CE83}"/>
              </a:ext>
            </a:extLst>
          </p:cNvPr>
          <p:cNvSpPr/>
          <p:nvPr/>
        </p:nvSpPr>
        <p:spPr>
          <a:xfrm>
            <a:off x="1528685" y="2374370"/>
            <a:ext cx="25613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-аттестация,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C074CFF-1BEB-44F3-AC80-D63C4D7D5FB6}"/>
              </a:ext>
            </a:extLst>
          </p:cNvPr>
          <p:cNvSpPr/>
          <p:nvPr/>
        </p:nvSpPr>
        <p:spPr>
          <a:xfrm>
            <a:off x="2009256" y="2971340"/>
            <a:ext cx="905879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-личностное и профессиональное развитие,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87B01C-1A6C-42B5-94C4-9544D1BF681D}"/>
              </a:ext>
            </a:extLst>
          </p:cNvPr>
          <p:cNvSpPr/>
          <p:nvPr/>
        </p:nvSpPr>
        <p:spPr>
          <a:xfrm>
            <a:off x="2590540" y="3608685"/>
            <a:ext cx="775361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-внедрение новых практик в учебно-воспитательный </a:t>
            </a:r>
            <a:r>
              <a:rPr lang="ru-RU" sz="36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процесс</a:t>
            </a:r>
            <a:endParaRPr lang="ru-RU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D96BB7-A65F-4283-96D1-CDE5AEA142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9" y="3837300"/>
            <a:ext cx="2721947" cy="2721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1475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B7C85F-F50F-4C48-9A8B-AA5EDAECC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46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E11DF3-252C-4257-ABCE-CA0FC4779D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5" y="704850"/>
            <a:ext cx="7143750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67F997-D8DD-4456-A748-B3BC45C35CFB}"/>
              </a:ext>
            </a:extLst>
          </p:cNvPr>
          <p:cNvSpPr/>
          <p:nvPr/>
        </p:nvSpPr>
        <p:spPr>
          <a:xfrm>
            <a:off x="485775" y="5277428"/>
            <a:ext cx="91821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i="1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B05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Мы не собираемся останавливаться на достигнутом!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616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579</Words>
  <Application>Microsoft Office PowerPoint</Application>
  <PresentationFormat>Широкоэкранный</PresentationFormat>
  <Paragraphs>68</Paragraphs>
  <Slides>19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 Дино</dc:creator>
  <cp:lastModifiedBy>Сомусева НН</cp:lastModifiedBy>
  <cp:revision>18</cp:revision>
  <dcterms:created xsi:type="dcterms:W3CDTF">2023-12-11T15:28:49Z</dcterms:created>
  <dcterms:modified xsi:type="dcterms:W3CDTF">2024-10-07T07:23:12Z</dcterms:modified>
</cp:coreProperties>
</file>