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7"/>
  </p:notesMasterIdLst>
  <p:sldIdLst>
    <p:sldId id="667" r:id="rId3"/>
    <p:sldId id="708" r:id="rId4"/>
    <p:sldId id="711" r:id="rId5"/>
    <p:sldId id="712" r:id="rId6"/>
    <p:sldId id="713" r:id="rId7"/>
    <p:sldId id="714" r:id="rId8"/>
    <p:sldId id="715" r:id="rId9"/>
    <p:sldId id="716" r:id="rId10"/>
    <p:sldId id="717" r:id="rId11"/>
    <p:sldId id="719" r:id="rId12"/>
    <p:sldId id="718" r:id="rId13"/>
    <p:sldId id="689" r:id="rId14"/>
    <p:sldId id="710" r:id="rId15"/>
    <p:sldId id="702" r:id="rId16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AFFD5"/>
    <a:srgbClr val="FFFBB7"/>
    <a:srgbClr val="FFFE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14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17</c:v>
                </c:pt>
                <c:pt idx="2">
                  <c:v>21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spPr>
        <a:solidFill>
          <a:schemeClr val="lt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КОЛИЧЕСТВО ВНЕДРЕННЫХ ПРОЕКТОВ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49-4F49-8CBC-B30308E5CF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КОЛИЧЕСТВО УЧАСТНИКОВ, ПОЛУЧИВШИХ ПРЕДЛОЖЕНИЯ В ПОВЫШЕНИИ В ДОЛЖНОСТИ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49-4F49-8CBC-B30308E5CF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КОЛИЧЕСТВО УЧАСТНИКОВ УДОВЛЕТВОРЕНННЫХ ДЕЯТЕЛЬНОСТЬ ПРОЕКТА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0.87500000000000011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49-4F49-8CBC-B30308E5CF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ОБЩЕЕ КОЛИЧЕСТВО УЧАСТНИКОВ ЗА ТРИ ГОДА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dLbl>
              <c:idx val="0"/>
              <c:layout/>
              <c:dLblPos val="ct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Категория 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49-4F49-8CBC-B30308E5CFD7}"/>
            </c:ext>
          </c:extLst>
        </c:ser>
        <c:dLbls>
          <c:showVal val="1"/>
        </c:dLbls>
        <c:gapWidth val="219"/>
        <c:overlap val="-27"/>
        <c:axId val="45843968"/>
        <c:axId val="45845504"/>
      </c:barChart>
      <c:catAx>
        <c:axId val="458439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45504"/>
        <c:crosses val="autoZero"/>
        <c:auto val="1"/>
        <c:lblAlgn val="ctr"/>
        <c:lblOffset val="100"/>
      </c:catAx>
      <c:valAx>
        <c:axId val="458455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4584396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A4C47-9E46-44CD-A602-5A27A715B15C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2C0C4-4270-42AF-8F51-18C3306DC1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894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5254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292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0.pn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9.png"/><Relationship Id="rId10" Type="http://schemas.openxmlformats.org/officeDocument/2006/relationships/image" Target="../media/image28.png"/><Relationship Id="rId4" Type="http://schemas.openxmlformats.org/officeDocument/2006/relationships/image" Target="../media/image7.jpeg"/><Relationship Id="rId9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hrakademiyaurai.tilda.ws/" TargetMode="External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roject5675354.tilda.ws/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9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1979910" cy="68516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20815" y="3891915"/>
            <a:ext cx="5351780" cy="22656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endParaRPr lang="ru-RU" sz="2800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1525" y="1509395"/>
            <a:ext cx="10821761" cy="102697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Региональный семинар (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вебинар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 по итогам Конкурса моделей наставничества педагогических работников  и Мониторинга  реализации целевой модели наставничества в Ханты-Мансийском автономном округе –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Югре</a:t>
            </a:r>
            <a:endParaRPr lang="ru-RU" sz="2000" b="1" dirty="0" smtClean="0">
              <a:solidFill>
                <a:srgbClr val="1E3584"/>
              </a:solidFill>
              <a:latin typeface="Arial" pitchFamily="34" charset="0"/>
              <a:ea typeface="Helvetica Neue Medium" panose="02000503000000020004" pitchFamily="2" charset="0"/>
              <a:cs typeface="Arial" pitchFamily="34" charset="0"/>
            </a:endParaRPr>
          </a:p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92263" y="5774499"/>
            <a:ext cx="3231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Ханты-Мансийск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25 ноября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6790" y="2630170"/>
            <a:ext cx="10260330" cy="864144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lvl="0" algn="ctr"/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Муниципальное 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бюджетное дошкольное образовательное учреждение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Детский сад №10 «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Снежинка» города </a:t>
            </a:r>
            <a:r>
              <a:rPr lang="ru-RU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Урай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  <a:sym typeface="+mn-ea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720" b="88022"/>
          <a:stretch>
            <a:fillRect/>
          </a:stretch>
        </p:blipFill>
        <p:spPr>
          <a:xfrm>
            <a:off x="3265716" y="0"/>
            <a:ext cx="3067229" cy="1331141"/>
          </a:xfrm>
          <a:prstGeom prst="rect">
            <a:avLst/>
          </a:prstGeom>
        </p:spPr>
      </p:pic>
      <p:pic>
        <p:nvPicPr>
          <p:cNvPr id="13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98629" y="0"/>
            <a:ext cx="1393371" cy="1200350"/>
          </a:xfrm>
          <a:prstGeom prst="rect">
            <a:avLst/>
          </a:prstGeom>
        </p:spPr>
      </p:pic>
      <p:pic>
        <p:nvPicPr>
          <p:cNvPr id="18" name="Picture 2" descr="Центр непрерывного повышения профессионального мастерства педагогических  работнико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8240" y="0"/>
            <a:ext cx="2684551" cy="11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0"/>
            <a:ext cx="1890687" cy="12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8120" y="3706858"/>
            <a:ext cx="3429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11050" cy="685736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61365" y="1591082"/>
            <a:ext cx="10591800" cy="12906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  <a:sym typeface="+mn-ea"/>
              </a:rPr>
              <a:t>Модель наставничества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инструмент формирования кадрового резерва муниципальной системы образования»</a:t>
            </a:r>
            <a:b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58322" y="6025972"/>
            <a:ext cx="3170555" cy="450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25 ноября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950" y="2831440"/>
            <a:ext cx="5076184" cy="3168527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  <a:sym typeface="+mn-ea"/>
              </a:rPr>
              <a:t>Разработчики:</a:t>
            </a:r>
          </a:p>
          <a:p>
            <a:pPr algn="just"/>
            <a:endParaRPr lang="ru-RU" sz="2000" b="1" dirty="0" smtClean="0">
              <a:latin typeface="Arial" pitchFamily="34" charset="0"/>
              <a:cs typeface="Arial" pitchFamily="34" charset="0"/>
              <a:sym typeface="+mn-ea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  <a:sym typeface="+mn-ea"/>
              </a:rPr>
              <a:t>Лошкарева Марина Владимировна, </a:t>
            </a:r>
            <a:r>
              <a:rPr lang="ru-RU" sz="2000" dirty="0" smtClean="0">
                <a:latin typeface="Arial" pitchFamily="34" charset="0"/>
                <a:cs typeface="Arial" pitchFamily="34" charset="0"/>
                <a:sym typeface="+mn-ea"/>
              </a:rPr>
              <a:t>заведующий МБДОУ «Детский сад №10 «Снежинка</a:t>
            </a:r>
            <a:r>
              <a:rPr lang="ru-RU" sz="2000" b="1" dirty="0" smtClean="0">
                <a:latin typeface="Arial" pitchFamily="34" charset="0"/>
                <a:cs typeface="Arial" pitchFamily="34" charset="0"/>
                <a:sym typeface="+mn-ea"/>
              </a:rPr>
              <a:t>»</a:t>
            </a:r>
          </a:p>
          <a:p>
            <a:pPr algn="just"/>
            <a:endParaRPr lang="ru-RU" sz="2000" b="1" dirty="0" smtClean="0">
              <a:latin typeface="Arial" pitchFamily="34" charset="0"/>
              <a:cs typeface="Arial" pitchFamily="34" charset="0"/>
              <a:sym typeface="+mn-ea"/>
            </a:endParaRPr>
          </a:p>
          <a:p>
            <a:pPr algn="just"/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Галимзянова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Марина Владимировна,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заместитель заведующего по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воспитательно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-методической работе</a:t>
            </a:r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+mn-ea"/>
              </a:rPr>
              <a:t> МБДОУ «Детский сад №10 «Снежинка»</a:t>
            </a:r>
            <a:endParaRPr lang="ru-RU" sz="2000" dirty="0" smtClean="0">
              <a:latin typeface="Arial" pitchFamily="34" charset="0"/>
              <a:cs typeface="Arial" pitchFamily="34" charset="0"/>
              <a:sym typeface="+mn-ea"/>
            </a:endParaRPr>
          </a:p>
          <a:p>
            <a:pPr algn="just"/>
            <a:endParaRPr lang="ru-RU" sz="2000" i="1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just"/>
            <a:endParaRPr lang="ru-RU" sz="2000" i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665514" y="275573"/>
            <a:ext cx="8530672" cy="1189972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Arial" pitchFamily="34" charset="0"/>
                <a:sym typeface="+mn-ea"/>
              </a:rPr>
              <a:t>Победитель Конкурса в номинации</a:t>
            </a:r>
          </a:p>
          <a:p>
            <a:pPr algn="ctr"/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smtClean="0">
                <a:latin typeface="Arial Narrow" pitchFamily="34" charset="0"/>
              </a:rPr>
              <a:t>Лучшая модель наставничества педагогических работников в сфере воспитания и социализации</a:t>
            </a:r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»</a:t>
            </a:r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  <a:sym typeface="+mn-ea"/>
              </a:rPr>
              <a:t> </a:t>
            </a:r>
            <a:endParaRPr lang="ru-RU" sz="2400" b="1" dirty="0" smtClean="0">
              <a:latin typeface="Arial Narrow" pitchFamily="34" charset="0"/>
              <a:cs typeface="Times New Roman" panose="02020603050405020304" pitchFamily="18" charset="0"/>
              <a:sym typeface="+mn-ea"/>
            </a:endParaRPr>
          </a:p>
          <a:p>
            <a:pPr algn="ctr"/>
            <a:endParaRPr lang="ru-RU" sz="24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8742" y="3003500"/>
            <a:ext cx="4688437" cy="3007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79"/>
            <a:ext cx="8534399" cy="109664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Основная идея модели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ea typeface="+mn-ea"/>
                <a:cs typeface="Arial" pitchFamily="34" charset="0"/>
              </a:rPr>
              <a:t>«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ea typeface="+mn-ea"/>
                <a:cs typeface="Arial" pitchFamily="34" charset="0"/>
              </a:rPr>
              <a:t>HR-академия»,  как инструмент формирования кадрового резерва муниципальной системы образования»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681" y="186690"/>
            <a:ext cx="1310754" cy="1310754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3ECCC05-FF78-40FA-84FF-172821D8B5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534702" y="2249059"/>
            <a:ext cx="3074533" cy="284483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ПРОЕКТ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«HR-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АКАДЕМИЯ»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: Скругленные углы 24">
            <a:extLst>
              <a:ext uri="{FF2B5EF4-FFF2-40B4-BE49-F238E27FC236}">
                <a16:creationId xmlns:a16="http://schemas.microsoft.com/office/drawing/2014/main" xmlns="" id="{94A75A79-A67A-4A23-8588-7FC5EB9A51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202499" y="1759075"/>
            <a:ext cx="3884767" cy="79623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cap="all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система работы по подготовке специалистов</a:t>
            </a:r>
          </a:p>
        </p:txBody>
      </p:sp>
      <p:sp>
        <p:nvSpPr>
          <p:cNvPr id="14" name="Прямоугольник: Скругленные углы 15">
            <a:extLst>
              <a:ext uri="{FF2B5EF4-FFF2-40B4-BE49-F238E27FC236}">
                <a16:creationId xmlns:a16="http://schemas.microsoft.com/office/drawing/2014/main" xmlns="" id="{D6178536-4D8A-4FF2-BBDC-4B3E7E0FCF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131685" y="1822978"/>
            <a:ext cx="3828589" cy="85759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b="1" cap="all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Анализ профессиональных характеристик</a:t>
            </a:r>
            <a:endParaRPr lang="ru-RU" sz="1600" b="1" cap="all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: Скругленные углы 18">
            <a:extLst>
              <a:ext uri="{FF2B5EF4-FFF2-40B4-BE49-F238E27FC236}">
                <a16:creationId xmlns:a16="http://schemas.microsoft.com/office/drawing/2014/main" xmlns="" id="{EB7F2E37-0ACF-4E8A-9C1D-EC5B65BA29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866189" y="3578760"/>
            <a:ext cx="3660775" cy="74099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b="1" cap="all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Наставники-эксперты</a:t>
            </a:r>
            <a:endParaRPr lang="ru-RU" sz="1600" b="1" cap="all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: Скругленные углы 26">
            <a:extLst>
              <a:ext uri="{FF2B5EF4-FFF2-40B4-BE49-F238E27FC236}">
                <a16:creationId xmlns:a16="http://schemas.microsoft.com/office/drawing/2014/main" xmlns="" id="{71BB375D-5EE6-4428-9817-2C7DB6B943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05306" y="3513379"/>
            <a:ext cx="3660775" cy="740997"/>
          </a:xfrm>
          <a:prstGeom prst="roundRect">
            <a:avLst>
              <a:gd name="adj" fmla="val 50000"/>
            </a:avLst>
          </a:prstGeom>
          <a:solidFill>
            <a:srgbClr val="F59F2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all" spc="0" normalizeH="0" baseline="0" noProof="0" dirty="0" smtClean="0">
                <a:ln>
                  <a:noFill/>
                </a:ln>
                <a:solidFill>
                  <a:srgbClr val="58585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Участники – Управленческие кадры, педагоги</a:t>
            </a:r>
          </a:p>
        </p:txBody>
      </p:sp>
      <p:sp>
        <p:nvSpPr>
          <p:cNvPr id="18" name="Прямоугольник: Скругленные углы 28">
            <a:extLst>
              <a:ext uri="{FF2B5EF4-FFF2-40B4-BE49-F238E27FC236}">
                <a16:creationId xmlns:a16="http://schemas.microsoft.com/office/drawing/2014/main" xmlns="" id="{D4D7D4B6-62C2-45AB-89A5-3A41DA021F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352811" y="5063944"/>
            <a:ext cx="4063743" cy="101117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cap="all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сотрудничество с ветеранами педагогического </a:t>
            </a:r>
            <a:r>
              <a:rPr lang="ru-RU" sz="1600" b="1" cap="all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труда, успешными людьми</a:t>
            </a:r>
            <a:endParaRPr lang="ru-RU" sz="1600" b="1" cap="all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: Скругленные углы 20">
            <a:extLst>
              <a:ext uri="{FF2B5EF4-FFF2-40B4-BE49-F238E27FC236}">
                <a16:creationId xmlns:a16="http://schemas.microsoft.com/office/drawing/2014/main" xmlns="" id="{952C5002-7E64-4069-ACA0-6876E54A9B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961402" y="5102378"/>
            <a:ext cx="3936241" cy="83495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1600" b="1" cap="all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РЕЗУЛЬТАТ – карьерный рост, разработка инновационных продуктов</a:t>
            </a:r>
            <a:endParaRPr lang="ru-RU" sz="1600" b="1" cap="all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79"/>
            <a:ext cx="8534399" cy="103269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Графическая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модель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формирования кадрового резерва муниципальной системы образования»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4554" y="1433690"/>
            <a:ext cx="10545445" cy="50372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3644" y="150312"/>
            <a:ext cx="8751069" cy="103966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Формы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реализации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модели наставничества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 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формирования кадрового резерва муниципальной системы образования»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sp>
        <p:nvSpPr>
          <p:cNvPr id="13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52149" y="1357997"/>
            <a:ext cx="2711992" cy="2467740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771041D-83B6-4693-BC25-25AABB3CE3BF}"/>
              </a:ext>
            </a:extLst>
          </p:cNvPr>
          <p:cNvSpPr/>
          <p:nvPr/>
        </p:nvSpPr>
        <p:spPr>
          <a:xfrm>
            <a:off x="843315" y="2258360"/>
            <a:ext cx="2129659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СКОРОСТНОЕ</a:t>
            </a:r>
          </a:p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НАСТАВНИЧЕСТВО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771041D-83B6-4693-BC25-25AABB3CE3BF}"/>
              </a:ext>
            </a:extLst>
          </p:cNvPr>
          <p:cNvSpPr/>
          <p:nvPr/>
        </p:nvSpPr>
        <p:spPr>
          <a:xfrm>
            <a:off x="4889757" y="2298537"/>
            <a:ext cx="2129659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НАСТАВНИЧЕСТВО В ГРУППЕ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9771041D-83B6-4693-BC25-25AABB3CE3BF}"/>
              </a:ext>
            </a:extLst>
          </p:cNvPr>
          <p:cNvSpPr/>
          <p:nvPr/>
        </p:nvSpPr>
        <p:spPr>
          <a:xfrm>
            <a:off x="9149438" y="2146009"/>
            <a:ext cx="2129659" cy="492443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ТРАДИЦИОННОЕ</a:t>
            </a:r>
          </a:p>
          <a:p>
            <a:pPr algn="ctr" rtl="0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НАСТАВНИЧЕСТВО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8812162" y="1285488"/>
            <a:ext cx="2711992" cy="2467740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Круг: Пустой 21">
            <a:extLst>
              <a:ext uri="{FF2B5EF4-FFF2-40B4-BE49-F238E27FC236}">
                <a16:creationId xmlns:a16="http://schemas.microsoft.com/office/drawing/2014/main" xmlns="" id="{769CE3F0-8651-4FF1-8CAF-1E986C3831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598591" y="1310889"/>
            <a:ext cx="2711992" cy="2467740"/>
          </a:xfrm>
          <a:prstGeom prst="donut">
            <a:avLst>
              <a:gd name="adj" fmla="val 12255"/>
            </a:avLst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198" y="3908481"/>
            <a:ext cx="3518141" cy="2344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5736" y="3908481"/>
            <a:ext cx="3704844" cy="2469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824" y="3876114"/>
            <a:ext cx="3336351" cy="25022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0597" y="275572"/>
            <a:ext cx="9319365" cy="11510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Эффективные наставнические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практики модели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формирования 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кадрового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резерва 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муниципальной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системы образования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4085120284"/>
              </p:ext>
            </p:extLst>
          </p:nvPr>
        </p:nvGraphicFramePr>
        <p:xfrm>
          <a:off x="450089" y="2069146"/>
          <a:ext cx="4926584" cy="3412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849655" y="1613350"/>
            <a:ext cx="58872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47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наставляемых прошли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через  систему работы по подготовке специалистов,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текущем учебном году 21 наставляемый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33632" y="1554625"/>
            <a:ext cx="3429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СТАТИСТИКА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УЧАСТНИКОВ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0774" y="3189673"/>
            <a:ext cx="5564555" cy="3130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14172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541" y="288098"/>
            <a:ext cx="9206630" cy="113856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Эффективные условия для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реализации модели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формирования 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кадрового резерва муниципальной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системы образования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6FB0785-0013-474B-B959-F2CC8F4C0C1E}"/>
              </a:ext>
            </a:extLst>
          </p:cNvPr>
          <p:cNvSpPr/>
          <p:nvPr/>
        </p:nvSpPr>
        <p:spPr>
          <a:xfrm>
            <a:off x="595708" y="1632830"/>
            <a:ext cx="3003298" cy="2680221"/>
          </a:xfrm>
          <a:prstGeom prst="rect">
            <a:avLst/>
          </a:prstGeom>
          <a:solidFill>
            <a:srgbClr val="EAFFD5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lnSpc>
                <a:spcPts val="1900"/>
              </a:lnSpc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КАДРОВЫЕ</a:t>
            </a:r>
          </a:p>
          <a:p>
            <a:pPr algn="ctr" rtl="0">
              <a:lnSpc>
                <a:spcPts val="1900"/>
              </a:lnSpc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уководитель проекта: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заведующий</a:t>
            </a:r>
          </a:p>
          <a:p>
            <a:pPr algn="ctr" rtl="0">
              <a:lnSpc>
                <a:spcPts val="1900"/>
              </a:lnSpc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абочая группа: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заместители руководителя, старший воспитатель, педагоги</a:t>
            </a:r>
          </a:p>
          <a:p>
            <a:pPr algn="ctr" rtl="0">
              <a:lnSpc>
                <a:spcPts val="1900"/>
              </a:lnSpc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аставники: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руководители ОО, представители администрации, ветераны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4325545" y="1489985"/>
            <a:ext cx="3216847" cy="2680221"/>
          </a:xfrm>
          <a:prstGeom prst="rect">
            <a:avLst/>
          </a:prstGeom>
          <a:solidFill>
            <a:srgbClr val="EAFFD5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endParaRPr lang="ru-RU" sz="2000" b="1" cap="all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20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Организационно-методические</a:t>
            </a:r>
          </a:p>
          <a:p>
            <a:pPr algn="ctr">
              <a:lnSpc>
                <a:spcPts val="1900"/>
              </a:lnSpc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разработка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локально-нормативных актов для реализации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проекта,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обобщение и распространение опыта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работы, осуществление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мониторинга результатов деятельности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проекта</a:t>
            </a:r>
            <a:endParaRPr lang="ru-RU" sz="2000" cap="all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53F5EDC0-C02E-4790-A681-CA7AB9133338}"/>
              </a:ext>
            </a:extLst>
          </p:cNvPr>
          <p:cNvSpPr/>
          <p:nvPr/>
        </p:nvSpPr>
        <p:spPr>
          <a:xfrm>
            <a:off x="7834884" y="1876486"/>
            <a:ext cx="3792728" cy="2192908"/>
          </a:xfrm>
          <a:prstGeom prst="rect">
            <a:avLst/>
          </a:prstGeom>
          <a:solidFill>
            <a:srgbClr val="EAFFD5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endParaRPr lang="ru-RU" sz="2000" b="1" cap="all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20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Материально-технические</a:t>
            </a:r>
          </a:p>
          <a:p>
            <a:pPr algn="ctr">
              <a:lnSpc>
                <a:spcPts val="1900"/>
              </a:lnSpc>
            </a:pPr>
            <a:endParaRPr lang="ru-RU" sz="2000" b="1" cap="small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900"/>
              </a:lnSpc>
            </a:pPr>
            <a:r>
              <a:rPr lang="ru-RU" sz="20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наличие собственной материально-технической базы</a:t>
            </a:r>
          </a:p>
          <a:p>
            <a:pPr algn="ctr">
              <a:lnSpc>
                <a:spcPts val="1900"/>
              </a:lnSpc>
            </a:pPr>
            <a:endParaRPr lang="ru-RU" sz="2000" b="1" cap="all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900"/>
              </a:lnSpc>
            </a:pPr>
            <a:endParaRPr lang="ru-RU" sz="2000" b="1" cap="small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57F5370-BF8E-406B-BEAE-B1224615626A}"/>
              </a:ext>
            </a:extLst>
          </p:cNvPr>
          <p:cNvSpPr/>
          <p:nvPr/>
        </p:nvSpPr>
        <p:spPr>
          <a:xfrm>
            <a:off x="6040315" y="4272539"/>
            <a:ext cx="5587297" cy="1949252"/>
          </a:xfrm>
          <a:prstGeom prst="rect">
            <a:avLst/>
          </a:prstGeom>
          <a:solidFill>
            <a:srgbClr val="EAFFD5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endParaRPr lang="ru-RU" sz="20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2000" b="1" cap="all" dirty="0" smtClean="0">
                <a:latin typeface="Arial" pitchFamily="34" charset="0"/>
                <a:cs typeface="Arial" pitchFamily="34" charset="0"/>
              </a:rPr>
              <a:t>Финансово-экономические</a:t>
            </a:r>
          </a:p>
          <a:p>
            <a:pPr algn="ctr">
              <a:lnSpc>
                <a:spcPts val="1900"/>
              </a:lnSpc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применение нематериальных способов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стимулирования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(привлечение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высококвалифицированных специалистов, которые не требуют прямого использования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денежных ресурсов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(награждение наставников дипломами, благодарственными письмами)</a:t>
            </a:r>
            <a:endParaRPr lang="ru-RU" sz="2000" cap="all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98F5A313-1C6C-4AEE-8556-576074B1BF06}"/>
              </a:ext>
            </a:extLst>
          </p:cNvPr>
          <p:cNvSpPr/>
          <p:nvPr/>
        </p:nvSpPr>
        <p:spPr>
          <a:xfrm>
            <a:off x="844322" y="4584554"/>
            <a:ext cx="5002924" cy="1705595"/>
          </a:xfrm>
          <a:prstGeom prst="rect">
            <a:avLst/>
          </a:prstGeom>
          <a:solidFill>
            <a:srgbClr val="EAFFD5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endParaRPr lang="ru-RU" sz="20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00"/>
              </a:lnSpc>
            </a:pPr>
            <a:r>
              <a:rPr lang="ru-RU" sz="2000" b="1" cap="all" dirty="0" smtClean="0">
                <a:latin typeface="Arial" pitchFamily="34" charset="0"/>
                <a:cs typeface="Arial" pitchFamily="34" charset="0"/>
              </a:rPr>
              <a:t>Психолого-</a:t>
            </a:r>
            <a:r>
              <a:rPr lang="ru-RU" sz="2000" b="1" cap="all" dirty="0" err="1" smtClean="0">
                <a:latin typeface="Arial" pitchFamily="34" charset="0"/>
                <a:cs typeface="Arial" pitchFamily="34" charset="0"/>
              </a:rPr>
              <a:t>педагогическиЕ</a:t>
            </a:r>
            <a:endParaRPr lang="ru-RU" sz="2000" b="1" cap="all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900"/>
              </a:lnSpc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привлечение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к практико-ориентированным мероприятиям проекта психологов, квалифицированных педагогов и специалистов,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-терапевтов,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коучеров</a:t>
            </a:r>
            <a:endParaRPr lang="ru-RU" sz="2000" cap="all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862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544" y="212942"/>
            <a:ext cx="9244209" cy="103966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Эффективные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формы работы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реализации модели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 формирования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кадрового резерва муниципальной системы образования»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6" cstate="print"/>
          <a:srcRect l="12821" t="6973" r="11667" b="3596"/>
          <a:stretch/>
        </p:blipFill>
        <p:spPr bwMode="auto">
          <a:xfrm>
            <a:off x="293249" y="1805184"/>
            <a:ext cx="6734503" cy="4712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4088" y="1365335"/>
            <a:ext cx="5223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Наставники (эксперты)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6900" y="1984788"/>
            <a:ext cx="3504026" cy="1971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Рисунок 15" descr="C:\Users\ds10\OneDrive\Рабочий стол\HR академия\IMG_9166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954"/>
          <a:stretch/>
        </p:blipFill>
        <p:spPr bwMode="auto">
          <a:xfrm>
            <a:off x="7766900" y="4675802"/>
            <a:ext cx="3615034" cy="1964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6963508" y="1220470"/>
            <a:ext cx="49412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Семинар «Скрытые ресурсы, или что мне мешает двигаться вперед?»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03090" y="4033381"/>
            <a:ext cx="420874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Проектная 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сессия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«От </a:t>
            </a: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идеи до 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стратегии»</a:t>
            </a: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68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0517" y="1584922"/>
            <a:ext cx="4085042" cy="2298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0494" y="263047"/>
            <a:ext cx="9294312" cy="102146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Эффективные формы работы для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реализации модели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HR-академия»,  как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формирования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кадрового резерва муниципальной системы образования»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57515" y="2963007"/>
            <a:ext cx="3279518" cy="2459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38619" y="1472250"/>
            <a:ext cx="514819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Мастер-класс по проектной деятельности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«Пятый элемент» </a:t>
            </a: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бизнес-игра по 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наставничеству»</a:t>
            </a: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8528" y="3193896"/>
            <a:ext cx="4814944" cy="27084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3093929" y="6087649"/>
            <a:ext cx="6100175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Педагогический 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квиз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«Встреча поколений»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80019" y="4358404"/>
            <a:ext cx="3530600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Тренинг </a:t>
            </a:r>
          </a:p>
          <a:p>
            <a:pPr algn="ctr">
              <a:lnSpc>
                <a:spcPts val="1900"/>
              </a:lnSpc>
            </a:pP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Скрытые ресурсы, или что мне мешает двигаться вперед»</a:t>
            </a:r>
          </a:p>
        </p:txBody>
      </p:sp>
    </p:spTree>
    <p:extLst>
      <p:ext uri="{BB962C8B-B14F-4D97-AF65-F5344CB8AC3E}">
        <p14:creationId xmlns:p14="http://schemas.microsoft.com/office/powerpoint/2010/main" xmlns="" val="2506251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0286" y="200416"/>
            <a:ext cx="9569884" cy="108409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Эффективные формы работы для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реализации модели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«HR-академия»,  как инструмент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формирования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кадрового резерва муниципальной системы образования»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41513" y="1508536"/>
            <a:ext cx="6096000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Проектная сессия в формате «Мировое кафе», спикер заместитель главы города </a:t>
            </a:r>
            <a:r>
              <a:rPr lang="ru-RU" sz="19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Урай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Е.Н. </a:t>
            </a:r>
            <a:r>
              <a:rPr lang="ru-RU" sz="19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Подбуцкая</a:t>
            </a: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1732544"/>
            <a:ext cx="5870559" cy="3302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6732909" y="5291086"/>
            <a:ext cx="4565646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Круглый стол победителей с главой города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Урай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023" y="2574209"/>
            <a:ext cx="4936237" cy="3702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6099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440" y="200415"/>
            <a:ext cx="9344417" cy="112734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Эффективные формы работы для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реализации модели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«HR-академия»,  как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инструмент формирования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кадрового резерва муниципальной системы образования»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774" b="24780"/>
          <a:stretch/>
        </p:blipFill>
        <p:spPr>
          <a:xfrm>
            <a:off x="1047365" y="1566598"/>
            <a:ext cx="1818973" cy="2030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7019" y="3023868"/>
            <a:ext cx="1921120" cy="2110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70" y="3958770"/>
            <a:ext cx="2038889" cy="2093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/>
          </p:cNvSpPr>
          <p:nvPr/>
        </p:nvSpPr>
        <p:spPr>
          <a:xfrm>
            <a:off x="3231715" y="1427968"/>
            <a:ext cx="7578247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cap="all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Конкурс 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логотип проекта</a:t>
            </a:r>
            <a:r>
              <a:rPr lang="ru-RU" sz="2000" b="1" cap="all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«HR-академия» </a:t>
            </a:r>
            <a:r>
              <a:rPr lang="ru-RU" sz="2000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2000" cap="all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8820" y="2071698"/>
            <a:ext cx="2679940" cy="2009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19472" y="3596806"/>
            <a:ext cx="3922556" cy="2615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913AB221-FD8D-4664-9B4C-AE1B1660ECAA}"/>
              </a:ext>
            </a:extLst>
          </p:cNvPr>
          <p:cNvSpPr/>
          <p:nvPr/>
        </p:nvSpPr>
        <p:spPr>
          <a:xfrm>
            <a:off x="8897815" y="2236675"/>
            <a:ext cx="2939281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0">
              <a:lnSpc>
                <a:spcPts val="19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конкурс представлено </a:t>
            </a:r>
          </a:p>
          <a:p>
            <a:pPr algn="ctr" rtl="0">
              <a:lnSpc>
                <a:spcPts val="1900"/>
              </a:lnSpc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макета логотипа проекта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006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850" y="1533525"/>
            <a:ext cx="10542905" cy="4258945"/>
          </a:xfrm>
        </p:spPr>
        <p:txBody>
          <a:bodyPr>
            <a:normAutofit fontScale="95000"/>
          </a:bodyPr>
          <a:lstStyle/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sz="5600" b="1" spc="-30" dirty="0"/>
              <a:t>         </a:t>
            </a:r>
            <a:endParaRPr lang="ru-RU" sz="4665" b="1" dirty="0"/>
          </a:p>
          <a:p>
            <a:endParaRPr lang="ru-RU" sz="4665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4589" r="-6221"/>
          <a:stretch>
            <a:fillRect/>
          </a:stretch>
        </p:blipFill>
        <p:spPr>
          <a:xfrm>
            <a:off x="10880436" y="45116"/>
            <a:ext cx="1353689" cy="116519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4E3F5479-058B-4FA8-92E9-18CAB8CDC5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16066" y="275573"/>
            <a:ext cx="8670947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cap="all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Результативность (ДОСТИЖЕНИЯ) муниципальной </a:t>
            </a:r>
            <a:r>
              <a:rPr lang="ru-RU" sz="2000" b="1" cap="all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модели наставничества «</a:t>
            </a:r>
            <a:r>
              <a:rPr lang="en-US" sz="2000" b="1" cap="all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HR – </a:t>
            </a:r>
            <a:r>
              <a:rPr lang="ru-RU" sz="2000" b="1" cap="all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АКАДЕМИЯ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4" name="Диаграмма 3" descr="Это изображение линейчатой диаграммы. ">
            <a:extLst>
              <a:ext uri="{FF2B5EF4-FFF2-40B4-BE49-F238E27FC236}">
                <a16:creationId xmlns:a16="http://schemas.microsoft.com/office/drawing/2014/main" xmlns="" id="{8B833BE5-F2DA-4155-B25C-866FA190E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82263950"/>
              </p:ext>
            </p:extLst>
          </p:nvPr>
        </p:nvGraphicFramePr>
        <p:xfrm>
          <a:off x="264764" y="1533525"/>
          <a:ext cx="5635703" cy="4246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1A997C66-4ED4-4017-9439-1D07ED31D783}"/>
              </a:ext>
            </a:extLst>
          </p:cNvPr>
          <p:cNvSpPr/>
          <p:nvPr/>
        </p:nvSpPr>
        <p:spPr>
          <a:xfrm>
            <a:off x="6245525" y="1303999"/>
            <a:ext cx="5713629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выявления успешности проекта проведен опрос участников муниципальной модели наставничества в рамках проекта «HR-академия» </a:t>
            </a:r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690C1A7A-78BB-48B4-B5CE-2B9C34E5E67B}"/>
              </a:ext>
            </a:extLst>
          </p:cNvPr>
          <p:cNvSpPr/>
          <p:nvPr/>
        </p:nvSpPr>
        <p:spPr>
          <a:xfrm>
            <a:off x="6150634" y="2280047"/>
            <a:ext cx="5847322" cy="12926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400" b="1" i="1" dirty="0">
                <a:latin typeface="Arial" pitchFamily="34" charset="0"/>
                <a:cs typeface="Arial" pitchFamily="34" charset="0"/>
              </a:rPr>
              <a:t>Почему вы решили стать участником проекта?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Ответы: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Для развития уровня профессиональных компетенций, карьерный рост, для получения новых эмоций, знаний. Преодоления своих страхов, Расширение практических навыков, повышение уровня квалификации и получение новых знаний в области управления персоналом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53CF038C-66AF-4E81-9068-703EC0088620}"/>
              </a:ext>
            </a:extLst>
          </p:cNvPr>
          <p:cNvSpPr/>
          <p:nvPr/>
        </p:nvSpPr>
        <p:spPr>
          <a:xfrm>
            <a:off x="6150633" y="3647690"/>
            <a:ext cx="5847321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400" b="1" i="1" dirty="0">
                <a:latin typeface="Arial" pitchFamily="34" charset="0"/>
                <a:cs typeface="Arial" pitchFamily="34" charset="0"/>
              </a:rPr>
              <a:t>Насколько вы удовлетворены качеством мероприятий проекта?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Ответы: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87,5% - удовлетворены, 12,5% не удовлетворены.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3CF038C-66AF-4E81-9068-703EC0088620}"/>
              </a:ext>
            </a:extLst>
          </p:cNvPr>
          <p:cNvSpPr/>
          <p:nvPr/>
        </p:nvSpPr>
        <p:spPr>
          <a:xfrm>
            <a:off x="6150634" y="4427003"/>
            <a:ext cx="5847321" cy="4308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400" b="1" i="1" dirty="0">
                <a:latin typeface="Arial" pitchFamily="34" charset="0"/>
                <a:cs typeface="Arial" pitchFamily="34" charset="0"/>
              </a:rPr>
              <a:t>Рассмотрели бы вы возможность продолжить участие в проекте?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Ответы: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68,3% - да, 31,7% - нет.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3CF038C-66AF-4E81-9068-703EC0088620}"/>
              </a:ext>
            </a:extLst>
          </p:cNvPr>
          <p:cNvSpPr/>
          <p:nvPr/>
        </p:nvSpPr>
        <p:spPr>
          <a:xfrm>
            <a:off x="6168559" y="5148315"/>
            <a:ext cx="5811467" cy="12926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400" b="1" i="1" dirty="0">
                <a:latin typeface="Arial" pitchFamily="34" charset="0"/>
                <a:cs typeface="Arial" pitchFamily="34" charset="0"/>
              </a:rPr>
              <a:t>Что вы приобрели от участия в проекте?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Ответы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: Карьерный рост – 8 (33%), развитие лидерских качеств – 12 (50%), мотивация на собственное развитие – 19 (79,2%), повышение уровня профессиональной компетенции – 18 (75%), повышение уровня управленческих компетенций – 13 (54,2%).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5858" y="300626"/>
            <a:ext cx="9457150" cy="127765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Реализация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муниципальной модели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города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Урай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будет способствовать качественным изменениям в системе образования,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опыт может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быть </a:t>
            </a:r>
            <a:r>
              <a:rPr lang="ru-RU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диссеминирован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усовершенствован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адаптирован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 условиям других </a:t>
            </a:r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муниципалитетов </a:t>
            </a:r>
            <a:endParaRPr lang="ru-RU" sz="2000" b="1" dirty="0">
              <a:solidFill>
                <a:srgbClr val="0070C0"/>
              </a:solidFill>
              <a:latin typeface="Arial" pitchFamily="34" charset="0"/>
              <a:cs typeface="Arial" pitchFamily="3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970" y="1569085"/>
            <a:ext cx="10471785" cy="4316095"/>
          </a:xfrm>
        </p:spPr>
        <p:txBody>
          <a:bodyPr>
            <a:normAutofit/>
          </a:bodyPr>
          <a:lstStyle/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4589" r="-6221"/>
          <a:stretch>
            <a:fillRect/>
          </a:stretch>
        </p:blipFill>
        <p:spPr>
          <a:xfrm>
            <a:off x="10954385" y="-22225"/>
            <a:ext cx="1305560" cy="1123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pic>
        <p:nvPicPr>
          <p:cNvPr id="9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3048" y="2860944"/>
            <a:ext cx="3215932" cy="322670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37995" y="1963372"/>
            <a:ext cx="526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1965" marR="5080" indent="-469900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Arial" pitchFamily="34" charset="0"/>
                <a:cs typeface="Arial" pitchFamily="34" charset="0"/>
              </a:rPr>
              <a:t>Мероприятия</a:t>
            </a:r>
            <a:r>
              <a:rPr lang="ru-RU" b="1" spc="-20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spc="-5" dirty="0" smtClean="0">
                <a:latin typeface="Arial" pitchFamily="34" charset="0"/>
                <a:cs typeface="Arial" pitchFamily="34" charset="0"/>
              </a:rPr>
              <a:t>«HR-академия»</a:t>
            </a:r>
            <a:r>
              <a:rPr lang="ru-RU" b="1" spc="-2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b="1" spc="-15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2022</a:t>
            </a:r>
            <a:r>
              <a:rPr lang="ru-RU" b="1" spc="-40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spc="-20" dirty="0">
                <a:latin typeface="Arial" pitchFamily="34" charset="0"/>
                <a:cs typeface="Arial" pitchFamily="34" charset="0"/>
              </a:rPr>
              <a:t>году </a:t>
            </a:r>
            <a:r>
              <a:rPr lang="ru-RU" b="1" spc="-335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u="sng" spc="-5" dirty="0">
                <a:uFill>
                  <a:solidFill>
                    <a:srgbClr val="0080FF"/>
                  </a:solidFill>
                </a:uFill>
                <a:latin typeface="Times New Roman"/>
                <a:cs typeface="Times New Roman"/>
                <a:hlinkClick r:id="rId6"/>
              </a:rPr>
              <a:t>http://project5675354.tilda.ws/</a:t>
            </a:r>
            <a:endParaRPr lang="ru-RU" b="1" dirty="0">
              <a:latin typeface="Times New Roman"/>
              <a:cs typeface="Times New Roman"/>
            </a:endParaRPr>
          </a:p>
        </p:txBody>
      </p:sp>
      <p:pic>
        <p:nvPicPr>
          <p:cNvPr id="13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34630" y="3632548"/>
            <a:ext cx="3056352" cy="290603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620022" y="2941394"/>
            <a:ext cx="52233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Arial" pitchFamily="34" charset="0"/>
                <a:cs typeface="Arial" pitchFamily="34" charset="0"/>
              </a:rPr>
              <a:t>Мероприятия</a:t>
            </a:r>
            <a:r>
              <a:rPr lang="ru-RU" b="1" spc="-40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«HR-академия»</a:t>
            </a:r>
            <a:r>
              <a:rPr lang="ru-RU" b="1" spc="-3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b="1" spc="-25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2023</a:t>
            </a:r>
            <a:r>
              <a:rPr lang="ru-RU" b="1" spc="-50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spc="-20" dirty="0">
                <a:latin typeface="Arial" pitchFamily="34" charset="0"/>
                <a:cs typeface="Arial" pitchFamily="34" charset="0"/>
              </a:rPr>
              <a:t>году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b="1" u="sng" spc="-5" dirty="0">
                <a:uFill>
                  <a:solidFill>
                    <a:srgbClr val="0080FF"/>
                  </a:solidFill>
                </a:uFill>
                <a:latin typeface="Times New Roman"/>
                <a:cs typeface="Times New Roman"/>
                <a:hlinkClick r:id="rId8"/>
              </a:rPr>
              <a:t>https://hrakademiyaurai.tilda.ws/</a:t>
            </a:r>
            <a:endParaRPr lang="ru-RU" b="1" dirty="0">
              <a:latin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8867" y="2887007"/>
            <a:ext cx="3087907" cy="308790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926894" y="1929009"/>
            <a:ext cx="5073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Arial" pitchFamily="34" charset="0"/>
                <a:cs typeface="Arial" pitchFamily="34" charset="0"/>
              </a:rPr>
              <a:t>Мероприятия</a:t>
            </a:r>
            <a:r>
              <a:rPr lang="ru-RU" b="1" spc="-40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«HR-академия»</a:t>
            </a:r>
            <a:r>
              <a:rPr lang="ru-RU" b="1" spc="-3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b="1" spc="-25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2024</a:t>
            </a:r>
            <a:r>
              <a:rPr lang="ru-RU" b="1" spc="-5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spc="-20" dirty="0">
                <a:latin typeface="Arial" pitchFamily="34" charset="0"/>
                <a:cs typeface="Arial" pitchFamily="34" charset="0"/>
              </a:rPr>
              <a:t>году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b="1" u="sng" spc="-5" dirty="0">
                <a:uFill>
                  <a:solidFill>
                    <a:srgbClr val="0080FF"/>
                  </a:solidFill>
                </a:uFill>
                <a:latin typeface="Times New Roman"/>
                <a:cs typeface="Times New Roman"/>
                <a:hlinkClick r:id="rId8"/>
              </a:rPr>
              <a:t>https://hrakademiyaurai.tilda.ws/</a:t>
            </a:r>
            <a:endParaRPr lang="ru-RU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850" y="14323"/>
            <a:ext cx="9351010" cy="1336338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Наставничество </a:t>
            </a:r>
            <a:r>
              <a:rPr lang="ru-RU" sz="2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– это умение </a:t>
            </a:r>
            <a:r>
              <a:rPr lang="ru-RU" sz="2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вдохновлять!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Благодарим </a:t>
            </a:r>
            <a: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за внимание</a:t>
            </a: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!</a:t>
            </a:r>
            <a:b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</a:b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4589" r="-6221"/>
          <a:stretch>
            <a:fillRect/>
          </a:stretch>
        </p:blipFill>
        <p:spPr>
          <a:xfrm>
            <a:off x="10817860" y="-22225"/>
            <a:ext cx="1442085" cy="12414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051" y="14323"/>
            <a:ext cx="1310754" cy="13107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0346" y="1391402"/>
            <a:ext cx="9727506" cy="366320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9945" y="5080832"/>
            <a:ext cx="8091814" cy="1307441"/>
          </a:xfrm>
          <a:solidFill>
            <a:srgbClr val="EAFFD5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Контакты: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Тел. 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8(34676)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2-67-47            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E-mail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: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ds10@edu.uray.ru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ea typeface="Calibri" panose="020F0502020204030204" charset="0"/>
                <a:cs typeface="Arial" pitchFamily="34" charset="0"/>
                <a:sym typeface="+mn-ea"/>
              </a:rPr>
              <a:t> </a:t>
            </a:r>
            <a:endParaRPr lang="ru-RU" sz="2400" b="1" dirty="0">
              <a:solidFill>
                <a:srgbClr val="0070C0"/>
              </a:solidFill>
              <a:latin typeface="Arial" pitchFamily="34" charset="0"/>
              <a:ea typeface="Calibri" panose="020F0502020204030204" charset="0"/>
              <a:cs typeface="Arial" pitchFamily="34" charset="0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§"/>
            </a:pPr>
            <a:endParaRPr lang="ru-RU" sz="2400" b="1" dirty="0">
              <a:solidFill>
                <a:srgbClr val="0070C0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73">
    <a:dk1>
      <a:srgbClr val="000000"/>
    </a:dk1>
    <a:lt1>
      <a:sysClr val="window" lastClr="FFFFFF"/>
    </a:lt1>
    <a:dk2>
      <a:srgbClr val="585858"/>
    </a:dk2>
    <a:lt2>
      <a:srgbClr val="E3E3E3"/>
    </a:lt2>
    <a:accent1>
      <a:srgbClr val="E20613"/>
    </a:accent1>
    <a:accent2>
      <a:srgbClr val="A9C038"/>
    </a:accent2>
    <a:accent3>
      <a:srgbClr val="11AEC7"/>
    </a:accent3>
    <a:accent4>
      <a:srgbClr val="F59F26"/>
    </a:accent4>
    <a:accent5>
      <a:srgbClr val="0062A9"/>
    </a:accent5>
    <a:accent6>
      <a:srgbClr val="EB6047"/>
    </a:accent6>
    <a:hlink>
      <a:srgbClr val="8ED9F6"/>
    </a:hlink>
    <a:folHlink>
      <a:srgbClr val="C00000"/>
    </a:folHlink>
  </a:clrScheme>
  <a:fontScheme name="Modern 01">
    <a:majorFont>
      <a:latin typeface="Century Gothic"/>
      <a:ea typeface=""/>
      <a:cs typeface=""/>
    </a:majorFont>
    <a:minorFont>
      <a:latin typeface="Segoe UI Ligh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635</Words>
  <Application>Microsoft Office PowerPoint</Application>
  <PresentationFormat>Произвольный</PresentationFormat>
  <Paragraphs>95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1_Тема Office</vt:lpstr>
      <vt:lpstr>Слайд 1</vt:lpstr>
      <vt:lpstr>Слайд 2</vt:lpstr>
      <vt:lpstr>  Основная идея модели  «HR-академия»,  как инструмент формирования кадрового резерва муниципальной системы образования»  </vt:lpstr>
      <vt:lpstr> Графическая модель наставничества  «HR-академия»,  как инструмент формирования кадрового резерва муниципальной системы образования» </vt:lpstr>
      <vt:lpstr> Формы реализации модели наставничества  «HR-академия»,  как инструмент  формирования кадрового резерва муниципальной системы образования» </vt:lpstr>
      <vt:lpstr>Эффективные наставнические практики модели наставничества  «HR-академия»,  как инструмент формирования кадрового  резерва муниципальной системы образования»</vt:lpstr>
      <vt:lpstr>Эффективные условия для реализации модели наставничества  «HR-академия»,  как инструмент формирования кадрового резерва муниципальной системы образования»</vt:lpstr>
      <vt:lpstr>Эффективные формы работы для реализации модели наставничества  «HR-академия»,  как инструмент  формирования кадрового резерва муниципальной системы образования»</vt:lpstr>
      <vt:lpstr>Эффективные формы работы для реализации модели наставничества  «HR-академия»,  как инструмен  формирования кадрового резерва муниципальной системы образования»</vt:lpstr>
      <vt:lpstr>Эффективные формы работы для реализации модели наставничества «HR-академия»,  как инструмент формирования кадрового резерва муниципальной системы образования»</vt:lpstr>
      <vt:lpstr>Эффективные формы работы для реализации модели наставничества «HR-академия»,  как инструмент формирования кадрового резерва муниципальной системы образования»</vt:lpstr>
      <vt:lpstr>Результативность (ДОСТИЖЕНИЯ) муниципальной модели наставничества «HR – АКАДЕМИЯ»  </vt:lpstr>
      <vt:lpstr>Реализация муниципальной модели наставничества города Урай будет способствовать качественным изменениям в системе образования, опыт может быть диссеминирован, усовершенствован и адаптирован к условиям других муниципалитетов </vt:lpstr>
      <vt:lpstr>   Наставничество – это умение вдохновлять!  Благодарим за внимание!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Юрьевна Акентьевна</dc:creator>
  <cp:lastModifiedBy>Борис</cp:lastModifiedBy>
  <cp:revision>80</cp:revision>
  <dcterms:created xsi:type="dcterms:W3CDTF">2024-02-08T07:14:00Z</dcterms:created>
  <dcterms:modified xsi:type="dcterms:W3CDTF">2024-11-26T05:21:25Z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43300F96EC264319AE7F26FDA49082C1_12</vt:lpwstr>
  </property>
  <property fmtid="{D5CDD505-2E9C-101B-9397-08002B2CF9AE}" pid="3" name="KSOProductBuildVer">
    <vt:lpwstr>1049-12.2.0.13489</vt:lpwstr>
  </property>
</Properties>
</file>