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3"/>
  </p:notesMasterIdLst>
  <p:sldIdLst>
    <p:sldId id="667" r:id="rId3"/>
    <p:sldId id="708" r:id="rId4"/>
    <p:sldId id="711" r:id="rId5"/>
    <p:sldId id="712" r:id="rId6"/>
    <p:sldId id="713" r:id="rId7"/>
    <p:sldId id="714" r:id="rId8"/>
    <p:sldId id="716" r:id="rId9"/>
    <p:sldId id="692" r:id="rId10"/>
    <p:sldId id="717" r:id="rId11"/>
    <p:sldId id="702" r:id="rId12"/>
  </p:sldIdLst>
  <p:sldSz cx="12192000" cy="6858000"/>
  <p:notesSz cx="6858000" cy="9144000"/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EAFFD5"/>
    <a:srgbClr val="FFFBB7"/>
    <a:srgbClr val="FFFEE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76" d="100"/>
          <a:sy n="76" d="100"/>
        </p:scale>
        <p:origin x="-114" y="-7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A4C47-9E46-44CD-A602-5A27A715B15C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2C0C4-4270-42AF-8F51-18C3306DC1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8068-C842-4D40-948A-3BDE12CEFDF2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8068-C842-4D40-948A-3BDE12CEFDF2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10" Type="http://schemas.openxmlformats.org/officeDocument/2006/relationships/image" Target="../media/image18.jpeg"/><Relationship Id="rId4" Type="http://schemas.openxmlformats.org/officeDocument/2006/relationships/image" Target="../media/image7.jpe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3" Type="http://schemas.openxmlformats.org/officeDocument/2006/relationships/image" Target="../media/image8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.jpe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openxmlformats.org/officeDocument/2006/relationships/image" Target="../media/image22.jpeg"/><Relationship Id="rId1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8.png"/><Relationship Id="rId7" Type="http://schemas.openxmlformats.org/officeDocument/2006/relationships/image" Target="../media/image3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3.jpeg"/><Relationship Id="rId4" Type="http://schemas.microsoft.com/office/2007/relationships/hdphoto" Target="../media/hdphoto1.wdp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jpeg"/><Relationship Id="rId7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microsoft.com/office/2007/relationships/hdphoto" Target="../media/hdphoto1.wdp"/><Relationship Id="rId10" Type="http://schemas.openxmlformats.org/officeDocument/2006/relationships/image" Target="../media/image39.png"/><Relationship Id="rId4" Type="http://schemas.openxmlformats.org/officeDocument/2006/relationships/image" Target="../media/image8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350"/>
            <a:ext cx="12192000" cy="685165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520815" y="3891915"/>
            <a:ext cx="5351780" cy="22656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endParaRPr lang="ru-RU" sz="2800" dirty="0"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1525" y="1509395"/>
            <a:ext cx="10821761" cy="102697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dirty="0" smtClean="0">
                <a:latin typeface="Arial Narrow" panose="020B0606020202030204" pitchFamily="34" charset="0"/>
              </a:rPr>
              <a:t>Региональный семинар (</a:t>
            </a:r>
            <a:r>
              <a:rPr lang="ru-RU" sz="2000" b="1" dirty="0" err="1" smtClean="0">
                <a:latin typeface="Arial Narrow" panose="020B0606020202030204" pitchFamily="34" charset="0"/>
              </a:rPr>
              <a:t>вебинар</a:t>
            </a:r>
            <a:r>
              <a:rPr lang="ru-RU" sz="2000" b="1" dirty="0" smtClean="0">
                <a:latin typeface="Arial Narrow" panose="020B0606020202030204" pitchFamily="34" charset="0"/>
              </a:rPr>
              <a:t>) по итогам Конкурса моделей наставничества педагогических работников  и Мониторинга  реализации целевой модели наставничества в Ханты-Мансийском автономном округе – </a:t>
            </a:r>
            <a:r>
              <a:rPr lang="ru-RU" sz="2000" b="1" dirty="0" err="1" smtClean="0">
                <a:latin typeface="Arial Narrow" panose="020B0606020202030204" pitchFamily="34" charset="0"/>
              </a:rPr>
              <a:t>Югре</a:t>
            </a:r>
            <a:endParaRPr lang="ru-RU" sz="2000" b="1" dirty="0" smtClean="0">
              <a:solidFill>
                <a:srgbClr val="1E3584"/>
              </a:solidFill>
              <a:latin typeface="Arial Narrow" panose="020B0606020202030204" pitchFamily="34" charset="0"/>
              <a:ea typeface="Helvetica Neue Medium" panose="02000503000000020004" pitchFamily="2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 smtClean="0"/>
              <a:t> </a:t>
            </a:r>
            <a:endParaRPr lang="ru-RU" sz="2400" b="1" dirty="0"/>
          </a:p>
          <a:p>
            <a:pPr algn="ctr"/>
            <a:endParaRPr lang="ru-RU" sz="36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ctr"/>
            <a:endParaRPr lang="ru-RU" sz="36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61249" y="5540057"/>
            <a:ext cx="324231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Ханты-Мансийск</a:t>
            </a:r>
          </a:p>
          <a:p>
            <a:pPr algn="ctr"/>
            <a:r>
              <a:rPr lang="ru-RU" b="1" dirty="0" smtClean="0">
                <a:latin typeface="Arial Narrow" panose="020B0606020202030204" pitchFamily="34" charset="0"/>
              </a:rPr>
              <a:t>25 ноября </a:t>
            </a:r>
            <a:r>
              <a:rPr lang="ru-RU" b="1" dirty="0">
                <a:latin typeface="Arial Narrow" panose="020B0606020202030204" pitchFamily="34" charset="0"/>
              </a:rPr>
              <a:t>2024 года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15649" y="2582857"/>
            <a:ext cx="9294313" cy="1136724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BB7"/>
                </a:solidFill>
              </a14:hiddenFill>
            </a:ext>
          </a:extLst>
        </p:spPr>
        <p:txBody>
          <a:bodyPr wrap="square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Муниципальное бюджетное общеобразовательное учреждение «Средняя общеобразовательная школа №3 </a:t>
            </a: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имени 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Ивасенко Анатолия Антоновича</a:t>
            </a: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г. Нефтеюганск 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3720" b="88022"/>
          <a:stretch>
            <a:fillRect/>
          </a:stretch>
        </p:blipFill>
        <p:spPr>
          <a:xfrm>
            <a:off x="3180687" y="8799"/>
            <a:ext cx="3067229" cy="1331141"/>
          </a:xfrm>
          <a:prstGeom prst="rect">
            <a:avLst/>
          </a:prstGeom>
        </p:spPr>
      </p:pic>
      <p:pic>
        <p:nvPicPr>
          <p:cNvPr id="13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rcRect l="4589" r="-6221"/>
          <a:stretch>
            <a:fillRect/>
          </a:stretch>
        </p:blipFill>
        <p:spPr>
          <a:xfrm>
            <a:off x="10811539" y="74194"/>
            <a:ext cx="1393371" cy="1200350"/>
          </a:xfrm>
          <a:prstGeom prst="rect">
            <a:avLst/>
          </a:prstGeom>
        </p:spPr>
      </p:pic>
      <p:pic>
        <p:nvPicPr>
          <p:cNvPr id="18" name="Picture 2" descr="Центр непрерывного повышения профессионального мастерства педагогических  работников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7452" y="22369"/>
            <a:ext cx="2684551" cy="115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7" cstate="print"/>
          <a:srcRect l="6157" r="1075"/>
          <a:stretch/>
        </p:blipFill>
        <p:spPr bwMode="auto">
          <a:xfrm>
            <a:off x="116378" y="0"/>
            <a:ext cx="1753986" cy="12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764087" y="3839052"/>
            <a:ext cx="4344112" cy="24435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9050" y="0"/>
            <a:ext cx="12211050" cy="685736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62000" y="1633047"/>
            <a:ext cx="10591800" cy="146485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Модель наставничества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«Ресурсный центр по наставничеству как механизм управления качеством образования»</a:t>
            </a:r>
            <a:endParaRPr lang="ru-RU" sz="2800" b="1" dirty="0" smtClean="0">
              <a:solidFill>
                <a:srgbClr val="0070C0"/>
              </a:solidFill>
              <a:latin typeface="Arial Narrow" panose="020B0606020202030204" pitchFamily="34" charset="0"/>
              <a:cs typeface="Arial Narrow" panose="020B0606020202030204" charset="0"/>
            </a:endParaRPr>
          </a:p>
          <a:p>
            <a:pPr algn="ctr"/>
            <a:endParaRPr lang="ru-RU" sz="36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066762" y="5912285"/>
            <a:ext cx="2893512" cy="4885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ru-RU" b="1" dirty="0" smtClean="0"/>
              <a:t>25 ноября </a:t>
            </a:r>
            <a:r>
              <a:rPr lang="ru-RU" b="1" dirty="0"/>
              <a:t>2024 года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3567" y="3256767"/>
            <a:ext cx="5949863" cy="3118912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BB7"/>
                </a:solidFill>
              </a14:hiddenFill>
            </a:ext>
          </a:extLst>
        </p:spPr>
        <p:txBody>
          <a:bodyPr wrap="square">
            <a:noAutofit/>
          </a:bodyPr>
          <a:lstStyle/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Грязнова Елена Владимировна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, заместитель директора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Иванкова Елена Владимировна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, заместитель директора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Коноваленко Ольга Ивановна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, учитель английского языка, руководитель ГМО молодых педагогов</a:t>
            </a:r>
          </a:p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Савельева Анастасия Владимировна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, учитель английского язык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а</a:t>
            </a:r>
          </a:p>
          <a:p>
            <a:r>
              <a:rPr lang="ru-RU" sz="2000" dirty="0" smtClean="0">
                <a:latin typeface="Arial Narrow" pitchFamily="34" charset="0"/>
              </a:rPr>
              <a:t> </a:t>
            </a:r>
            <a:endParaRPr lang="ru-RU" sz="2000" dirty="0" smtClean="0">
              <a:latin typeface="Arial Narrow" pitchFamily="34" charset="0"/>
            </a:endParaRPr>
          </a:p>
          <a:p>
            <a:r>
              <a:rPr lang="ru-RU" sz="2000" b="1" i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МБОУ </a:t>
            </a:r>
            <a:r>
              <a:rPr lang="ru-RU" sz="2000" b="1" i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«СОШ №3 им. А. А. Ивасенко», г. Нефтеюганск</a:t>
            </a:r>
          </a:p>
          <a:p>
            <a:pPr algn="just"/>
            <a:endParaRPr lang="ru-RU" sz="2000" i="1" dirty="0" smtClean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just"/>
            <a:endParaRPr lang="ru-RU" sz="2000" i="1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92313" cy="1284514"/>
          </a:xfrm>
          <a:prstGeom prst="rect">
            <a:avLst/>
          </a:prstGeom>
        </p:spPr>
      </p:pic>
      <p:sp>
        <p:nvSpPr>
          <p:cNvPr id="17" name="Заголовок 1"/>
          <p:cNvSpPr>
            <a:spLocks noGrp="1"/>
          </p:cNvSpPr>
          <p:nvPr/>
        </p:nvSpPr>
        <p:spPr>
          <a:xfrm>
            <a:off x="0" y="0"/>
            <a:ext cx="1676400" cy="128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rmAutofit fontScale="95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000" b="1" dirty="0">
              <a:solidFill>
                <a:srgbClr val="0070C0"/>
              </a:solidFill>
              <a:sym typeface="+mn-ea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65514" y="473167"/>
            <a:ext cx="8556172" cy="876662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BB7"/>
                </a:solidFill>
              </a14:hiddenFill>
            </a:ext>
          </a:extLst>
        </p:spPr>
        <p:txBody>
          <a:bodyPr wrap="square">
            <a:noAutofit/>
          </a:bodyPr>
          <a:lstStyle/>
          <a:p>
            <a:pPr algn="ctr"/>
            <a:r>
              <a:rPr lang="ru-RU" sz="2400" b="1" i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Победитель Конкурса в номинации</a:t>
            </a:r>
          </a:p>
          <a:p>
            <a:pPr algn="ctr"/>
            <a:r>
              <a:rPr lang="ru-RU" sz="2400" b="1" dirty="0" smtClean="0">
                <a:latin typeface="Arial Narrow" pitchFamily="34" charset="0"/>
              </a:rPr>
              <a:t>«Лучшая модель наставничества молодых педагогов»</a:t>
            </a:r>
            <a:r>
              <a:rPr lang="ru-RU" sz="2400" b="1" i="1" dirty="0" smtClean="0">
                <a:latin typeface="Arial Narrow" pitchFamily="34" charset="0"/>
                <a:cs typeface="Arial Narrow" panose="020B0606020202030204" charset="0"/>
                <a:sym typeface="+mn-ea"/>
              </a:rPr>
              <a:t> </a:t>
            </a:r>
          </a:p>
          <a:p>
            <a:pPr algn="ctr"/>
            <a:endParaRPr lang="ru-RU" sz="24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  <p:pic>
        <p:nvPicPr>
          <p:cNvPr id="11" name="Picture 4" descr="https://sun3-17.userapi.com/impg/WgK1cyqB-dKv3DkKy6noylWzynK4PCEaVZtZig/3NTUuQnm-OI.jpg?size=2375x2375&amp;quality=95&amp;sign=bb7a84ffeeb86d99b91ca4247b96eac8&amp;type=album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221" b="100000" l="0" r="100000">
                        <a14:foregroundMark x1="15916" y1="25642" x2="76421" y2="72463"/>
                        <a14:foregroundMark x1="70232" y1="42821" x2="33347" y2="67200"/>
                        <a14:foregroundMark x1="24632" y1="29853" x2="14400" y2="55916"/>
                        <a14:foregroundMark x1="21474" y1="73221" x2="57600" y2="82105"/>
                        <a14:foregroundMark x1="20716" y1="74695" x2="48421" y2="82863"/>
                        <a14:foregroundMark x1="62863" y1="82863" x2="83495" y2="61305"/>
                        <a14:foregroundMark x1="83958" y1="41432" x2="72505" y2="71537"/>
                        <a14:foregroundMark x1="55032" y1="83158" x2="77011" y2="69726"/>
                        <a14:foregroundMark x1="81516" y1="39789" x2="83032" y2="47453"/>
                        <a14:foregroundMark x1="40295" y1="18274" x2="23411" y2="28211"/>
                        <a14:foregroundMark x1="44674" y1="19032" x2="74147" y2="24000"/>
                        <a14:foregroundMark x1="50232" y1="16463" x2="64968" y2="19916"/>
                        <a14:foregroundMark x1="15916" y1="39495" x2="17726" y2="64926"/>
                        <a14:foregroundMark x1="20126" y1="65095" x2="25221" y2="75326"/>
                        <a14:foregroundMark x1="86653" y1="49558" x2="82274" y2="59958"/>
                        <a14:foregroundMark x1="33053" y1="50189" x2="38316" y2="58316"/>
                        <a14:foregroundMark x1="40000" y1="62653" x2="49305" y2="69137"/>
                        <a14:foregroundMark x1="59116" y1="60547" x2="62568" y2="71242"/>
                        <a14:foregroundMark x1="26905" y1="51074" x2="37600" y2="51663"/>
                        <a14:foregroundMark x1="38484" y1="54400" x2="52463" y2="57263"/>
                        <a14:foregroundMark x1="35916" y1="62232" x2="67832" y2="62063"/>
                        <a14:foregroundMark x1="38316" y1="66737" x2="65558" y2="67326"/>
                        <a14:foregroundMark x1="45853" y1="69011" x2="62105" y2="68674"/>
                        <a14:foregroundMark x1="44674" y1="68842" x2="57305" y2="69305"/>
                        <a14:foregroundMark x1="46316" y1="57684" x2="49642" y2="73221"/>
                        <a14:foregroundMark x1="30526" y1="59663" x2="40421" y2="69137"/>
                        <a14:foregroundMark x1="47495" y1="59368" x2="54147" y2="69305"/>
                        <a14:foregroundMark x1="66316" y1="59958" x2="71747" y2="69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760" y="88290"/>
            <a:ext cx="1126777" cy="1125367"/>
          </a:xfrm>
          <a:prstGeom prst="rect">
            <a:avLst/>
          </a:prstGeom>
          <a:noFill/>
          <a:extLst/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20836" b="100000" l="4847" r="92246">
                        <a14:backgroundMark x1="22294" y1="48153" x2="22294" y2="48153"/>
                        <a14:backgroundMark x1="22132" y1="53240" x2="22132" y2="53240"/>
                        <a14:backgroundMark x1="22294" y1="62326" x2="22294" y2="62326"/>
                        <a14:backgroundMark x1="71648" y1="65051" x2="71648" y2="65051"/>
                        <a14:backgroundMark x1="70517" y1="63901" x2="70517" y2="639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52" t="23756" r="8159" b="-1790"/>
          <a:stretch/>
        </p:blipFill>
        <p:spPr>
          <a:xfrm>
            <a:off x="9472136" y="3407474"/>
            <a:ext cx="1624360" cy="19993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9" cstate="print"/>
          <a:srcRect b="5545"/>
          <a:stretch/>
        </p:blipFill>
        <p:spPr>
          <a:xfrm>
            <a:off x="8113830" y="3238216"/>
            <a:ext cx="1710052" cy="21536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57490" y="3319320"/>
            <a:ext cx="1504884" cy="211010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0734173" y="3217940"/>
            <a:ext cx="1457827" cy="2194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4" y="436880"/>
            <a:ext cx="8534399" cy="847634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Arial Narrow" pitchFamily="34" charset="0"/>
              </a:rPr>
              <a:t>Основная идея муниципальной  модели  (или практики / проекта)</a:t>
            </a:r>
            <a:br>
              <a:rPr lang="ru-RU" sz="2400" b="1" dirty="0" smtClean="0">
                <a:solidFill>
                  <a:srgbClr val="0070C0"/>
                </a:solidFill>
                <a:latin typeface="Arial Narrow" pitchFamily="34" charset="0"/>
              </a:rPr>
            </a:br>
            <a:endParaRPr lang="ru-RU" sz="1800" dirty="0">
              <a:solidFill>
                <a:srgbClr val="0070C0"/>
              </a:solidFill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4555" y="1533525"/>
            <a:ext cx="10363200" cy="419036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/>
          </a:p>
          <a:p>
            <a:pPr>
              <a:buNone/>
            </a:pP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2" name="Picture 4" descr="https://sun3-17.userapi.com/impg/WgK1cyqB-dKv3DkKy6noylWzynK4PCEaVZtZig/3NTUuQnm-OI.jpg?size=2375x2375&amp;quality=95&amp;sign=bb7a84ffeeb86d99b91ca4247b96eac8&amp;type=album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221" b="100000" l="0" r="100000">
                        <a14:foregroundMark x1="15916" y1="25642" x2="76421" y2="72463"/>
                        <a14:foregroundMark x1="70232" y1="42821" x2="33347" y2="67200"/>
                        <a14:foregroundMark x1="24632" y1="29853" x2="14400" y2="55916"/>
                        <a14:foregroundMark x1="21474" y1="73221" x2="57600" y2="82105"/>
                        <a14:foregroundMark x1="20716" y1="74695" x2="48421" y2="82863"/>
                        <a14:foregroundMark x1="62863" y1="82863" x2="83495" y2="61305"/>
                        <a14:foregroundMark x1="83958" y1="41432" x2="72505" y2="71537"/>
                        <a14:foregroundMark x1="55032" y1="83158" x2="77011" y2="69726"/>
                        <a14:foregroundMark x1="81516" y1="39789" x2="83032" y2="47453"/>
                        <a14:foregroundMark x1="40295" y1="18274" x2="23411" y2="28211"/>
                        <a14:foregroundMark x1="44674" y1="19032" x2="74147" y2="24000"/>
                        <a14:foregroundMark x1="50232" y1="16463" x2="64968" y2="19916"/>
                        <a14:foregroundMark x1="15916" y1="39495" x2="17726" y2="64926"/>
                        <a14:foregroundMark x1="20126" y1="65095" x2="25221" y2="75326"/>
                        <a14:foregroundMark x1="86653" y1="49558" x2="82274" y2="59958"/>
                        <a14:foregroundMark x1="33053" y1="50189" x2="38316" y2="58316"/>
                        <a14:foregroundMark x1="40000" y1="62653" x2="49305" y2="69137"/>
                        <a14:foregroundMark x1="59116" y1="60547" x2="62568" y2="71242"/>
                        <a14:foregroundMark x1="26905" y1="51074" x2="37600" y2="51663"/>
                        <a14:foregroundMark x1="38484" y1="54400" x2="52463" y2="57263"/>
                        <a14:foregroundMark x1="35916" y1="62232" x2="67832" y2="62063"/>
                        <a14:foregroundMark x1="38316" y1="66737" x2="65558" y2="67326"/>
                        <a14:foregroundMark x1="45853" y1="69011" x2="62105" y2="68674"/>
                        <a14:foregroundMark x1="44674" y1="68842" x2="57305" y2="69305"/>
                        <a14:foregroundMark x1="46316" y1="57684" x2="49642" y2="73221"/>
                        <a14:foregroundMark x1="30526" y1="59663" x2="40421" y2="69137"/>
                        <a14:foregroundMark x1="47495" y1="59368" x2="54147" y2="69305"/>
                        <a14:foregroundMark x1="66316" y1="59958" x2="71747" y2="69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760" y="88290"/>
            <a:ext cx="1126777" cy="1125367"/>
          </a:xfrm>
          <a:prstGeom prst="rect">
            <a:avLst/>
          </a:prstGeom>
          <a:noFill/>
          <a:extLst/>
        </p:spPr>
      </p:pic>
      <p:sp>
        <p:nvSpPr>
          <p:cNvPr id="13" name="Объект 2"/>
          <p:cNvSpPr txBox="1">
            <a:spLocks/>
          </p:cNvSpPr>
          <p:nvPr/>
        </p:nvSpPr>
        <p:spPr>
          <a:xfrm>
            <a:off x="145000" y="2593098"/>
            <a:ext cx="3340643" cy="32550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Тревожность, неуверенность молодого педагога </a:t>
            </a:r>
          </a:p>
          <a:p>
            <a:pPr lvl="0"/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Образовательный дефицит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Дефицит признания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81939" y="2513452"/>
            <a:ext cx="36827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для молодых педагогов психологически комфортной среды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Организация методического сопровождения молодых педагогов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условий для развития собственных педагогических талантов через участие в профессиональных конкурсах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28811" y="3110999"/>
            <a:ext cx="35954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муниципального ресурсного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центра по сопровождению молодых педагогов и внедрения целевой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модели наставничества на базе МБОУ «СОШ №3 им.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А.А.Ивасенко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 г. Нефтеюганска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3106721" y="2801602"/>
            <a:ext cx="981512" cy="2087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106722" y="4126662"/>
            <a:ext cx="975218" cy="2246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3072826" y="5183504"/>
            <a:ext cx="981512" cy="2087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авая фигурная скобка 19"/>
          <p:cNvSpPr/>
          <p:nvPr/>
        </p:nvSpPr>
        <p:spPr>
          <a:xfrm>
            <a:off x="7309944" y="2553317"/>
            <a:ext cx="1065402" cy="3616929"/>
          </a:xfrm>
          <a:prstGeom prst="righ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375666" y="1261981"/>
            <a:ext cx="2772814" cy="10167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  <a:tileRect/>
          </a:gradFill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Актуальные проблемы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57005" y="1312038"/>
            <a:ext cx="1508708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85671" y="1334712"/>
            <a:ext cx="2412884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7309944" y="1561618"/>
            <a:ext cx="981512" cy="2087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3269805" y="1533525"/>
            <a:ext cx="981512" cy="2087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506" y="178780"/>
            <a:ext cx="5913302" cy="1414296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  <a:t>Модель наставничества </a:t>
            </a:r>
            <a:b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  <a:t>по реализации практик муниципального ресурсного центра</a:t>
            </a:r>
            <a:endParaRPr lang="ru-RU" sz="2800" b="1" dirty="0">
              <a:solidFill>
                <a:srgbClr val="0070C0"/>
              </a:solidFill>
              <a:latin typeface="Arial Narrow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212" y="30081"/>
            <a:ext cx="4871388" cy="6304149"/>
          </a:xfrm>
          <a:prstGeom prst="rect">
            <a:avLst/>
          </a:prstGeom>
        </p:spPr>
      </p:pic>
      <p:pic>
        <p:nvPicPr>
          <p:cNvPr id="18" name="Picture 4" descr="https://sun3-17.userapi.com/impg/WgK1cyqB-dKv3DkKy6noylWzynK4PCEaVZtZig/3NTUuQnm-OI.jpg?size=2375x2375&amp;quality=95&amp;sign=bb7a84ffeeb86d99b91ca4247b96eac8&amp;type=album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221" b="100000" l="0" r="100000">
                        <a14:foregroundMark x1="15916" y1="25642" x2="76421" y2="72463"/>
                        <a14:foregroundMark x1="70232" y1="42821" x2="33347" y2="67200"/>
                        <a14:foregroundMark x1="24632" y1="29853" x2="14400" y2="55916"/>
                        <a14:foregroundMark x1="21474" y1="73221" x2="57600" y2="82105"/>
                        <a14:foregroundMark x1="20716" y1="74695" x2="48421" y2="82863"/>
                        <a14:foregroundMark x1="62863" y1="82863" x2="83495" y2="61305"/>
                        <a14:foregroundMark x1="83958" y1="41432" x2="72505" y2="71537"/>
                        <a14:foregroundMark x1="55032" y1="83158" x2="77011" y2="69726"/>
                        <a14:foregroundMark x1="81516" y1="39789" x2="83032" y2="47453"/>
                        <a14:foregroundMark x1="40295" y1="18274" x2="23411" y2="28211"/>
                        <a14:foregroundMark x1="44674" y1="19032" x2="74147" y2="24000"/>
                        <a14:foregroundMark x1="50232" y1="16463" x2="64968" y2="19916"/>
                        <a14:foregroundMark x1="15916" y1="39495" x2="17726" y2="64926"/>
                        <a14:foregroundMark x1="20126" y1="65095" x2="25221" y2="75326"/>
                        <a14:foregroundMark x1="86653" y1="49558" x2="82274" y2="59958"/>
                        <a14:foregroundMark x1="33053" y1="50189" x2="38316" y2="58316"/>
                        <a14:foregroundMark x1="40000" y1="62653" x2="49305" y2="69137"/>
                        <a14:foregroundMark x1="59116" y1="60547" x2="62568" y2="71242"/>
                        <a14:foregroundMark x1="26905" y1="51074" x2="37600" y2="51663"/>
                        <a14:foregroundMark x1="38484" y1="54400" x2="52463" y2="57263"/>
                        <a14:foregroundMark x1="35916" y1="62232" x2="67832" y2="62063"/>
                        <a14:foregroundMark x1="38316" y1="66737" x2="65558" y2="67326"/>
                        <a14:foregroundMark x1="45853" y1="69011" x2="62105" y2="68674"/>
                        <a14:foregroundMark x1="44674" y1="68842" x2="57305" y2="69305"/>
                        <a14:foregroundMark x1="46316" y1="57684" x2="49642" y2="73221"/>
                        <a14:foregroundMark x1="30526" y1="59663" x2="40421" y2="69137"/>
                        <a14:foregroundMark x1="47495" y1="59368" x2="54147" y2="69305"/>
                        <a14:foregroundMark x1="66316" y1="59958" x2="71747" y2="69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760" y="88290"/>
            <a:ext cx="1126777" cy="1125367"/>
          </a:xfrm>
          <a:prstGeom prst="rect">
            <a:avLst/>
          </a:prstGeom>
          <a:noFill/>
          <a:extLst/>
        </p:spPr>
      </p:pic>
      <p:sp>
        <p:nvSpPr>
          <p:cNvPr id="19" name="Правая фигурная скобка 18"/>
          <p:cNvSpPr/>
          <p:nvPr/>
        </p:nvSpPr>
        <p:spPr>
          <a:xfrm>
            <a:off x="5130800" y="2451254"/>
            <a:ext cx="1227667" cy="346478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Группа 24"/>
          <p:cNvGrpSpPr/>
          <p:nvPr/>
        </p:nvGrpSpPr>
        <p:grpSpPr>
          <a:xfrm>
            <a:off x="6175956" y="2511152"/>
            <a:ext cx="6231309" cy="2330014"/>
            <a:chOff x="6140092" y="2519618"/>
            <a:chExt cx="6231309" cy="2330014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7450198" y="2968297"/>
              <a:ext cx="3515121" cy="1881335"/>
              <a:chOff x="4735929" y="3207942"/>
              <a:chExt cx="2787842" cy="1474827"/>
            </a:xfrm>
          </p:grpSpPr>
          <p:sp>
            <p:nvSpPr>
              <p:cNvPr id="13" name="Блок-схема: извлечение 12"/>
              <p:cNvSpPr>
                <a:spLocks noChangeArrowheads="1"/>
              </p:cNvSpPr>
              <p:nvPr/>
            </p:nvSpPr>
            <p:spPr bwMode="auto">
              <a:xfrm>
                <a:off x="4764720" y="3207942"/>
                <a:ext cx="2759051" cy="1190079"/>
              </a:xfrm>
              <a:prstGeom prst="flowChartExtra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2700">
                <a:solidFill>
                  <a:schemeClr val="accent5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14" name="Выгнутая вверх стрелка 13"/>
              <p:cNvSpPr>
                <a:spLocks noChangeArrowheads="1"/>
              </p:cNvSpPr>
              <p:nvPr/>
            </p:nvSpPr>
            <p:spPr bwMode="auto">
              <a:xfrm rot="10800000">
                <a:off x="5491842" y="4360122"/>
                <a:ext cx="1333753" cy="322647"/>
              </a:xfrm>
              <a:prstGeom prst="curvedDownArrow">
                <a:avLst>
                  <a:gd name="adj1" fmla="val 61670"/>
                  <a:gd name="adj2" fmla="val 123341"/>
                  <a:gd name="adj3" fmla="val 33333"/>
                </a:avLst>
              </a:prstGeom>
              <a:solidFill>
                <a:srgbClr val="0070C0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622423">
                    <a:alpha val="50000"/>
                  </a:srgb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16" name="Выгнутая вверх стрелка 15"/>
              <p:cNvSpPr>
                <a:spLocks noChangeArrowheads="1"/>
              </p:cNvSpPr>
              <p:nvPr/>
            </p:nvSpPr>
            <p:spPr bwMode="auto">
              <a:xfrm rot="19357917">
                <a:off x="4735929" y="3586685"/>
                <a:ext cx="1045155" cy="351939"/>
              </a:xfrm>
              <a:prstGeom prst="curvedDownArrow">
                <a:avLst>
                  <a:gd name="adj1" fmla="val 45872"/>
                  <a:gd name="adj2" fmla="val 91744"/>
                  <a:gd name="adj3" fmla="val 33333"/>
                </a:avLst>
              </a:prstGeom>
              <a:solidFill>
                <a:srgbClr val="0070C0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622423">
                    <a:alpha val="50000"/>
                  </a:srgb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17" name="Выгнутая вверх стрелка 16"/>
              <p:cNvSpPr>
                <a:spLocks noChangeArrowheads="1"/>
              </p:cNvSpPr>
              <p:nvPr/>
            </p:nvSpPr>
            <p:spPr bwMode="auto">
              <a:xfrm rot="2572895">
                <a:off x="6416049" y="3678362"/>
                <a:ext cx="1094751" cy="328137"/>
              </a:xfrm>
              <a:prstGeom prst="curvedDownArrow">
                <a:avLst>
                  <a:gd name="adj1" fmla="val 45872"/>
                  <a:gd name="adj2" fmla="val 91744"/>
                  <a:gd name="adj3" fmla="val 33333"/>
                </a:avLst>
              </a:prstGeom>
              <a:solidFill>
                <a:srgbClr val="0070C0"/>
              </a:solidFill>
              <a:ln w="12700">
                <a:solidFill>
                  <a:schemeClr val="accent1"/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622423">
                    <a:alpha val="50000"/>
                  </a:srgb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ru-RU"/>
              </a:p>
            </p:txBody>
          </p:sp>
        </p:grpSp>
        <p:sp>
          <p:nvSpPr>
            <p:cNvPr id="20" name="Прямоугольник 19"/>
            <p:cNvSpPr/>
            <p:nvPr/>
          </p:nvSpPr>
          <p:spPr>
            <a:xfrm>
              <a:off x="8623040" y="3777670"/>
              <a:ext cx="127400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>
                  <a:latin typeface="Arial Narrow" panose="020B0606020202030204" pitchFamily="34" charset="0"/>
                </a:rPr>
                <a:t>деятельность 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8333311" y="2519618"/>
              <a:ext cx="185346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Arial Narrow" panose="020B0606020202030204" pitchFamily="34" charset="0"/>
                </a:rPr>
                <a:t>Приобретение </a:t>
              </a:r>
              <a:r>
                <a:rPr lang="ru-RU" sz="1200" dirty="0" smtClean="0">
                  <a:latin typeface="Arial Narrow" panose="020B0606020202030204" pitchFamily="34" charset="0"/>
                </a:rPr>
                <a:t>                                                           </a:t>
              </a:r>
              <a:r>
                <a:rPr lang="ru-RU" sz="1200" dirty="0">
                  <a:latin typeface="Arial Narrow" panose="020B0606020202030204" pitchFamily="34" charset="0"/>
                </a:rPr>
                <a:t>теоретических знаний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10515327" y="3938541"/>
              <a:ext cx="185607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Arial Narrow" panose="020B0606020202030204" pitchFamily="34" charset="0"/>
                </a:rPr>
                <a:t>Формирование </a:t>
              </a:r>
              <a:endParaRPr lang="ru-RU" sz="1200" dirty="0" smtClean="0">
                <a:latin typeface="Arial Narrow" panose="020B0606020202030204" pitchFamily="34" charset="0"/>
              </a:endParaRPr>
            </a:p>
            <a:p>
              <a:pPr algn="ctr"/>
              <a:r>
                <a:rPr lang="ru-RU" sz="1200" dirty="0" smtClean="0">
                  <a:latin typeface="Arial Narrow" panose="020B0606020202030204" pitchFamily="34" charset="0"/>
                </a:rPr>
                <a:t>профессиональной адаптации</a:t>
              </a:r>
            </a:p>
            <a:p>
              <a:pPr algn="ctr"/>
              <a:endParaRPr lang="ru-RU" sz="1200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140092" y="3956379"/>
              <a:ext cx="156478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latin typeface="Arial Narrow" panose="020B0606020202030204" pitchFamily="34" charset="0"/>
                </a:rPr>
                <a:t>Формирование </a:t>
              </a:r>
            </a:p>
            <a:p>
              <a:pPr algn="ctr"/>
              <a:r>
                <a:rPr lang="ru-RU" sz="1200" dirty="0">
                  <a:latin typeface="Arial Narrow" panose="020B0606020202030204" pitchFamily="34" charset="0"/>
                </a:rPr>
                <a:t>профессиональной компетентности </a:t>
              </a:r>
            </a:p>
          </p:txBody>
        </p:sp>
      </p:grpSp>
      <p:pic>
        <p:nvPicPr>
          <p:cNvPr id="26" name="Замещающее содержимое 12" descr="Логотип 50 лет"/>
          <p:cNvPicPr>
            <a:picLocks noGrp="1" noChangeAspect="1"/>
          </p:cNvPicPr>
          <p:nvPr>
            <p:ph sz="half" idx="4294967295"/>
          </p:nvPr>
        </p:nvPicPr>
        <p:blipFill>
          <a:blip r:embed="rId6" cstate="print"/>
          <a:srcRect l="4589" r="-6221"/>
          <a:stretch>
            <a:fillRect/>
          </a:stretch>
        </p:blipFill>
        <p:spPr>
          <a:xfrm>
            <a:off x="10814042" y="94046"/>
            <a:ext cx="1393371" cy="1200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4" y="436880"/>
            <a:ext cx="8534399" cy="847634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  <a:t>Формы реализации наставнических практик</a:t>
            </a:r>
            <a:b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</a:br>
            <a:endParaRPr lang="ru-RU" sz="2800" b="1" dirty="0">
              <a:solidFill>
                <a:srgbClr val="0070C0"/>
              </a:solidFill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4555" y="1533525"/>
            <a:ext cx="10363200" cy="419036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/>
          </a:p>
          <a:p>
            <a:pPr>
              <a:buNone/>
            </a:pP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1" name="Picture 4" descr="https://sun3-17.userapi.com/impg/WgK1cyqB-dKv3DkKy6noylWzynK4PCEaVZtZig/3NTUuQnm-OI.jpg?size=2375x2375&amp;quality=95&amp;sign=bb7a84ffeeb86d99b91ca4247b96eac8&amp;type=album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221" b="100000" l="0" r="100000">
                        <a14:foregroundMark x1="15916" y1="25642" x2="76421" y2="72463"/>
                        <a14:foregroundMark x1="70232" y1="42821" x2="33347" y2="67200"/>
                        <a14:foregroundMark x1="24632" y1="29853" x2="14400" y2="55916"/>
                        <a14:foregroundMark x1="21474" y1="73221" x2="57600" y2="82105"/>
                        <a14:foregroundMark x1="20716" y1="74695" x2="48421" y2="82863"/>
                        <a14:foregroundMark x1="62863" y1="82863" x2="83495" y2="61305"/>
                        <a14:foregroundMark x1="83958" y1="41432" x2="72505" y2="71537"/>
                        <a14:foregroundMark x1="55032" y1="83158" x2="77011" y2="69726"/>
                        <a14:foregroundMark x1="81516" y1="39789" x2="83032" y2="47453"/>
                        <a14:foregroundMark x1="40295" y1="18274" x2="23411" y2="28211"/>
                        <a14:foregroundMark x1="44674" y1="19032" x2="74147" y2="24000"/>
                        <a14:foregroundMark x1="50232" y1="16463" x2="64968" y2="19916"/>
                        <a14:foregroundMark x1="15916" y1="39495" x2="17726" y2="64926"/>
                        <a14:foregroundMark x1="20126" y1="65095" x2="25221" y2="75326"/>
                        <a14:foregroundMark x1="86653" y1="49558" x2="82274" y2="59958"/>
                        <a14:foregroundMark x1="33053" y1="50189" x2="38316" y2="58316"/>
                        <a14:foregroundMark x1="40000" y1="62653" x2="49305" y2="69137"/>
                        <a14:foregroundMark x1="59116" y1="60547" x2="62568" y2="71242"/>
                        <a14:foregroundMark x1="26905" y1="51074" x2="37600" y2="51663"/>
                        <a14:foregroundMark x1="38484" y1="54400" x2="52463" y2="57263"/>
                        <a14:foregroundMark x1="35916" y1="62232" x2="67832" y2="62063"/>
                        <a14:foregroundMark x1="38316" y1="66737" x2="65558" y2="67326"/>
                        <a14:foregroundMark x1="45853" y1="69011" x2="62105" y2="68674"/>
                        <a14:foregroundMark x1="44674" y1="68842" x2="57305" y2="69305"/>
                        <a14:foregroundMark x1="46316" y1="57684" x2="49642" y2="73221"/>
                        <a14:foregroundMark x1="30526" y1="59663" x2="40421" y2="69137"/>
                        <a14:foregroundMark x1="47495" y1="59368" x2="54147" y2="69305"/>
                        <a14:foregroundMark x1="66316" y1="59958" x2="71747" y2="69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760" y="88290"/>
            <a:ext cx="1126777" cy="1125367"/>
          </a:xfrm>
          <a:prstGeom prst="rect">
            <a:avLst/>
          </a:prstGeom>
          <a:noFill/>
          <a:extLst/>
        </p:spPr>
      </p:pic>
      <p:sp>
        <p:nvSpPr>
          <p:cNvPr id="12" name="Объект 5"/>
          <p:cNvSpPr txBox="1">
            <a:spLocks/>
          </p:cNvSpPr>
          <p:nvPr/>
        </p:nvSpPr>
        <p:spPr>
          <a:xfrm>
            <a:off x="440266" y="1467281"/>
            <a:ext cx="3361267" cy="170771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</a:gra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деятельностных  семинаров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кейс – дискуссии,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мастер-классы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мировое кафе, круглый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стол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3" name="Объект 5"/>
          <p:cNvSpPr txBox="1">
            <a:spLocks/>
          </p:cNvSpPr>
          <p:nvPr/>
        </p:nvSpPr>
        <p:spPr>
          <a:xfrm>
            <a:off x="4052762" y="1458789"/>
            <a:ext cx="2102503" cy="17162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</a:gra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современных технологий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5"/>
          <p:cNvSpPr txBox="1">
            <a:spLocks/>
          </p:cNvSpPr>
          <p:nvPr/>
        </p:nvSpPr>
        <p:spPr>
          <a:xfrm>
            <a:off x="6373735" y="1458788"/>
            <a:ext cx="2483387" cy="17162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</a:gra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рабочих групп по подготовке к конкурсам различного уровня</a:t>
            </a:r>
            <a:endParaRPr lang="ru-RU" sz="2000" dirty="0"/>
          </a:p>
        </p:txBody>
      </p:sp>
      <p:sp>
        <p:nvSpPr>
          <p:cNvPr id="16" name="Объект 5"/>
          <p:cNvSpPr txBox="1">
            <a:spLocks/>
          </p:cNvSpPr>
          <p:nvPr/>
        </p:nvSpPr>
        <p:spPr>
          <a:xfrm>
            <a:off x="9019880" y="1458788"/>
            <a:ext cx="2901137" cy="17162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3500000" scaled="1"/>
          </a:gra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Форумное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сообщество молодых педагогов и наставников центра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677399" y="3434806"/>
            <a:ext cx="2243617" cy="2427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56617" y="3434806"/>
            <a:ext cx="2292687" cy="25488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56053" y="3381408"/>
            <a:ext cx="3328948" cy="261194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66" y="3524249"/>
            <a:ext cx="3101684" cy="2326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2683" y="1292991"/>
            <a:ext cx="2934393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anose="020B0606020202030204" pitchFamily="34" charset="0"/>
              </a:rPr>
              <a:t>Очные встречи деятельностного характера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94855" y="2695948"/>
            <a:ext cx="177338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anose="020B0606020202030204" pitchFamily="34" charset="0"/>
              </a:rPr>
              <a:t>Индивидуальные </a:t>
            </a:r>
          </a:p>
          <a:p>
            <a:pPr algn="ctr"/>
            <a:r>
              <a:rPr lang="ru-RU" sz="1600" b="1" dirty="0" smtClean="0">
                <a:latin typeface="Arial Narrow" panose="020B0606020202030204" pitchFamily="34" charset="0"/>
              </a:rPr>
              <a:t>консультации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89733" y="1476643"/>
            <a:ext cx="246610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anose="020B0606020202030204" pitchFamily="34" charset="0"/>
              </a:rPr>
              <a:t>Практические занятия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7670" y="2690228"/>
            <a:ext cx="293439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anose="020B0606020202030204" pitchFamily="34" charset="0"/>
              </a:rPr>
              <a:t>Цифровая информационно-коммуникативная среда (</a:t>
            </a:r>
            <a:r>
              <a:rPr lang="en-US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Telegram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– канал «</a:t>
            </a:r>
            <a:r>
              <a:rPr lang="ru-RU" sz="16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Наставники»</a:t>
            </a:r>
            <a:r>
              <a:rPr lang="ru-RU" sz="1600" b="1" dirty="0" smtClean="0">
                <a:latin typeface="Arial Narrow" panose="020B0606020202030204" pitchFamily="34" charset="0"/>
              </a:rPr>
              <a:t>)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95650" y="4820407"/>
            <a:ext cx="177061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 Narrow" panose="020B0606020202030204" pitchFamily="34" charset="0"/>
              </a:rPr>
              <a:t>Мастер-класс </a:t>
            </a:r>
          </a:p>
          <a:p>
            <a:r>
              <a:rPr lang="ru-RU" sz="1600" dirty="0" smtClean="0">
                <a:latin typeface="Arial Narrow" panose="020B0606020202030204" pitchFamily="34" charset="0"/>
              </a:rPr>
              <a:t>«Я иду на урок»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5152" y="2086051"/>
            <a:ext cx="2959331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 Narrow" panose="020B0606020202030204" pitchFamily="34" charset="0"/>
              </a:rPr>
              <a:t>Семинар Анализ урока как средство развития профессиональной деятельности учителя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2684" y="3321704"/>
            <a:ext cx="295933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 Narrow" panose="020B0606020202030204" pitchFamily="34" charset="0"/>
              </a:rPr>
              <a:t>Кейс-дискуссия «Работа с родителями»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5152" y="4064914"/>
            <a:ext cx="295933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 Narrow" panose="020B0606020202030204" pitchFamily="34" charset="0"/>
              </a:rPr>
              <a:t>Мировое кафе «Формирующее оценивание»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2683" y="4808124"/>
            <a:ext cx="2959331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 Narrow" panose="020B0606020202030204" pitchFamily="34" charset="0"/>
              </a:rPr>
              <a:t>Семинар «Рефлексия как способ подведения итогов и инструмент планирования»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94855" y="3615081"/>
            <a:ext cx="1773381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Arial Narrow" panose="020B0606020202030204" pitchFamily="34" charset="0"/>
              </a:rPr>
              <a:t>Подготовка урока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94855" y="4122023"/>
            <a:ext cx="177338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Работа с родителям</a:t>
            </a:r>
            <a:r>
              <a:rPr lang="ru-RU" sz="1600" dirty="0" smtClean="0"/>
              <a:t>и</a:t>
            </a:r>
            <a:endParaRPr lang="ru-RU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3794855" y="4869820"/>
            <a:ext cx="1773382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Курсы повышения квалификации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89734" y="2208357"/>
            <a:ext cx="2466108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Видеосъёмка фрагментов урока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389733" y="3011638"/>
            <a:ext cx="246610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Анализ урока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95650" y="3659424"/>
            <a:ext cx="2460192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Определение и применение приемов по формирующему оцениванию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07670" y="3991932"/>
            <a:ext cx="2959331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Рубрики:</a:t>
            </a:r>
          </a:p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«</a:t>
            </a: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Даю 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– получаю</a:t>
            </a:r>
            <a:r>
              <a:rPr lang="ru-RU" sz="1600" dirty="0" smtClean="0">
                <a:latin typeface="Arial Narrow" panose="020B0606020202030204" pitchFamily="34" charset="0"/>
              </a:rPr>
              <a:t>»</a:t>
            </a:r>
          </a:p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«Мои достижения»</a:t>
            </a:r>
          </a:p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«</a:t>
            </a:r>
            <a:r>
              <a:rPr lang="en-US" sz="1600" dirty="0" smtClean="0">
                <a:latin typeface="Arial Narrow" panose="020B0606020202030204" pitchFamily="34" charset="0"/>
              </a:rPr>
              <a:t>SOS</a:t>
            </a:r>
            <a:r>
              <a:rPr lang="ru-RU" sz="1600" dirty="0" smtClean="0">
                <a:latin typeface="Arial Narrow" panose="020B0606020202030204" pitchFamily="34" charset="0"/>
              </a:rPr>
              <a:t>! Нужна помощь»</a:t>
            </a:r>
          </a:p>
          <a:p>
            <a:pPr algn="ctr"/>
            <a:r>
              <a:rPr lang="ru-RU" sz="1600" dirty="0" smtClean="0">
                <a:latin typeface="Arial Narrow" panose="020B0606020202030204" pitchFamily="34" charset="0"/>
              </a:rPr>
              <a:t>«Друзья по времени»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H="1">
            <a:off x="100371" y="1718633"/>
            <a:ext cx="5071" cy="350498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107181" y="2736261"/>
            <a:ext cx="2287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126573" y="3620185"/>
            <a:ext cx="2287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126573" y="4401577"/>
            <a:ext cx="2287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126573" y="5223622"/>
            <a:ext cx="2287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107181" y="1710320"/>
            <a:ext cx="265502" cy="8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3513233" y="3114069"/>
            <a:ext cx="1739" cy="207611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3514972" y="3799190"/>
            <a:ext cx="2287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3534364" y="4425418"/>
            <a:ext cx="2287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3526051" y="5190182"/>
            <a:ext cx="2287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V="1">
            <a:off x="3514972" y="3105756"/>
            <a:ext cx="265502" cy="8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9112552" y="1625017"/>
            <a:ext cx="34740" cy="351036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9122604" y="2534576"/>
            <a:ext cx="2287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9141996" y="3194056"/>
            <a:ext cx="2287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9141996" y="4307961"/>
            <a:ext cx="2287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V="1">
            <a:off x="9122604" y="1616704"/>
            <a:ext cx="265502" cy="8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5739305" y="2843416"/>
            <a:ext cx="20007" cy="190155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5760436" y="4744968"/>
            <a:ext cx="2287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V="1">
            <a:off x="5750535" y="2860607"/>
            <a:ext cx="265502" cy="8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Замещающее содержимое 12" descr="Логотип 50 лет"/>
          <p:cNvPicPr>
            <a:picLocks noChangeAspect="1"/>
          </p:cNvPicPr>
          <p:nvPr/>
        </p:nvPicPr>
        <p:blipFill>
          <a:blip r:embed="rId2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75" name="Picture 4" descr="https://sun3-17.userapi.com/impg/WgK1cyqB-dKv3DkKy6noylWzynK4PCEaVZtZig/3NTUuQnm-OI.jpg?size=2375x2375&amp;quality=95&amp;sign=bb7a84ffeeb86d99b91ca4247b96eac8&amp;type=album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221" b="100000" l="0" r="100000">
                        <a14:foregroundMark x1="15916" y1="25642" x2="76421" y2="72463"/>
                        <a14:foregroundMark x1="70232" y1="42821" x2="33347" y2="67200"/>
                        <a14:foregroundMark x1="24632" y1="29853" x2="14400" y2="55916"/>
                        <a14:foregroundMark x1="21474" y1="73221" x2="57600" y2="82105"/>
                        <a14:foregroundMark x1="20716" y1="74695" x2="48421" y2="82863"/>
                        <a14:foregroundMark x1="62863" y1="82863" x2="83495" y2="61305"/>
                        <a14:foregroundMark x1="83958" y1="41432" x2="72505" y2="71537"/>
                        <a14:foregroundMark x1="55032" y1="83158" x2="77011" y2="69726"/>
                        <a14:foregroundMark x1="81516" y1="39789" x2="83032" y2="47453"/>
                        <a14:foregroundMark x1="40295" y1="18274" x2="23411" y2="28211"/>
                        <a14:foregroundMark x1="44674" y1="19032" x2="74147" y2="24000"/>
                        <a14:foregroundMark x1="50232" y1="16463" x2="64968" y2="19916"/>
                        <a14:foregroundMark x1="15916" y1="39495" x2="17726" y2="64926"/>
                        <a14:foregroundMark x1="20126" y1="65095" x2="25221" y2="75326"/>
                        <a14:foregroundMark x1="86653" y1="49558" x2="82274" y2="59958"/>
                        <a14:foregroundMark x1="33053" y1="50189" x2="38316" y2="58316"/>
                        <a14:foregroundMark x1="40000" y1="62653" x2="49305" y2="69137"/>
                        <a14:foregroundMark x1="59116" y1="60547" x2="62568" y2="71242"/>
                        <a14:foregroundMark x1="26905" y1="51074" x2="37600" y2="51663"/>
                        <a14:foregroundMark x1="38484" y1="54400" x2="52463" y2="57263"/>
                        <a14:foregroundMark x1="35916" y1="62232" x2="67832" y2="62063"/>
                        <a14:foregroundMark x1="38316" y1="66737" x2="65558" y2="67326"/>
                        <a14:foregroundMark x1="45853" y1="69011" x2="62105" y2="68674"/>
                        <a14:foregroundMark x1="44674" y1="68842" x2="57305" y2="69305"/>
                        <a14:foregroundMark x1="46316" y1="57684" x2="49642" y2="73221"/>
                        <a14:foregroundMark x1="30526" y1="59663" x2="40421" y2="69137"/>
                        <a14:foregroundMark x1="47495" y1="59368" x2="54147" y2="69305"/>
                        <a14:foregroundMark x1="66316" y1="59958" x2="71747" y2="69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760" y="88290"/>
            <a:ext cx="1126777" cy="1125367"/>
          </a:xfrm>
          <a:prstGeom prst="rect">
            <a:avLst/>
          </a:prstGeom>
          <a:noFill/>
          <a:extLst/>
        </p:spPr>
      </p:pic>
      <p:cxnSp>
        <p:nvCxnSpPr>
          <p:cNvPr id="77" name="Прямая со стрелкой 76"/>
          <p:cNvCxnSpPr/>
          <p:nvPr/>
        </p:nvCxnSpPr>
        <p:spPr>
          <a:xfrm>
            <a:off x="9159320" y="5150529"/>
            <a:ext cx="2287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Заголовок 1"/>
          <p:cNvSpPr>
            <a:spLocks noGrp="1"/>
          </p:cNvSpPr>
          <p:nvPr>
            <p:ph type="title"/>
          </p:nvPr>
        </p:nvSpPr>
        <p:spPr>
          <a:xfrm>
            <a:off x="1796097" y="114876"/>
            <a:ext cx="8564418" cy="75184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</a:rPr>
              <a:t>Технология реализации </a:t>
            </a:r>
            <a:r>
              <a:rPr lang="ru-RU" sz="3600" b="1" dirty="0" smtClean="0">
                <a:solidFill>
                  <a:srgbClr val="0070C0"/>
                </a:solidFill>
                <a:latin typeface="Arial Narrow" pitchFamily="34" charset="0"/>
              </a:rPr>
              <a:t>практики</a:t>
            </a:r>
            <a:endParaRPr lang="ru-RU" sz="1800" b="1" dirty="0">
              <a:solidFill>
                <a:srgbClr val="0070C0"/>
              </a:solidFill>
            </a:endParaRPr>
          </a:p>
        </p:txBody>
      </p:sp>
      <p:pic>
        <p:nvPicPr>
          <p:cNvPr id="85" name="Рисунок 8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86" name="Рисунок 8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25300" y="5662658"/>
            <a:ext cx="1463774" cy="1097831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68869" y="5558907"/>
            <a:ext cx="1680724" cy="1177093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409802" y="5552106"/>
            <a:ext cx="1611178" cy="1208384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000" y="5678023"/>
            <a:ext cx="1470196" cy="110264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7" t="809" r="3020"/>
          <a:stretch/>
        </p:blipFill>
        <p:spPr>
          <a:xfrm>
            <a:off x="5491564" y="781887"/>
            <a:ext cx="1928554" cy="1737851"/>
          </a:xfrm>
          <a:prstGeom prst="rect">
            <a:avLst/>
          </a:prstGeom>
          <a:ln>
            <a:noFill/>
          </a:ln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4976" y="1021531"/>
            <a:ext cx="1722490" cy="114832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792"/>
          <a:stretch/>
        </p:blipFill>
        <p:spPr>
          <a:xfrm>
            <a:off x="7635189" y="740404"/>
            <a:ext cx="1277583" cy="1760911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249387" y="5675462"/>
            <a:ext cx="1199968" cy="109987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572000" y="5569316"/>
            <a:ext cx="2011681" cy="120762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615391" y="5552106"/>
            <a:ext cx="1810538" cy="120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137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мещающее содержимое 12" descr="Логотип 50 лет"/>
          <p:cNvPicPr>
            <a:picLocks noChangeAspect="1"/>
          </p:cNvPicPr>
          <p:nvPr/>
        </p:nvPicPr>
        <p:blipFill>
          <a:blip r:embed="rId2" cstate="print"/>
          <a:srcRect l="4589" r="-6221"/>
          <a:stretch>
            <a:fillRect/>
          </a:stretch>
        </p:blipFill>
        <p:spPr>
          <a:xfrm>
            <a:off x="11052415" y="1"/>
            <a:ext cx="1139585" cy="980902"/>
          </a:xfrm>
          <a:prstGeom prst="rect">
            <a:avLst/>
          </a:prstGeom>
        </p:spPr>
      </p:pic>
      <p:pic>
        <p:nvPicPr>
          <p:cNvPr id="5" name="Picture 4" descr="https://sun3-17.userapi.com/impg/WgK1cyqB-dKv3DkKy6noylWzynK4PCEaVZtZig/3NTUuQnm-OI.jpg?size=2375x2375&amp;quality=95&amp;sign=bb7a84ffeeb86d99b91ca4247b96eac8&amp;type=album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221" b="100000" l="0" r="100000">
                        <a14:foregroundMark x1="15916" y1="25642" x2="76421" y2="72463"/>
                        <a14:foregroundMark x1="70232" y1="42821" x2="33347" y2="67200"/>
                        <a14:foregroundMark x1="24632" y1="29853" x2="14400" y2="55916"/>
                        <a14:foregroundMark x1="21474" y1="73221" x2="57600" y2="82105"/>
                        <a14:foregroundMark x1="20716" y1="74695" x2="48421" y2="82863"/>
                        <a14:foregroundMark x1="62863" y1="82863" x2="83495" y2="61305"/>
                        <a14:foregroundMark x1="83958" y1="41432" x2="72505" y2="71537"/>
                        <a14:foregroundMark x1="55032" y1="83158" x2="77011" y2="69726"/>
                        <a14:foregroundMark x1="81516" y1="39789" x2="83032" y2="47453"/>
                        <a14:foregroundMark x1="40295" y1="18274" x2="23411" y2="28211"/>
                        <a14:foregroundMark x1="44674" y1="19032" x2="74147" y2="24000"/>
                        <a14:foregroundMark x1="50232" y1="16463" x2="64968" y2="19916"/>
                        <a14:foregroundMark x1="15916" y1="39495" x2="17726" y2="64926"/>
                        <a14:foregroundMark x1="20126" y1="65095" x2="25221" y2="75326"/>
                        <a14:foregroundMark x1="86653" y1="49558" x2="82274" y2="59958"/>
                        <a14:foregroundMark x1="33053" y1="50189" x2="38316" y2="58316"/>
                        <a14:foregroundMark x1="40000" y1="62653" x2="49305" y2="69137"/>
                        <a14:foregroundMark x1="59116" y1="60547" x2="62568" y2="71242"/>
                        <a14:foregroundMark x1="26905" y1="51074" x2="37600" y2="51663"/>
                        <a14:foregroundMark x1="38484" y1="54400" x2="52463" y2="57263"/>
                        <a14:foregroundMark x1="35916" y1="62232" x2="67832" y2="62063"/>
                        <a14:foregroundMark x1="38316" y1="66737" x2="65558" y2="67326"/>
                        <a14:foregroundMark x1="45853" y1="69011" x2="62105" y2="68674"/>
                        <a14:foregroundMark x1="44674" y1="68842" x2="57305" y2="69305"/>
                        <a14:foregroundMark x1="46316" y1="57684" x2="49642" y2="73221"/>
                        <a14:foregroundMark x1="30526" y1="59663" x2="40421" y2="69137"/>
                        <a14:foregroundMark x1="47495" y1="59368" x2="54147" y2="69305"/>
                        <a14:foregroundMark x1="66316" y1="59958" x2="71747" y2="69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63" y="47032"/>
            <a:ext cx="1126777" cy="1125367"/>
          </a:xfrm>
          <a:prstGeom prst="rect">
            <a:avLst/>
          </a:prstGeom>
          <a:noFill/>
          <a:extLst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14479" y="63326"/>
            <a:ext cx="8401512" cy="54570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rmAutofit/>
          </a:bodyPr>
          <a:lstStyle/>
          <a:p>
            <a:pPr algn="ctr"/>
            <a:r>
              <a:rPr lang="ru-RU" sz="3200" b="1" spc="-30" dirty="0">
                <a:solidFill>
                  <a:srgbClr val="0070C0"/>
                </a:solidFill>
                <a:latin typeface="Arial Narrow" pitchFamily="34" charset="0"/>
                <a:sym typeface="+mn-ea"/>
              </a:rPr>
              <a:t>Цель демонстрируемой практики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55140" y="613492"/>
            <a:ext cx="107859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Создание условий для формирования эффективной системы поддержки, самоопределения и профессиональной ориентации молодых педагогов образовательных организаций города </a:t>
            </a:r>
            <a:r>
              <a:rPr lang="ru-RU" b="1" dirty="0" smtClean="0">
                <a:latin typeface="Arial Narrow" panose="020B0606020202030204" pitchFamily="34" charset="0"/>
              </a:rPr>
              <a:t>Нефтеюганска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125829" y="1192530"/>
            <a:ext cx="4739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Мониторинг личностных </a:t>
            </a:r>
            <a:r>
              <a:rPr lang="ru-RU" sz="1600" dirty="0" smtClean="0">
                <a:latin typeface="Arial Narrow" panose="020B0606020202030204" pitchFamily="34" charset="0"/>
              </a:rPr>
              <a:t>результатов </a:t>
            </a:r>
            <a:r>
              <a:rPr lang="ru-RU" sz="1600" dirty="0">
                <a:latin typeface="Arial Narrow" panose="020B0606020202030204" pitchFamily="34" charset="0"/>
              </a:rPr>
              <a:t>профессиональной </a:t>
            </a:r>
            <a:r>
              <a:rPr lang="ru-RU" sz="1600" dirty="0" smtClean="0">
                <a:latin typeface="Arial Narrow" panose="020B0606020202030204" pitchFamily="34" charset="0"/>
              </a:rPr>
              <a:t>деятельности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806335" y="17638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903" t="26656"/>
          <a:stretch>
            <a:fillRect/>
          </a:stretch>
        </p:blipFill>
        <p:spPr bwMode="auto">
          <a:xfrm>
            <a:off x="553054" y="2162470"/>
            <a:ext cx="3693036" cy="224354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4472C4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86172" y="1769202"/>
            <a:ext cx="10182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30.09.2023г.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9558" y="4558767"/>
            <a:ext cx="3746532" cy="221374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86172" y="4558767"/>
            <a:ext cx="9765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19.04.2024г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521050" y="1359352"/>
            <a:ext cx="35637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Arial Narrow" panose="020B0606020202030204" pitchFamily="34" charset="0"/>
              </a:rPr>
              <a:t>Мониторинг метапредметных компетенций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38709" y="1946850"/>
            <a:ext cx="4783498" cy="2190802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5243574" y="4307243"/>
            <a:ext cx="65937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Arial Narrow" panose="020B0606020202030204" pitchFamily="34" charset="0"/>
              </a:rPr>
              <a:t>Результативность модели наставничества: количественные показатели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26" t="28304" r="326" b="13922"/>
          <a:stretch/>
        </p:blipFill>
        <p:spPr>
          <a:xfrm>
            <a:off x="5448598" y="4649396"/>
            <a:ext cx="5828530" cy="189415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951" b="15824"/>
          <a:stretch/>
        </p:blipFill>
        <p:spPr>
          <a:xfrm>
            <a:off x="4246089" y="1963871"/>
            <a:ext cx="2420717" cy="213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585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2962" y="182166"/>
            <a:ext cx="7797800" cy="598404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Arial Narrow" pitchFamily="34" charset="0"/>
                <a:sym typeface="+mn-ea"/>
              </a:rPr>
              <a:t>Наши  достижения </a:t>
            </a:r>
            <a:endParaRPr lang="ru-RU" sz="4000" b="1" dirty="0">
              <a:solidFill>
                <a:srgbClr val="0070C0"/>
              </a:solidFill>
              <a:latin typeface="Arial Narrow" pitchFamily="34" charset="0"/>
              <a:sym typeface="+mn-e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5970" y="1569085"/>
            <a:ext cx="10471785" cy="4316095"/>
          </a:xfrm>
        </p:spPr>
        <p:txBody>
          <a:bodyPr>
            <a:normAutofit/>
          </a:bodyPr>
          <a:lstStyle/>
          <a:p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/>
        </p:nvSpPr>
        <p:spPr>
          <a:xfrm>
            <a:off x="665480" y="1744980"/>
            <a:ext cx="10890250" cy="390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4000" b="1" dirty="0">
              <a:solidFill>
                <a:srgbClr val="0070C0"/>
              </a:solidFill>
              <a:sym typeface="+mn-ea"/>
            </a:endParaRPr>
          </a:p>
        </p:txBody>
      </p:sp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4589" r="-6221"/>
          <a:stretch>
            <a:fillRect/>
          </a:stretch>
        </p:blipFill>
        <p:spPr>
          <a:xfrm>
            <a:off x="10883582" y="75301"/>
            <a:ext cx="1344295" cy="1156970"/>
          </a:xfrm>
          <a:prstGeom prst="rect">
            <a:avLst/>
          </a:prstGeom>
        </p:spPr>
      </p:pic>
      <p:pic>
        <p:nvPicPr>
          <p:cNvPr id="8" name="Picture 4" descr="https://sun3-17.userapi.com/impg/WgK1cyqB-dKv3DkKy6noylWzynK4PCEaVZtZig/3NTUuQnm-OI.jpg?size=2375x2375&amp;quality=95&amp;sign=bb7a84ffeeb86d99b91ca4247b96eac8&amp;type=album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221" b="100000" l="0" r="100000">
                        <a14:foregroundMark x1="15916" y1="25642" x2="76421" y2="72463"/>
                        <a14:foregroundMark x1="70232" y1="42821" x2="33347" y2="67200"/>
                        <a14:foregroundMark x1="24632" y1="29853" x2="14400" y2="55916"/>
                        <a14:foregroundMark x1="21474" y1="73221" x2="57600" y2="82105"/>
                        <a14:foregroundMark x1="20716" y1="74695" x2="48421" y2="82863"/>
                        <a14:foregroundMark x1="62863" y1="82863" x2="83495" y2="61305"/>
                        <a14:foregroundMark x1="83958" y1="41432" x2="72505" y2="71537"/>
                        <a14:foregroundMark x1="55032" y1="83158" x2="77011" y2="69726"/>
                        <a14:foregroundMark x1="81516" y1="39789" x2="83032" y2="47453"/>
                        <a14:foregroundMark x1="40295" y1="18274" x2="23411" y2="28211"/>
                        <a14:foregroundMark x1="44674" y1="19032" x2="74147" y2="24000"/>
                        <a14:foregroundMark x1="50232" y1="16463" x2="64968" y2="19916"/>
                        <a14:foregroundMark x1="15916" y1="39495" x2="17726" y2="64926"/>
                        <a14:foregroundMark x1="20126" y1="65095" x2="25221" y2="75326"/>
                        <a14:foregroundMark x1="86653" y1="49558" x2="82274" y2="59958"/>
                        <a14:foregroundMark x1="33053" y1="50189" x2="38316" y2="58316"/>
                        <a14:foregroundMark x1="40000" y1="62653" x2="49305" y2="69137"/>
                        <a14:foregroundMark x1="59116" y1="60547" x2="62568" y2="71242"/>
                        <a14:foregroundMark x1="26905" y1="51074" x2="37600" y2="51663"/>
                        <a14:foregroundMark x1="38484" y1="54400" x2="52463" y2="57263"/>
                        <a14:foregroundMark x1="35916" y1="62232" x2="67832" y2="62063"/>
                        <a14:foregroundMark x1="38316" y1="66737" x2="65558" y2="67326"/>
                        <a14:foregroundMark x1="45853" y1="69011" x2="62105" y2="68674"/>
                        <a14:foregroundMark x1="44674" y1="68842" x2="57305" y2="69305"/>
                        <a14:foregroundMark x1="46316" y1="57684" x2="49642" y2="73221"/>
                        <a14:foregroundMark x1="30526" y1="59663" x2="40421" y2="69137"/>
                        <a14:foregroundMark x1="47495" y1="59368" x2="54147" y2="69305"/>
                        <a14:foregroundMark x1="66316" y1="59958" x2="71747" y2="69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091" y="106904"/>
            <a:ext cx="1126777" cy="1125367"/>
          </a:xfrm>
          <a:prstGeom prst="rect">
            <a:avLst/>
          </a:prstGeom>
          <a:noFill/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/>
          <a:srcRect t="25581" b="8731"/>
          <a:stretch/>
        </p:blipFill>
        <p:spPr>
          <a:xfrm>
            <a:off x="5673362" y="1232271"/>
            <a:ext cx="6096851" cy="225274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99071" y="3717573"/>
            <a:ext cx="2774109" cy="23762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7995" y="3674349"/>
            <a:ext cx="1653964" cy="234189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298852" y="3660915"/>
            <a:ext cx="1678738" cy="236318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0" cstate="print"/>
          <a:srcRect l="19772" t="17146"/>
          <a:stretch/>
        </p:blipFill>
        <p:spPr>
          <a:xfrm>
            <a:off x="5493436" y="3723445"/>
            <a:ext cx="3353122" cy="23703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7168" y="1206812"/>
            <a:ext cx="4771712" cy="2104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091" y="2676698"/>
            <a:ext cx="2466344" cy="160435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2669" y="173406"/>
            <a:ext cx="9085811" cy="1907884"/>
          </a:xfr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Целевая модель наставничества – система условий, ресурсов и процессов, необходимых для реализации программ наставничества в образовательных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организациях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09949" y="2412615"/>
            <a:ext cx="89010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Передача опыта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молодому педагогу через обучающие семинары совместно с коллективом более опытных педагогов позволяет легче пройти путь становления, минимизировать риски, стимулировать к развитию личностного потенциала для выполнения профессиональных задач и самореализации в профессии.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8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883582" y="75301"/>
            <a:ext cx="1344295" cy="1156970"/>
          </a:xfrm>
          <a:prstGeom prst="rect">
            <a:avLst/>
          </a:prstGeom>
        </p:spPr>
      </p:pic>
      <p:pic>
        <p:nvPicPr>
          <p:cNvPr id="9" name="Picture 4" descr="https://sun3-17.userapi.com/impg/WgK1cyqB-dKv3DkKy6noylWzynK4PCEaVZtZig/3NTUuQnm-OI.jpg?size=2375x2375&amp;quality=95&amp;sign=bb7a84ffeeb86d99b91ca4247b96eac8&amp;type=album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221" b="100000" l="0" r="100000">
                        <a14:foregroundMark x1="15916" y1="25642" x2="76421" y2="72463"/>
                        <a14:foregroundMark x1="70232" y1="42821" x2="33347" y2="67200"/>
                        <a14:foregroundMark x1="24632" y1="29853" x2="14400" y2="55916"/>
                        <a14:foregroundMark x1="21474" y1="73221" x2="57600" y2="82105"/>
                        <a14:foregroundMark x1="20716" y1="74695" x2="48421" y2="82863"/>
                        <a14:foregroundMark x1="62863" y1="82863" x2="83495" y2="61305"/>
                        <a14:foregroundMark x1="83958" y1="41432" x2="72505" y2="71537"/>
                        <a14:foregroundMark x1="55032" y1="83158" x2="77011" y2="69726"/>
                        <a14:foregroundMark x1="81516" y1="39789" x2="83032" y2="47453"/>
                        <a14:foregroundMark x1="40295" y1="18274" x2="23411" y2="28211"/>
                        <a14:foregroundMark x1="44674" y1="19032" x2="74147" y2="24000"/>
                        <a14:foregroundMark x1="50232" y1="16463" x2="64968" y2="19916"/>
                        <a14:foregroundMark x1="15916" y1="39495" x2="17726" y2="64926"/>
                        <a14:foregroundMark x1="20126" y1="65095" x2="25221" y2="75326"/>
                        <a14:foregroundMark x1="86653" y1="49558" x2="82274" y2="59958"/>
                        <a14:foregroundMark x1="33053" y1="50189" x2="38316" y2="58316"/>
                        <a14:foregroundMark x1="40000" y1="62653" x2="49305" y2="69137"/>
                        <a14:foregroundMark x1="59116" y1="60547" x2="62568" y2="71242"/>
                        <a14:foregroundMark x1="26905" y1="51074" x2="37600" y2="51663"/>
                        <a14:foregroundMark x1="38484" y1="54400" x2="52463" y2="57263"/>
                        <a14:foregroundMark x1="35916" y1="62232" x2="67832" y2="62063"/>
                        <a14:foregroundMark x1="38316" y1="66737" x2="65558" y2="67326"/>
                        <a14:foregroundMark x1="45853" y1="69011" x2="62105" y2="68674"/>
                        <a14:foregroundMark x1="44674" y1="68842" x2="57305" y2="69305"/>
                        <a14:foregroundMark x1="46316" y1="57684" x2="49642" y2="73221"/>
                        <a14:foregroundMark x1="30526" y1="59663" x2="40421" y2="69137"/>
                        <a14:foregroundMark x1="47495" y1="59368" x2="54147" y2="69305"/>
                        <a14:foregroundMark x1="66316" y1="59958" x2="71747" y2="69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091" y="106904"/>
            <a:ext cx="1126777" cy="1125367"/>
          </a:xfrm>
          <a:prstGeom prst="rect">
            <a:avLst/>
          </a:prstGeom>
          <a:noFill/>
          <a:extLst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69934" y="4126633"/>
            <a:ext cx="8741102" cy="249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410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0495" y="4910059"/>
            <a:ext cx="9351010" cy="11968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/>
            </a:r>
            <a:br>
              <a:rPr lang="ru-RU" sz="4000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</a:br>
            <a:r>
              <a:rPr lang="ru-RU" sz="2800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/>
            </a:r>
            <a:br>
              <a:rPr lang="ru-RU" sz="2800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</a:br>
            <a:r>
              <a:rPr lang="ru-RU" sz="2800" b="1" dirty="0" smtClean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Благодарю 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за внимание!</a:t>
            </a:r>
            <a:br>
              <a:rPr lang="ru-RU" sz="2800" b="1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</a:br>
            <a:r>
              <a:rPr lang="ru-RU" sz="2800" b="1" i="1" dirty="0">
                <a:solidFill>
                  <a:srgbClr val="C0000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Приглашаем к сотрудничеству.</a:t>
            </a:r>
            <a:br>
              <a:rPr lang="ru-RU" sz="2800" b="1" i="1" dirty="0">
                <a:solidFill>
                  <a:srgbClr val="C0000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</a:br>
            <a:endParaRPr lang="ru-RU" sz="2800" b="1" i="1" dirty="0">
              <a:solidFill>
                <a:srgbClr val="C0000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43105" y="2539913"/>
            <a:ext cx="5644090" cy="2150696"/>
          </a:xfrm>
          <a:solidFill>
            <a:srgbClr val="EAFFD5"/>
          </a:solidFill>
        </p:spPr>
        <p:txBody>
          <a:bodyPr>
            <a:no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latin typeface="Arial Narrow" panose="020B0606020202030204" pitchFamily="34" charset="0"/>
                <a:ea typeface="Calibri" panose="020F0502020204030204" charset="0"/>
                <a:cs typeface="Calibri" panose="020F0502020204030204" charset="0"/>
                <a:sym typeface="+mn-ea"/>
              </a:rPr>
              <a:t>Контакты: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latin typeface="Arial Narrow" panose="020B0606020202030204" pitchFamily="34" charset="0"/>
                <a:ea typeface="Calibri" panose="020F0502020204030204" charset="0"/>
                <a:cs typeface="Calibri" panose="020F0502020204030204" charset="0"/>
                <a:sym typeface="+mn-ea"/>
              </a:rPr>
              <a:t>Тел.</a:t>
            </a:r>
            <a:r>
              <a:rPr lang="ru-RU" sz="2400" b="1" dirty="0">
                <a:latin typeface="Arial Narrow" panose="020B0606020202030204" pitchFamily="34" charset="0"/>
                <a:ea typeface="Calibri" panose="020F0502020204030204" charset="0"/>
                <a:cs typeface="Calibri" panose="020F0502020204030204" charset="0"/>
                <a:sym typeface="+mn-ea"/>
              </a:rPr>
              <a:t> </a:t>
            </a:r>
            <a:r>
              <a:rPr lang="ru-RU" sz="2400" b="1" dirty="0" smtClean="0">
                <a:latin typeface="Arial Narrow" panose="020B0606020202030204" pitchFamily="34" charset="0"/>
                <a:ea typeface="Calibri" panose="020F0502020204030204" charset="0"/>
                <a:cs typeface="Calibri" panose="020F0502020204030204" charset="0"/>
                <a:sym typeface="+mn-ea"/>
              </a:rPr>
              <a:t>8(346)3221669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Arial Narrow" panose="020B0606020202030204" pitchFamily="34" charset="0"/>
                <a:ea typeface="Calibri" panose="020F0502020204030204" charset="0"/>
                <a:cs typeface="Calibri" panose="020F0502020204030204" charset="0"/>
                <a:sym typeface="+mn-ea"/>
              </a:rPr>
              <a:t>E-mail</a:t>
            </a:r>
            <a:r>
              <a:rPr lang="ru-RU" sz="2400" b="1" dirty="0" smtClean="0">
                <a:solidFill>
                  <a:srgbClr val="0070C0"/>
                </a:solidFill>
                <a:latin typeface="Arial Narrow" panose="020B0606020202030204" pitchFamily="34" charset="0"/>
                <a:ea typeface="Calibri" panose="020F0502020204030204" charset="0"/>
                <a:cs typeface="Calibri" panose="020F0502020204030204" charset="0"/>
                <a:sym typeface="+mn-ea"/>
              </a:rPr>
              <a:t>: </a:t>
            </a:r>
            <a:r>
              <a:rPr lang="en-US" sz="2400" b="1" dirty="0" smtClean="0">
                <a:solidFill>
                  <a:srgbClr val="0070C0"/>
                </a:solidFill>
                <a:latin typeface="Arial Narrow" panose="020B0606020202030204" pitchFamily="34" charset="0"/>
                <a:ea typeface="Calibri" panose="020F0502020204030204" charset="0"/>
                <a:cs typeface="Calibri" panose="020F0502020204030204" charset="0"/>
                <a:sym typeface="+mn-ea"/>
              </a:rPr>
              <a:t>sosh3_ugansk@mail.ru</a:t>
            </a:r>
            <a:endParaRPr lang="ru-RU" sz="2400" b="1" dirty="0">
              <a:solidFill>
                <a:srgbClr val="0070C0"/>
              </a:solidFill>
              <a:latin typeface="Arial Narrow" panose="020B0606020202030204" pitchFamily="34" charset="0"/>
              <a:ea typeface="Calibri" panose="020F0502020204030204" charset="0"/>
              <a:cs typeface="Calibri" panose="020F0502020204030204" charset="0"/>
            </a:endParaRPr>
          </a:p>
          <a:p>
            <a:pPr>
              <a:buFont typeface="Wingdings" panose="05000000000000000000" charset="0"/>
              <a:buChar char="§"/>
            </a:pPr>
            <a:endParaRPr lang="ru-RU" sz="2400" b="1" dirty="0">
              <a:solidFill>
                <a:srgbClr val="0070C0"/>
              </a:solidFill>
              <a:latin typeface="Arial Narrow" panose="020B0606020202030204" pitchFamily="34" charset="0"/>
              <a:ea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15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4589" r="-6221"/>
          <a:stretch>
            <a:fillRect/>
          </a:stretch>
        </p:blipFill>
        <p:spPr>
          <a:xfrm>
            <a:off x="10749915" y="178191"/>
            <a:ext cx="1442085" cy="12414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9797" y="91342"/>
            <a:ext cx="1127858" cy="112785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03332" y="232804"/>
            <a:ext cx="91690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Единственный </a:t>
            </a:r>
            <a:r>
              <a:rPr lang="ru-RU" sz="2800" b="1" i="1" dirty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разумный способ обучать людей </a:t>
            </a:r>
            <a:r>
              <a:rPr lang="ru-RU" sz="2800" b="1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– </a:t>
            </a:r>
            <a:r>
              <a:rPr lang="ru-RU" sz="2800" b="1" i="1" dirty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это подавать им </a:t>
            </a:r>
            <a:r>
              <a:rPr lang="ru-RU" sz="2800" b="1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пример. </a:t>
            </a:r>
            <a:endParaRPr lang="ru-RU" sz="2800" b="1" i="1" dirty="0" smtClean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r"/>
            <a:r>
              <a:rPr lang="ru-RU" sz="2400" b="1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Альберт </a:t>
            </a:r>
            <a:r>
              <a:rPr lang="ru-RU" sz="2400" b="1" i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Эйнштейн</a:t>
            </a:r>
            <a:endParaRPr lang="ru-RU" sz="24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878" y="1620402"/>
            <a:ext cx="5370034" cy="35750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464</Words>
  <Application>Microsoft Office PowerPoint</Application>
  <PresentationFormat>Произвольный</PresentationFormat>
  <Paragraphs>84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Тема Office</vt:lpstr>
      <vt:lpstr>1_Тема Office</vt:lpstr>
      <vt:lpstr>Слайд 1</vt:lpstr>
      <vt:lpstr>Слайд 2</vt:lpstr>
      <vt:lpstr>Основная идея муниципальной  модели  (или практики / проекта) </vt:lpstr>
      <vt:lpstr>Модель наставничества  по реализации практик муниципального ресурсного центра</vt:lpstr>
      <vt:lpstr>Формы реализации наставнических практик </vt:lpstr>
      <vt:lpstr>Технология реализации практики</vt:lpstr>
      <vt:lpstr>Цель демонстрируемой практики</vt:lpstr>
      <vt:lpstr>Наши  достижения </vt:lpstr>
      <vt:lpstr>Целевая модель наставничества – система условий, ресурсов и процессов, необходимых для реализации программ наставничества в образовательных организациях</vt:lpstr>
      <vt:lpstr>  Благодарю за внимание! Приглашаем к сотрудничеству.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Юрьевна Акентьевна</dc:creator>
  <cp:lastModifiedBy>Борис</cp:lastModifiedBy>
  <cp:revision>100</cp:revision>
  <dcterms:created xsi:type="dcterms:W3CDTF">2024-02-08T07:14:00Z</dcterms:created>
  <dcterms:modified xsi:type="dcterms:W3CDTF">2024-11-26T05:29:43Z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43300F96EC264319AE7F26FDA49082C1_12</vt:lpwstr>
  </property>
  <property fmtid="{D5CDD505-2E9C-101B-9397-08002B2CF9AE}" pid="3" name="KSOProductBuildVer">
    <vt:lpwstr>1049-12.2.0.13489</vt:lpwstr>
  </property>
</Properties>
</file>