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667" r:id="rId3"/>
    <p:sldId id="708" r:id="rId4"/>
    <p:sldId id="711" r:id="rId5"/>
    <p:sldId id="712" r:id="rId6"/>
    <p:sldId id="713" r:id="rId7"/>
    <p:sldId id="714" r:id="rId8"/>
    <p:sldId id="715" r:id="rId9"/>
    <p:sldId id="709" r:id="rId10"/>
    <p:sldId id="689" r:id="rId11"/>
    <p:sldId id="693" r:id="rId12"/>
    <p:sldId id="717" r:id="rId13"/>
    <p:sldId id="692" r:id="rId14"/>
    <p:sldId id="716" r:id="rId15"/>
    <p:sldId id="710" r:id="rId16"/>
    <p:sldId id="702" r:id="rId17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DC8E7"/>
    <a:srgbClr val="D6DCE5"/>
    <a:srgbClr val="0070C0"/>
    <a:srgbClr val="EAFFD5"/>
    <a:srgbClr val="FFFBB7"/>
    <a:srgbClr val="FFFEE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72039" autoAdjust="0"/>
  </p:normalViewPr>
  <p:slideViewPr>
    <p:cSldViewPr snapToGrid="0">
      <p:cViewPr>
        <p:scale>
          <a:sx n="75" d="100"/>
          <a:sy n="75" d="100"/>
        </p:scale>
        <p:origin x="-150" y="-7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6F-4DD8-98DE-830820A81680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6F-4DD8-98DE-830820A81680}"/>
              </c:ext>
            </c:extLst>
          </c:dPt>
          <c:cat>
            <c:strRef>
              <c:f>Лист1!$A$2:$A$3</c:f>
              <c:strCache>
                <c:ptCount val="2"/>
                <c:pt idx="0">
                  <c:v>Наставники</c:v>
                </c:pt>
                <c:pt idx="1">
                  <c:v>Наставляемые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</c:v>
                </c:pt>
                <c:pt idx="1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6F-4DD8-98DE-830820A81680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Вошли в кадровый управленческий резерв</c:v>
                </c:pt>
                <c:pt idx="1">
                  <c:v>Подготовлены к руководству проектами</c:v>
                </c:pt>
                <c:pt idx="2">
                  <c:v>Приняли участие в конкурсах профессионального мастерства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77-40BD-8B70-E661667479C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Вошли в кадровый управленческий резерв</c:v>
                </c:pt>
                <c:pt idx="1">
                  <c:v>Подготовлены к руководству проектами</c:v>
                </c:pt>
                <c:pt idx="2">
                  <c:v>Приняли участие в конкурсах профессионального мастерства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577-40BD-8B70-E661667479C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Вошли в кадровый управленческий резерв</c:v>
                </c:pt>
                <c:pt idx="1">
                  <c:v>Подготовлены к руководству проектами</c:v>
                </c:pt>
                <c:pt idx="2">
                  <c:v>Приняли участие в конкурсах профессионального мастерства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577-40BD-8B70-E661667479C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Вошли в кадровый управленческий резерв</c:v>
                </c:pt>
                <c:pt idx="1">
                  <c:v>Подготовлены к руководству проектами</c:v>
                </c:pt>
                <c:pt idx="2">
                  <c:v>Приняли участие в конкурсах профессионального мастерства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577-40BD-8B70-E661667479C0}"/>
            </c:ext>
          </c:extLst>
        </c:ser>
        <c:dLbls>
          <c:showVal val="1"/>
        </c:dLbls>
        <c:gapWidth val="219"/>
        <c:overlap val="-11"/>
        <c:axId val="155310336"/>
        <c:axId val="158584832"/>
      </c:barChart>
      <c:catAx>
        <c:axId val="1553103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8584832"/>
        <c:crosses val="autoZero"/>
        <c:auto val="1"/>
        <c:lblAlgn val="ctr"/>
        <c:lblOffset val="100"/>
      </c:catAx>
      <c:valAx>
        <c:axId val="1585848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53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0">
      <a:noFill/>
    </a:ln>
    <a:effectLst>
      <a:glow rad="101600">
        <a:schemeClr val="accent3">
          <a:satMod val="175000"/>
          <a:alpha val="40000"/>
        </a:schemeClr>
      </a:glow>
    </a:effectLst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58-4AAC-A9A7-0EFACB1C62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Приняли участие в научно-практических мероприятиях</c:v>
                </c:pt>
                <c:pt idx="1">
                  <c:v>Количество мероприятий по вопросам наставничества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58-4AAC-A9A7-0EFACB1C629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Приняли участие в научно-практических мероприятиях</c:v>
                </c:pt>
                <c:pt idx="1">
                  <c:v>Количество мероприятий по вопросам наставничества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58-4AAC-A9A7-0EFACB1C629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Приняли участие в научно-практических мероприятиях</c:v>
                </c:pt>
                <c:pt idx="1">
                  <c:v>Количество мероприятий по вопросам наставничества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</c:v>
                </c:pt>
                <c:pt idx="1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958-4AAC-A9A7-0EFACB1C629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Приняли участие в научно-практических мероприятиях</c:v>
                </c:pt>
                <c:pt idx="1">
                  <c:v>Количество мероприятий по вопросам наставничества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58-4AAC-A9A7-0EFACB1C629E}"/>
            </c:ext>
          </c:extLst>
        </c:ser>
        <c:dLbls>
          <c:showVal val="1"/>
        </c:dLbls>
        <c:gapWidth val="219"/>
        <c:overlap val="-27"/>
        <c:axId val="158668288"/>
        <c:axId val="158669824"/>
      </c:barChart>
      <c:catAx>
        <c:axId val="158668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8669824"/>
        <c:crosses val="autoZero"/>
        <c:auto val="1"/>
        <c:lblAlgn val="ctr"/>
        <c:lblOffset val="100"/>
      </c:catAx>
      <c:valAx>
        <c:axId val="1586698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866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0.39646</cdr:x>
      <cdr:y>0.39867</cdr:y>
    </cdr:from>
    <cdr:to>
      <cdr:x>0.67469</cdr:x>
      <cdr:y>0.58964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39EBF3EE-5C94-468A-92C1-ED17F57DD4A9}"/>
            </a:ext>
          </a:extLst>
        </cdr:cNvPr>
        <cdr:cNvSpPr txBox="1"/>
      </cdr:nvSpPr>
      <cdr:spPr>
        <a:xfrm xmlns:a="http://schemas.openxmlformats.org/drawingml/2006/main">
          <a:off x="1992770" y="1235166"/>
          <a:ext cx="1398494" cy="591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КТО?</a:t>
          </a:r>
        </a:p>
      </cdr:txBody>
    </cdr:sp>
  </cdr:relSizeAnchor>
  <cdr:relSizeAnchor xmlns:cdr="http://schemas.openxmlformats.org/drawingml/2006/chartDrawing">
    <cdr:from>
      <cdr:x>0</cdr:x>
      <cdr:y>0.07263</cdr:y>
    </cdr:from>
    <cdr:to>
      <cdr:x>0.31299</cdr:x>
      <cdr:y>0.23822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D73AB732-63B8-4091-B909-4AF927133B7B}"/>
            </a:ext>
          </a:extLst>
        </cdr:cNvPr>
        <cdr:cNvSpPr txBox="1"/>
      </cdr:nvSpPr>
      <cdr:spPr>
        <a:xfrm xmlns:a="http://schemas.openxmlformats.org/drawingml/2006/main">
          <a:off x="0" y="243003"/>
          <a:ext cx="1710464" cy="553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Наставляемые</a:t>
          </a:r>
        </a:p>
      </cdr:txBody>
    </cdr:sp>
  </cdr:relSizeAnchor>
  <cdr:relSizeAnchor xmlns:cdr="http://schemas.openxmlformats.org/drawingml/2006/chartDrawing">
    <cdr:from>
      <cdr:x>0.72835</cdr:x>
      <cdr:y>0.08228</cdr:y>
    </cdr:from>
    <cdr:to>
      <cdr:x>1</cdr:x>
      <cdr:y>0.24787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xmlns="" id="{570E97DB-227F-4460-99B8-ED7146F523EA}"/>
            </a:ext>
          </a:extLst>
        </cdr:cNvPr>
        <cdr:cNvSpPr txBox="1"/>
      </cdr:nvSpPr>
      <cdr:spPr>
        <a:xfrm xmlns:a="http://schemas.openxmlformats.org/drawingml/2006/main">
          <a:off x="3980330" y="275276"/>
          <a:ext cx="1484554" cy="553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Наставники</a:t>
          </a:r>
        </a:p>
      </cdr:txBody>
    </cdr:sp>
  </cdr:relSizeAnchor>
  <cdr:relSizeAnchor xmlns:cdr="http://schemas.openxmlformats.org/drawingml/2006/chartDrawing">
    <cdr:from>
      <cdr:x>0.04195</cdr:x>
      <cdr:y>0.17961</cdr:y>
    </cdr:from>
    <cdr:to>
      <cdr:x>0.21518</cdr:x>
      <cdr:y>0.49239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xmlns="" id="{0B6CDA0A-CB36-4BB7-9E00-49ADEEF19F25}"/>
            </a:ext>
          </a:extLst>
        </cdr:cNvPr>
        <cdr:cNvSpPr txBox="1"/>
      </cdr:nvSpPr>
      <cdr:spPr>
        <a:xfrm xmlns:a="http://schemas.openxmlformats.org/drawingml/2006/main">
          <a:off x="198855" y="462201"/>
          <a:ext cx="821195" cy="80486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4400" b="1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rPr>
            <a:t>23</a:t>
          </a:r>
          <a:endParaRPr lang="ru-RU" sz="1800" b="1" dirty="0">
            <a:solidFill>
              <a:srgbClr val="ED7D3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ru-RU" b="1" dirty="0">
            <a:gradFill>
              <a:gsLst>
                <a:gs pos="24000">
                  <a:schemeClr val="accent2">
                    <a:lumMod val="75000"/>
                  </a:schemeClr>
                </a:gs>
                <a:gs pos="70000">
                  <a:schemeClr val="accent1">
                    <a:lumMod val="84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0.79365</cdr:x>
      <cdr:y>0.17543</cdr:y>
    </cdr:from>
    <cdr:to>
      <cdr:x>0.96688</cdr:x>
      <cdr:y>0.48821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xmlns="" id="{EE8F7FCB-582F-4B42-8D44-D10D9C7F6B84}"/>
            </a:ext>
          </a:extLst>
        </cdr:cNvPr>
        <cdr:cNvSpPr txBox="1"/>
      </cdr:nvSpPr>
      <cdr:spPr>
        <a:xfrm xmlns:a="http://schemas.openxmlformats.org/drawingml/2006/main">
          <a:off x="3762326" y="451444"/>
          <a:ext cx="821194" cy="80486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4400" b="1" dirty="0">
              <a:solidFill>
                <a:srgbClr val="4472C4"/>
              </a:solidFill>
              <a:latin typeface="Arial" panose="020B0604020202020204" pitchFamily="34" charset="0"/>
              <a:cs typeface="Arial" panose="020B0604020202020204" pitchFamily="34" charset="0"/>
            </a:rPr>
            <a:t>23</a:t>
          </a:r>
          <a:endParaRPr lang="ru-RU" sz="1800" b="1" dirty="0">
            <a:solidFill>
              <a:srgbClr val="4472C4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ru-RU" b="1" dirty="0">
            <a:gradFill>
              <a:gsLst>
                <a:gs pos="24000">
                  <a:schemeClr val="accent2">
                    <a:lumMod val="75000"/>
                  </a:schemeClr>
                </a:gs>
                <a:gs pos="70000">
                  <a:schemeClr val="accent1">
                    <a:lumMod val="84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A4C47-9E46-44CD-A602-5A27A715B15C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2C0C4-4270-42AF-8F51-18C3306DC1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7745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7427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8957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3427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7545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2162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8757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9653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0921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2603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753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8392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3158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2C0C4-4270-42AF-8F51-18C3306DC10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715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16.jpeg"/><Relationship Id="rId12" Type="http://schemas.microsoft.com/office/2007/relationships/hdphoto" Target="../media/hdphoto5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7.jpe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4" Type="http://schemas.openxmlformats.org/officeDocument/2006/relationships/image" Target="../media/image10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4" Type="http://schemas.openxmlformats.org/officeDocument/2006/relationships/image" Target="../media/image10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4" Type="http://schemas.openxmlformats.org/officeDocument/2006/relationships/image" Target="../media/image10.pn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.xml"/><Relationship Id="rId11" Type="http://schemas.openxmlformats.org/officeDocument/2006/relationships/chart" Target="../charts/chart3.xml"/><Relationship Id="rId5" Type="http://schemas.openxmlformats.org/officeDocument/2006/relationships/image" Target="../media/image9.png"/><Relationship Id="rId10" Type="http://schemas.openxmlformats.org/officeDocument/2006/relationships/chart" Target="../charts/chart2.xml"/><Relationship Id="rId4" Type="http://schemas.openxmlformats.org/officeDocument/2006/relationships/image" Target="../media/image7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9.png"/><Relationship Id="rId10" Type="http://schemas.openxmlformats.org/officeDocument/2006/relationships/image" Target="../media/image36.png"/><Relationship Id="rId4" Type="http://schemas.openxmlformats.org/officeDocument/2006/relationships/image" Target="../media/image7.jpe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9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9.png"/><Relationship Id="rId9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9.pn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" y="6350"/>
            <a:ext cx="11979910" cy="68516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20815" y="3891915"/>
            <a:ext cx="5351780" cy="22656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>
                <a:latin typeface="Arial Narrow" panose="020B0606020202030204" charset="0"/>
                <a:cs typeface="Arial Narrow" panose="020B0606020202030204" charset="0"/>
              </a:rPr>
              <a:t>Фото школы /организации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71525" y="1509395"/>
            <a:ext cx="10821761" cy="102697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/>
              <a:t>Региональный семинар (</a:t>
            </a:r>
            <a:r>
              <a:rPr lang="ru-RU" sz="2000" b="1" dirty="0" err="1"/>
              <a:t>вебинар</a:t>
            </a:r>
            <a:r>
              <a:rPr lang="ru-RU" sz="2000" b="1" dirty="0"/>
              <a:t>) по итогам Конкурса моделей наставничества педагогических работников  и Мониторинга  реализации целевой модели наставничества в Ханты-Мансийском автономном округе – </a:t>
            </a:r>
            <a:r>
              <a:rPr lang="ru-RU" sz="2000" b="1" dirty="0" err="1"/>
              <a:t>Югре</a:t>
            </a:r>
            <a:endParaRPr lang="ru-RU" sz="2000" b="1" dirty="0">
              <a:solidFill>
                <a:srgbClr val="1E3584"/>
              </a:solidFill>
              <a:latin typeface="Calibri" panose="020F0502020204030204" pitchFamily="34" charset="0"/>
              <a:ea typeface="Helvetica Neue Medium" panose="02000503000000020004" pitchFamily="2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/>
              <a:t> </a:t>
            </a: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9815" y="5377815"/>
            <a:ext cx="32423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Ханты-Мансийск</a:t>
            </a:r>
          </a:p>
          <a:p>
            <a:pPr algn="ctr"/>
            <a:r>
              <a:rPr lang="ru-RU" b="1" dirty="0"/>
              <a:t>25 ноября 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6790" y="2630170"/>
            <a:ext cx="10260330" cy="864144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Муниципальное автономное общеобразовательное учреждение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«Средняя </a:t>
            </a:r>
            <a:r>
              <a:rPr lang="ru-RU" sz="24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общеобразовательная школа №</a:t>
            </a:r>
            <a:r>
              <a:rPr lang="ru-RU" sz="24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4», г. </a:t>
            </a:r>
            <a:r>
              <a:rPr lang="ru-RU" sz="2400" b="1" dirty="0" err="1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Покачи</a:t>
            </a:r>
            <a:r>
              <a:rPr lang="ru-RU" sz="24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endParaRPr lang="ru-RU" sz="24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720" b="88022"/>
          <a:stretch>
            <a:fillRect/>
          </a:stretch>
        </p:blipFill>
        <p:spPr>
          <a:xfrm>
            <a:off x="3265716" y="0"/>
            <a:ext cx="3067229" cy="1331141"/>
          </a:xfrm>
          <a:prstGeom prst="rect">
            <a:avLst/>
          </a:prstGeom>
        </p:spPr>
      </p:pic>
      <p:pic>
        <p:nvPicPr>
          <p:cNvPr id="13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98629" y="0"/>
            <a:ext cx="1393371" cy="1200350"/>
          </a:xfrm>
          <a:prstGeom prst="rect">
            <a:avLst/>
          </a:prstGeom>
        </p:spPr>
      </p:pic>
      <p:pic>
        <p:nvPicPr>
          <p:cNvPr id="18" name="Picture 2" descr="Центр непрерывного повышения профессионального мастерства педагогических  работнико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240" y="0"/>
            <a:ext cx="2684551" cy="1153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0"/>
            <a:ext cx="1890687" cy="12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0AE965A-28E8-4D8C-BD31-112EA564B64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b="20864"/>
          <a:stretch/>
        </p:blipFill>
        <p:spPr>
          <a:xfrm>
            <a:off x="6747755" y="3500818"/>
            <a:ext cx="4845531" cy="2588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46200" y="1498600"/>
            <a:ext cx="9601200" cy="9497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Модель реверсивного  </a:t>
            </a:r>
            <a:r>
              <a:rPr lang="ru-RU" sz="28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наставничества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«МАСТЕРСТВО ЧЕРЕЗ СОТРУДНИЧЕСТВО»</a:t>
            </a: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73575" y="5824220"/>
            <a:ext cx="3170555" cy="450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b="1" dirty="0"/>
              <a:t>25 ноября 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9899" y="2808514"/>
            <a:ext cx="3975101" cy="3173186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just"/>
            <a:endParaRPr lang="ru-RU" sz="2000" b="1" i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r>
              <a:rPr lang="ru-RU" sz="2200" b="1" i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Каримова Яна </a:t>
            </a:r>
            <a:r>
              <a:rPr lang="ru-RU" sz="2200" b="1" i="1" dirty="0" err="1">
                <a:latin typeface="Arial Narrow" panose="020B0606020202030204" charset="0"/>
                <a:cs typeface="Arial Narrow" panose="020B0606020202030204" charset="0"/>
                <a:sym typeface="+mn-ea"/>
              </a:rPr>
              <a:t>Гильмановна</a:t>
            </a:r>
            <a:r>
              <a:rPr lang="ru-RU" sz="2200" b="1" i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endParaRPr lang="ru-RU" sz="2200" b="1" i="1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r>
              <a:rPr lang="ru-RU" sz="2200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учитель </a:t>
            </a:r>
            <a:r>
              <a:rPr lang="ru-RU" sz="2200" i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математики, методист</a:t>
            </a:r>
            <a:endParaRPr lang="ru-RU" sz="2200" dirty="0">
              <a:latin typeface="Arial Narrow" pitchFamily="34" charset="0"/>
            </a:endParaRPr>
          </a:p>
          <a:p>
            <a:r>
              <a:rPr lang="ru-RU" sz="2200" dirty="0">
                <a:latin typeface="Arial Narrow" pitchFamily="34" charset="0"/>
              </a:rPr>
              <a:t> </a:t>
            </a:r>
            <a:endParaRPr lang="ru-RU" sz="2200" i="1" dirty="0">
              <a:latin typeface="Arial Narrow" pitchFamily="34" charset="0"/>
              <a:cs typeface="Arial Narrow" panose="020B0606020202030204" charset="0"/>
              <a:sym typeface="+mn-ea"/>
            </a:endParaRPr>
          </a:p>
          <a:p>
            <a:r>
              <a:rPr lang="ru-RU" sz="2200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МАОУ «Средняя </a:t>
            </a:r>
            <a:r>
              <a:rPr lang="ru-RU" sz="2200" i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общеобразовательная школа №</a:t>
            </a:r>
            <a:r>
              <a:rPr lang="ru-RU" sz="2200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4» </a:t>
            </a:r>
            <a:r>
              <a:rPr lang="ru-RU" sz="2200" i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город Покачи</a:t>
            </a:r>
          </a:p>
          <a:p>
            <a:pPr algn="just"/>
            <a:endParaRPr lang="ru-RU" sz="2000" i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just"/>
            <a:endParaRPr lang="ru-RU" sz="2000" i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  <p:sp>
        <p:nvSpPr>
          <p:cNvPr id="17" name="Заголовок 1"/>
          <p:cNvSpPr>
            <a:spLocks noGrp="1"/>
          </p:cNvSpPr>
          <p:nvPr/>
        </p:nvSpPr>
        <p:spPr>
          <a:xfrm>
            <a:off x="0" y="0"/>
            <a:ext cx="1676400" cy="12845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70C0"/>
                </a:solidFill>
                <a:sym typeface="+mn-ea"/>
              </a:rPr>
              <a:t>Логотип Школы/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sym typeface="+mn-ea"/>
              </a:rPr>
              <a:t>организации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00200" y="304800"/>
            <a:ext cx="9220200" cy="1219200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ctr"/>
            <a:r>
              <a:rPr lang="ru-RU" sz="2400" b="1" i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Победитель Конкурса в номинации</a:t>
            </a:r>
          </a:p>
          <a:p>
            <a:pPr algn="ctr"/>
            <a:r>
              <a:rPr lang="ru-RU" sz="2400" b="1" dirty="0" smtClean="0">
                <a:latin typeface="Arial Narrow" pitchFamily="34" charset="0"/>
              </a:rPr>
              <a:t>«</a:t>
            </a:r>
            <a:r>
              <a:rPr lang="ru-RU" sz="2400" b="1" dirty="0" smtClean="0"/>
              <a:t>Лучшая модель реверсивного наставничества в образовательной организации</a:t>
            </a:r>
            <a:r>
              <a:rPr lang="ru-RU" sz="2400" b="1" dirty="0" smtClean="0">
                <a:latin typeface="Arial Narrow" pitchFamily="34" charset="0"/>
              </a:rPr>
              <a:t>»</a:t>
            </a:r>
            <a:r>
              <a:rPr lang="ru-RU" sz="2400" b="1" i="1" dirty="0" smtClean="0">
                <a:latin typeface="Arial Narrow" pitchFamily="34" charset="0"/>
                <a:cs typeface="Arial Narrow" panose="020B0606020202030204" charset="0"/>
                <a:sym typeface="+mn-ea"/>
              </a:rPr>
              <a:t> </a:t>
            </a:r>
            <a:endParaRPr lang="ru-RU" sz="2400" b="1" i="1" dirty="0">
              <a:latin typeface="Arial Narrow" pitchFamily="34" charset="0"/>
              <a:cs typeface="Arial Narrow" panose="020B0606020202030204" charset="0"/>
              <a:sym typeface="+mn-ea"/>
            </a:endParaRPr>
          </a:p>
          <a:p>
            <a:pPr algn="ctr"/>
            <a:endParaRPr lang="ru-RU" sz="24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1" name="Picture 12" descr="O:\Достижения\официальное фото\jpg-fotor-bg-remover-20241020193249.png">
            <a:extLst>
              <a:ext uri="{FF2B5EF4-FFF2-40B4-BE49-F238E27FC236}">
                <a16:creationId xmlns:a16="http://schemas.microsoft.com/office/drawing/2014/main" xmlns="" id="{8B4BBA6A-CC7D-489D-89FC-CD1145511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936" y="2516114"/>
            <a:ext cx="2873664" cy="3831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B063901-5455-4C71-8F08-0823B2444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80"/>
            <a:ext cx="8534399" cy="84763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itchFamily="34" charset="0"/>
              </a:rPr>
              <a:t>Основная идея муниципальной модели реверсивного наставничества  «Мастерство через сотрудничество»</a:t>
            </a:r>
            <a:endParaRPr lang="ru-RU" sz="1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xmlns="" id="{CDC9C7E6-5CB9-4F4F-82DD-EF30AC6BC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A40CD0F-5ED1-4A23-BA1D-9C4D9B80C524}"/>
              </a:ext>
            </a:extLst>
          </p:cNvPr>
          <p:cNvSpPr/>
          <p:nvPr/>
        </p:nvSpPr>
        <p:spPr>
          <a:xfrm>
            <a:off x="4127445" y="2322414"/>
            <a:ext cx="76892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dirty="0">
                <a:latin typeface="Arial" pitchFamily="34" charset="0"/>
                <a:cs typeface="Arial" pitchFamily="34" charset="0"/>
              </a:rPr>
              <a:t>Недостаток эффективного взаимодействия между опытными и молодыми специалистами ограничивает обмен знаниями и замедляет профессиональное развитие педагогов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BFA49280-BB16-44C8-B65C-A89BC20725F8}"/>
              </a:ext>
            </a:extLst>
          </p:cNvPr>
          <p:cNvSpPr txBox="1">
            <a:spLocks/>
          </p:cNvSpPr>
          <p:nvPr/>
        </p:nvSpPr>
        <p:spPr>
          <a:xfrm>
            <a:off x="184202" y="2430786"/>
            <a:ext cx="3359108" cy="4757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Решаемая проблема</a:t>
            </a:r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xmlns="" id="{69386D13-D0A5-4F83-A112-09328A9B2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10" y="2328203"/>
            <a:ext cx="909776" cy="6884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2B45173E-C057-4861-8D7A-75F2A61EB3CD}"/>
              </a:ext>
            </a:extLst>
          </p:cNvPr>
          <p:cNvSpPr txBox="1">
            <a:spLocks/>
          </p:cNvSpPr>
          <p:nvPr/>
        </p:nvSpPr>
        <p:spPr>
          <a:xfrm>
            <a:off x="184202" y="4645179"/>
            <a:ext cx="1501941" cy="4757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Цель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7E6B933-8165-4CB6-8E91-FF31E8E28FAB}"/>
              </a:ext>
            </a:extLst>
          </p:cNvPr>
          <p:cNvSpPr/>
          <p:nvPr/>
        </p:nvSpPr>
        <p:spPr>
          <a:xfrm>
            <a:off x="4127444" y="4472905"/>
            <a:ext cx="7701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dirty="0">
                <a:latin typeface="Arial" pitchFamily="34" charset="0"/>
                <a:cs typeface="Arial" pitchFamily="34" charset="0"/>
              </a:rPr>
              <a:t>Повышение уровня профессиональных компетенций педагогов через внедрение модели реверсивного наставничества в образовательной организации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4BD424E-2D40-494C-AAA6-594A28EE22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310" y="4538578"/>
            <a:ext cx="914479" cy="688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471" y="172520"/>
            <a:ext cx="8534399" cy="84763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Графическая модель реализации дорожной карты «Мастерство через сотрудничество»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xmlns="" id="{5F3056B3-1E9A-4CE9-B7ED-132454508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7" y="115170"/>
            <a:ext cx="1531409" cy="1524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49CB0B7-B47B-4CBE-870E-3EA19135CE2D}"/>
              </a:ext>
            </a:extLst>
          </p:cNvPr>
          <p:cNvSpPr txBox="1"/>
          <p:nvPr/>
        </p:nvSpPr>
        <p:spPr>
          <a:xfrm>
            <a:off x="1710777" y="1698067"/>
            <a:ext cx="21333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этап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D87DE6B-3C1A-4989-AD61-55C63AD6B7F2}"/>
              </a:ext>
            </a:extLst>
          </p:cNvPr>
          <p:cNvSpPr txBox="1"/>
          <p:nvPr/>
        </p:nvSpPr>
        <p:spPr>
          <a:xfrm>
            <a:off x="174855" y="3279756"/>
            <a:ext cx="42679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Адаптационный (диагностический)</a:t>
            </a:r>
          </a:p>
          <a:p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профессиональных затруднений педагогов, разработка основных направлений работы</a:t>
            </a:r>
          </a:p>
        </p:txBody>
      </p:sp>
      <p:pic>
        <p:nvPicPr>
          <p:cNvPr id="16" name="Picture 8" descr="Picture background">
            <a:extLst>
              <a:ext uri="{FF2B5EF4-FFF2-40B4-BE49-F238E27FC236}">
                <a16:creationId xmlns:a16="http://schemas.microsoft.com/office/drawing/2014/main" xmlns="" id="{239F5EAA-E7E8-4785-8DA9-9D94698EA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1" y="1655327"/>
            <a:ext cx="1172147" cy="13234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xmlns="" id="{7F5D18B7-A72E-4538-9547-774D98F0E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2527" b="96390" l="10000" r="90000">
                        <a14:foregroundMark x1="38125" y1="96390" x2="38125" y2="96390"/>
                        <a14:foregroundMark x1="52083" y1="3971" x2="52083" y2="3971"/>
                        <a14:foregroundMark x1="35833" y1="2527" x2="35833" y2="2527"/>
                        <a14:foregroundMark x1="63750" y1="2166" x2="63750" y2="2166"/>
                        <a14:foregroundMark x1="54375" y1="42599" x2="54375" y2="4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16" r="21774"/>
          <a:stretch/>
        </p:blipFill>
        <p:spPr bwMode="auto">
          <a:xfrm>
            <a:off x="5129688" y="1459064"/>
            <a:ext cx="1571222" cy="14161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0DF1F5D-590A-4747-BDD6-B7A38F54797D}"/>
              </a:ext>
            </a:extLst>
          </p:cNvPr>
          <p:cNvSpPr txBox="1"/>
          <p:nvPr/>
        </p:nvSpPr>
        <p:spPr>
          <a:xfrm>
            <a:off x="6794587" y="1481800"/>
            <a:ext cx="1794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E602FEF-6127-4ABA-96B8-A043B23F2059}"/>
              </a:ext>
            </a:extLst>
          </p:cNvPr>
          <p:cNvSpPr txBox="1"/>
          <p:nvPr/>
        </p:nvSpPr>
        <p:spPr>
          <a:xfrm>
            <a:off x="8588661" y="3341255"/>
            <a:ext cx="344187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</a:rPr>
              <a:t>Основной (проектировочный)</a:t>
            </a:r>
          </a:p>
          <a:p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дорожной карты наставничества, осуществление корректировки профессиональных умений, оказание методической помощи</a:t>
            </a:r>
          </a:p>
          <a:p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37CA24E-DD0B-4942-8564-272D6DDFB9DC}"/>
              </a:ext>
            </a:extLst>
          </p:cNvPr>
          <p:cNvSpPr txBox="1"/>
          <p:nvPr/>
        </p:nvSpPr>
        <p:spPr>
          <a:xfrm>
            <a:off x="10394399" y="1550235"/>
            <a:ext cx="1443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D58945F-1893-4DD5-B332-84A3851EF73C}"/>
              </a:ext>
            </a:extLst>
          </p:cNvPr>
          <p:cNvSpPr txBox="1"/>
          <p:nvPr/>
        </p:nvSpPr>
        <p:spPr>
          <a:xfrm>
            <a:off x="4823992" y="3429000"/>
            <a:ext cx="344187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</a:rPr>
              <a:t>Контрольно-оценочный</a:t>
            </a:r>
          </a:p>
          <a:p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Подведение итогов работы и анализ эффективности реализации программы</a:t>
            </a:r>
          </a:p>
          <a:p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356C3C9-6FA3-4577-9ED9-78AC512F55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05121" y="1460416"/>
            <a:ext cx="1195159" cy="1383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4937"/>
            <a:ext cx="8534399" cy="84763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Формы реализации наставнических практик</a:t>
            </a:r>
            <a:b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дорожной карты «Мастерство через сотрудничество»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xmlns="" id="{5187CDEC-88A1-46A7-BF17-F90D20B8A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56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xmlns="" id="{6477A92C-4B24-40FD-9C3A-F3952C3A6059}"/>
              </a:ext>
            </a:extLst>
          </p:cNvPr>
          <p:cNvSpPr/>
          <p:nvPr/>
        </p:nvSpPr>
        <p:spPr>
          <a:xfrm>
            <a:off x="6133067" y="3067286"/>
            <a:ext cx="185683" cy="173254"/>
          </a:xfrm>
          <a:prstGeom prst="hexagon">
            <a:avLst/>
          </a:prstGeom>
          <a:solidFill>
            <a:srgbClr val="9DC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Блок-схема: альтернативный процесс 13">
            <a:extLst>
              <a:ext uri="{FF2B5EF4-FFF2-40B4-BE49-F238E27FC236}">
                <a16:creationId xmlns:a16="http://schemas.microsoft.com/office/drawing/2014/main" xmlns="" id="{9B8F4C9C-3825-4FA2-8C2C-ADCC99844026}"/>
              </a:ext>
            </a:extLst>
          </p:cNvPr>
          <p:cNvSpPr/>
          <p:nvPr/>
        </p:nvSpPr>
        <p:spPr>
          <a:xfrm>
            <a:off x="6405760" y="1128246"/>
            <a:ext cx="4680718" cy="744034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городской форум школьного инициативного бюджетирования «От идеи к проекту»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Блок-схема: альтернативный процесс 15">
            <a:extLst>
              <a:ext uri="{FF2B5EF4-FFF2-40B4-BE49-F238E27FC236}">
                <a16:creationId xmlns:a16="http://schemas.microsoft.com/office/drawing/2014/main" xmlns="" id="{419EAC1E-8288-4A40-9401-210B7454943E}"/>
              </a:ext>
            </a:extLst>
          </p:cNvPr>
          <p:cNvSpPr/>
          <p:nvPr/>
        </p:nvSpPr>
        <p:spPr>
          <a:xfrm>
            <a:off x="6405760" y="1942800"/>
            <a:ext cx="4680718" cy="744034"/>
          </a:xfrm>
          <a:prstGeom prst="flowChartAlternateProcess">
            <a:avLst/>
          </a:prstGeom>
          <a:solidFill>
            <a:srgbClr val="9DC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еминар-практикум по внедрению информационно-коммуникационной площадки </a:t>
            </a:r>
            <a:r>
              <a:rPr lang="ru-RU" sz="1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сферум</a:t>
            </a:r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xmlns="" id="{AD9A0C11-C1C5-450E-910B-A92059165F5E}"/>
              </a:ext>
            </a:extLst>
          </p:cNvPr>
          <p:cNvSpPr/>
          <p:nvPr/>
        </p:nvSpPr>
        <p:spPr>
          <a:xfrm>
            <a:off x="6133067" y="1361651"/>
            <a:ext cx="185683" cy="173254"/>
          </a:xfrm>
          <a:prstGeom prst="hexagon">
            <a:avLst/>
          </a:prstGeom>
          <a:solidFill>
            <a:srgbClr val="9DC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Блок-схема: альтернативный процесс 17">
            <a:extLst>
              <a:ext uri="{FF2B5EF4-FFF2-40B4-BE49-F238E27FC236}">
                <a16:creationId xmlns:a16="http://schemas.microsoft.com/office/drawing/2014/main" xmlns="" id="{CF38ED63-BBD4-4047-A144-0456E888C3AC}"/>
              </a:ext>
            </a:extLst>
          </p:cNvPr>
          <p:cNvSpPr/>
          <p:nvPr/>
        </p:nvSpPr>
        <p:spPr>
          <a:xfrm>
            <a:off x="6405760" y="2757354"/>
            <a:ext cx="4680718" cy="744034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XIX городской конкурс учебно-исследовательских и творческих работ «Юность в науке»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xmlns="" id="{E02EDDB1-4FDD-47C1-8109-8B39FA13FA96}"/>
              </a:ext>
            </a:extLst>
          </p:cNvPr>
          <p:cNvSpPr/>
          <p:nvPr/>
        </p:nvSpPr>
        <p:spPr>
          <a:xfrm>
            <a:off x="6133067" y="3926069"/>
            <a:ext cx="185683" cy="173254"/>
          </a:xfrm>
          <a:prstGeom prst="hexago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Блок-схема: альтернативный процесс 19">
            <a:extLst>
              <a:ext uri="{FF2B5EF4-FFF2-40B4-BE49-F238E27FC236}">
                <a16:creationId xmlns:a16="http://schemas.microsoft.com/office/drawing/2014/main" xmlns="" id="{CAF3A676-440A-483C-8ADF-1230C55E5E56}"/>
              </a:ext>
            </a:extLst>
          </p:cNvPr>
          <p:cNvSpPr/>
          <p:nvPr/>
        </p:nvSpPr>
        <p:spPr>
          <a:xfrm>
            <a:off x="6405760" y="3571908"/>
            <a:ext cx="4680718" cy="744034"/>
          </a:xfrm>
          <a:prstGeom prst="flowChartAlternateProcess">
            <a:avLst/>
          </a:prstGeom>
          <a:solidFill>
            <a:srgbClr val="9DC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руглый стол по теме «Наставник: диалог поколений»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Блок-схема: альтернативный процесс 20">
            <a:extLst>
              <a:ext uri="{FF2B5EF4-FFF2-40B4-BE49-F238E27FC236}">
                <a16:creationId xmlns:a16="http://schemas.microsoft.com/office/drawing/2014/main" xmlns="" id="{855C73B9-06EB-4824-BAAB-74F14659E140}"/>
              </a:ext>
            </a:extLst>
          </p:cNvPr>
          <p:cNvSpPr/>
          <p:nvPr/>
        </p:nvSpPr>
        <p:spPr>
          <a:xfrm>
            <a:off x="6405760" y="4386462"/>
            <a:ext cx="4680718" cy="744034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8580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сероссийская просветительская акция «Учитель учителю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Блок-схема: альтернативный процесс 21">
            <a:extLst>
              <a:ext uri="{FF2B5EF4-FFF2-40B4-BE49-F238E27FC236}">
                <a16:creationId xmlns:a16="http://schemas.microsoft.com/office/drawing/2014/main" xmlns="" id="{69C61A86-CB68-4156-A698-8863A6FF9220}"/>
              </a:ext>
            </a:extLst>
          </p:cNvPr>
          <p:cNvSpPr/>
          <p:nvPr/>
        </p:nvSpPr>
        <p:spPr>
          <a:xfrm>
            <a:off x="6405760" y="5201018"/>
            <a:ext cx="4680718" cy="992514"/>
          </a:xfrm>
          <a:prstGeom prst="flowChartAlternateProcess">
            <a:avLst/>
          </a:prstGeom>
          <a:solidFill>
            <a:srgbClr val="9DC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онкурс «Лучшие практики организации образовательной деятельности с применением технологий дистанционного обучения»</a:t>
            </a:r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xmlns="" id="{263C79FA-CA09-467E-AE3E-3B7830F28FB6}"/>
              </a:ext>
            </a:extLst>
          </p:cNvPr>
          <p:cNvSpPr/>
          <p:nvPr/>
        </p:nvSpPr>
        <p:spPr>
          <a:xfrm>
            <a:off x="6133067" y="2300136"/>
            <a:ext cx="185683" cy="173254"/>
          </a:xfrm>
          <a:prstGeom prst="hexago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xmlns="" id="{9F5E7A47-0C31-4CA5-A3FE-5E48AE245D6F}"/>
              </a:ext>
            </a:extLst>
          </p:cNvPr>
          <p:cNvSpPr/>
          <p:nvPr/>
        </p:nvSpPr>
        <p:spPr>
          <a:xfrm>
            <a:off x="6133067" y="4732105"/>
            <a:ext cx="185683" cy="173254"/>
          </a:xfrm>
          <a:prstGeom prst="hexagon">
            <a:avLst/>
          </a:prstGeom>
          <a:solidFill>
            <a:srgbClr val="9DC8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Шестиугольник 24">
            <a:extLst>
              <a:ext uri="{FF2B5EF4-FFF2-40B4-BE49-F238E27FC236}">
                <a16:creationId xmlns:a16="http://schemas.microsoft.com/office/drawing/2014/main" xmlns="" id="{828105E9-C4E4-4CCD-B3DF-B3269954F140}"/>
              </a:ext>
            </a:extLst>
          </p:cNvPr>
          <p:cNvSpPr/>
          <p:nvPr/>
        </p:nvSpPr>
        <p:spPr>
          <a:xfrm>
            <a:off x="6133067" y="5559101"/>
            <a:ext cx="185683" cy="173254"/>
          </a:xfrm>
          <a:prstGeom prst="hexago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C359FC0-AA4E-4D95-933C-8F2E9660CC62}"/>
              </a:ext>
            </a:extLst>
          </p:cNvPr>
          <p:cNvSpPr txBox="1"/>
          <p:nvPr/>
        </p:nvSpPr>
        <p:spPr>
          <a:xfrm>
            <a:off x="3171951" y="1053936"/>
            <a:ext cx="3201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ХРОНИКА ДОСТИЖЕНИЙ</a:t>
            </a:r>
            <a:endParaRPr lang="ru-RU" sz="1600" b="1" dirty="0">
              <a:ln>
                <a:solidFill>
                  <a:srgbClr val="ED7D31">
                    <a:lumMod val="75000"/>
                  </a:srgbClr>
                </a:solidFill>
              </a:ln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AF0D7E50-9986-4ABA-8767-B5756E7B94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21231"/>
          <a:stretch/>
        </p:blipFill>
        <p:spPr>
          <a:xfrm>
            <a:off x="22127" y="1617209"/>
            <a:ext cx="2780350" cy="2734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B1D22A9-3925-4AF5-9AA2-7C772513A6BE}"/>
              </a:ext>
            </a:extLst>
          </p:cNvPr>
          <p:cNvSpPr txBox="1"/>
          <p:nvPr/>
        </p:nvSpPr>
        <p:spPr>
          <a:xfrm>
            <a:off x="3276137" y="1435224"/>
            <a:ext cx="29324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«Цифровые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лайфхаки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 педагогов», победитель, 2024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A3663F48-2CA3-4AEE-BAF0-1A873104DF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6875" b="94063" l="4375" r="95625">
                        <a14:foregroundMark x1="27500" y1="10625" x2="43125" y2="6563"/>
                        <a14:foregroundMark x1="43125" y1="6563" x2="59062" y2="7187"/>
                        <a14:foregroundMark x1="59062" y1="7187" x2="31250" y2="18125"/>
                        <a14:foregroundMark x1="31250" y1="18125" x2="38750" y2="7187"/>
                        <a14:foregroundMark x1="89375" y1="29375" x2="89063" y2="59375"/>
                        <a14:foregroundMark x1="89063" y1="59375" x2="95625" y2="40625"/>
                        <a14:foregroundMark x1="95625" y1="40625" x2="89375" y2="31250"/>
                        <a14:foregroundMark x1="56563" y1="85938" x2="21563" y2="88438"/>
                        <a14:foregroundMark x1="21563" y1="88438" x2="49688" y2="95000"/>
                        <a14:foregroundMark x1="49688" y1="95000" x2="66875" y2="92188"/>
                        <a14:foregroundMark x1="66875" y1="92188" x2="41563" y2="90313"/>
                        <a14:foregroundMark x1="41563" y1="90313" x2="64375" y2="94063"/>
                        <a14:foregroundMark x1="64375" y1="94063" x2="65938" y2="94063"/>
                        <a14:foregroundMark x1="9063" y1="30625" x2="4375" y2="45938"/>
                        <a14:foregroundMark x1="4375" y1="45938" x2="4688" y2="51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5858" y="2211317"/>
            <a:ext cx="510279" cy="51027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3FED781-9604-419E-8036-4982AC13E273}"/>
              </a:ext>
            </a:extLst>
          </p:cNvPr>
          <p:cNvSpPr txBox="1"/>
          <p:nvPr/>
        </p:nvSpPr>
        <p:spPr>
          <a:xfrm>
            <a:off x="3283496" y="2108199"/>
            <a:ext cx="27363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30 обучающихся стали победителями и призерами олимпиад различного уровня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E2B2A49-7E46-4F62-9D34-ABCCCF2F0450}"/>
              </a:ext>
            </a:extLst>
          </p:cNvPr>
          <p:cNvSpPr txBox="1"/>
          <p:nvPr/>
        </p:nvSpPr>
        <p:spPr>
          <a:xfrm>
            <a:off x="3283496" y="2855411"/>
            <a:ext cx="27803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на присуждение премий лучшим учителям образовательных организаций ХМАО – ЮГРЫ, 2024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D6ED67F-3855-4740-B023-B80DBAF1D703}"/>
              </a:ext>
            </a:extLst>
          </p:cNvPr>
          <p:cNvSpPr txBox="1"/>
          <p:nvPr/>
        </p:nvSpPr>
        <p:spPr>
          <a:xfrm>
            <a:off x="3251349" y="3863242"/>
            <a:ext cx="2588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Педагогический марафон «Поделимся опытом»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00D4C855-8EDA-407F-9E57-C40DECD340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6875" b="94063" l="4375" r="95625">
                        <a14:foregroundMark x1="27500" y1="10625" x2="43125" y2="6563"/>
                        <a14:foregroundMark x1="43125" y1="6563" x2="59062" y2="7187"/>
                        <a14:foregroundMark x1="59062" y1="7187" x2="31250" y2="18125"/>
                        <a14:foregroundMark x1="31250" y1="18125" x2="38750" y2="7187"/>
                        <a14:foregroundMark x1="89375" y1="29375" x2="89063" y2="59375"/>
                        <a14:foregroundMark x1="89063" y1="59375" x2="95625" y2="40625"/>
                        <a14:foregroundMark x1="95625" y1="40625" x2="89375" y2="31250"/>
                        <a14:foregroundMark x1="56563" y1="85938" x2="21563" y2="88438"/>
                        <a14:foregroundMark x1="21563" y1="88438" x2="49688" y2="95000"/>
                        <a14:foregroundMark x1="49688" y1="95000" x2="66875" y2="92188"/>
                        <a14:foregroundMark x1="66875" y1="92188" x2="41563" y2="90313"/>
                        <a14:foregroundMark x1="41563" y1="90313" x2="64375" y2="94063"/>
                        <a14:foregroundMark x1="64375" y1="94063" x2="65938" y2="94063"/>
                        <a14:foregroundMark x1="9063" y1="30625" x2="4375" y2="45938"/>
                        <a14:foregroundMark x1="4375" y1="45938" x2="4688" y2="51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6901" y="7550253"/>
            <a:ext cx="592752" cy="59275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04E48E5-C757-4AB0-9D79-938DADBE4A91}"/>
              </a:ext>
            </a:extLst>
          </p:cNvPr>
          <p:cNvSpPr txBox="1"/>
          <p:nvPr/>
        </p:nvSpPr>
        <p:spPr>
          <a:xfrm>
            <a:off x="3283496" y="4495047"/>
            <a:ext cx="29324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Педагог-новатор, 2023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7FDAC9A-A98D-483D-9CAB-7128776BA069}"/>
              </a:ext>
            </a:extLst>
          </p:cNvPr>
          <p:cNvSpPr txBox="1"/>
          <p:nvPr/>
        </p:nvSpPr>
        <p:spPr>
          <a:xfrm>
            <a:off x="23930" y="4255584"/>
            <a:ext cx="27152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 err="1">
                <a:latin typeface="Arial Narrow" panose="020B0606020202030204" pitchFamily="34" charset="0"/>
              </a:rPr>
              <a:t>Мухамедгалина</a:t>
            </a:r>
            <a:r>
              <a:rPr lang="ru-RU" sz="1400" i="1" dirty="0">
                <a:latin typeface="Arial Narrow" panose="020B0606020202030204" pitchFamily="34" charset="0"/>
              </a:rPr>
              <a:t> Р.Р., Каримова Я.Г.</a:t>
            </a:r>
            <a:endParaRPr lang="ru-RU" sz="1400" i="1" dirty="0"/>
          </a:p>
        </p:txBody>
      </p:sp>
      <p:pic>
        <p:nvPicPr>
          <p:cNvPr id="39" name="Picture 4">
            <a:extLst>
              <a:ext uri="{FF2B5EF4-FFF2-40B4-BE49-F238E27FC236}">
                <a16:creationId xmlns:a16="http://schemas.microsoft.com/office/drawing/2014/main" xmlns="" id="{A6176494-3B5C-4FBA-99A5-4B40ABE5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3438" b="99375" l="4688" r="98750">
                        <a14:foregroundMark x1="51875" y1="2500" x2="18125" y2="14688"/>
                        <a14:foregroundMark x1="18125" y1="14688" x2="7187" y2="28750"/>
                        <a14:foregroundMark x1="7187" y1="28750" x2="2500" y2="65313"/>
                        <a14:foregroundMark x1="2500" y1="65313" x2="18750" y2="87188"/>
                        <a14:foregroundMark x1="18750" y1="87188" x2="33125" y2="95000"/>
                        <a14:foregroundMark x1="33125" y1="95000" x2="65938" y2="96563"/>
                        <a14:foregroundMark x1="65938" y1="96563" x2="80313" y2="87188"/>
                        <a14:foregroundMark x1="80313" y1="87188" x2="94063" y2="61563"/>
                        <a14:foregroundMark x1="94063" y1="61563" x2="95938" y2="34688"/>
                        <a14:foregroundMark x1="95938" y1="34688" x2="80625" y2="11250"/>
                        <a14:foregroundMark x1="80625" y1="11250" x2="56875" y2="3438"/>
                        <a14:foregroundMark x1="56875" y1="3438" x2="50938" y2="5000"/>
                        <a14:foregroundMark x1="52188" y1="17500" x2="52188" y2="17500"/>
                        <a14:foregroundMark x1="94688" y1="43750" x2="94688" y2="43750"/>
                        <a14:foregroundMark x1="96875" y1="47188" x2="96875" y2="47188"/>
                        <a14:foregroundMark x1="96875" y1="46563" x2="96875" y2="46563"/>
                        <a14:foregroundMark x1="96250" y1="50938" x2="96250" y2="50938"/>
                        <a14:foregroundMark x1="98125" y1="51563" x2="98125" y2="51563"/>
                        <a14:foregroundMark x1="97188" y1="56875" x2="97188" y2="56875"/>
                        <a14:foregroundMark x1="52188" y1="91250" x2="52188" y2="91250"/>
                        <a14:foregroundMark x1="62500" y1="94063" x2="28438" y2="81875"/>
                        <a14:foregroundMark x1="28438" y1="81875" x2="28438" y2="81875"/>
                        <a14:foregroundMark x1="4688" y1="50000" x2="4688" y2="50000"/>
                        <a14:foregroundMark x1="4688" y1="50000" x2="4688" y2="50000"/>
                        <a14:foregroundMark x1="4688" y1="50000" x2="4688" y2="50000"/>
                        <a14:foregroundMark x1="66563" y1="99375" x2="66563" y2="99375"/>
                        <a14:foregroundMark x1="98125" y1="52500" x2="98125" y2="52500"/>
                        <a14:foregroundMark x1="96875" y1="52500" x2="96875" y2="52500"/>
                        <a14:foregroundMark x1="96875" y1="52500" x2="96875" y2="52500"/>
                        <a14:foregroundMark x1="98438" y1="41250" x2="98750" y2="58438"/>
                        <a14:foregroundMark x1="98750" y1="58438" x2="84688" y2="86250"/>
                        <a14:foregroundMark x1="57500" y1="85000" x2="72813" y2="91875"/>
                        <a14:foregroundMark x1="72813" y1="91875" x2="50625" y2="86875"/>
                        <a14:foregroundMark x1="19375" y1="74063" x2="42188" y2="87188"/>
                        <a14:foregroundMark x1="42188" y1="87188" x2="49375" y2="88125"/>
                        <a14:foregroundMark x1="34688" y1="78438" x2="54688" y2="79063"/>
                        <a14:foregroundMark x1="54688" y1="79063" x2="84375" y2="40938"/>
                        <a14:foregroundMark x1="84375" y1="40938" x2="44063" y2="18125"/>
                        <a14:foregroundMark x1="44063" y1="18125" x2="30938" y2="45625"/>
                        <a14:foregroundMark x1="30938" y1="45625" x2="45625" y2="76563"/>
                        <a14:foregroundMark x1="45625" y1="76563" x2="54063" y2="51250"/>
                        <a14:foregroundMark x1="54063" y1="51250" x2="38750" y2="45313"/>
                        <a14:foregroundMark x1="38750" y1="45313" x2="35938" y2="64688"/>
                        <a14:foregroundMark x1="35938" y1="64688" x2="50625" y2="34688"/>
                        <a14:foregroundMark x1="50625" y1="34688" x2="44688" y2="69688"/>
                        <a14:foregroundMark x1="44688" y1="69688" x2="40000" y2="74375"/>
                        <a14:foregroundMark x1="39688" y1="26875" x2="68750" y2="57813"/>
                        <a14:foregroundMark x1="68750" y1="57813" x2="42500" y2="81875"/>
                        <a14:foregroundMark x1="42500" y1="81875" x2="27500" y2="53750"/>
                        <a14:foregroundMark x1="27500" y1="53750" x2="45313" y2="34063"/>
                        <a14:foregroundMark x1="45313" y1="34063" x2="60938" y2="38750"/>
                        <a14:foregroundMark x1="41563" y1="22500" x2="65625" y2="30938"/>
                        <a14:foregroundMark x1="65625" y1="30938" x2="88438" y2="70938"/>
                        <a14:foregroundMark x1="88438" y1="70938" x2="59062" y2="74063"/>
                        <a14:foregroundMark x1="59062" y1="74063" x2="49063" y2="40000"/>
                        <a14:foregroundMark x1="49063" y1="40000" x2="60938" y2="27500"/>
                        <a14:foregroundMark x1="60938" y1="27500" x2="63750" y2="34063"/>
                        <a14:foregroundMark x1="69063" y1="27813" x2="46875" y2="23750"/>
                        <a14:foregroundMark x1="46875" y1="23750" x2="26250" y2="63750"/>
                        <a14:foregroundMark x1="26250" y1="63750" x2="50938" y2="93750"/>
                        <a14:foregroundMark x1="50938" y1="93750" x2="80313" y2="58125"/>
                        <a14:foregroundMark x1="80313" y1="58125" x2="56875" y2="22813"/>
                        <a14:foregroundMark x1="56875" y1="22813" x2="38750" y2="25000"/>
                        <a14:foregroundMark x1="38750" y1="25000" x2="38125" y2="27813"/>
                        <a14:foregroundMark x1="71875" y1="41875" x2="66250" y2="56563"/>
                        <a14:foregroundMark x1="66250" y1="56563" x2="76875" y2="42188"/>
                        <a14:foregroundMark x1="76875" y1="42188" x2="60313" y2="47188"/>
                        <a14:foregroundMark x1="55000" y1="30312" x2="45938" y2="3750"/>
                        <a14:foregroundMark x1="45938" y1="3750" x2="41563" y2="30000"/>
                        <a14:foregroundMark x1="41563" y1="30000" x2="59688" y2="29688"/>
                        <a14:foregroundMark x1="59688" y1="29688" x2="52188" y2="23750"/>
                        <a14:foregroundMark x1="89375" y1="34063" x2="90938" y2="33438"/>
                        <a14:backgroundMark x1="7187" y1="7500" x2="7187" y2="7500"/>
                        <a14:backgroundMark x1="7187" y1="8438" x2="7187" y2="7187"/>
                        <a14:backgroundMark x1="7187" y1="7187" x2="7187" y2="7187"/>
                        <a14:backgroundMark x1="7187" y1="10000" x2="7187" y2="10000"/>
                        <a14:backgroundMark x1="6070" y1="28011" x2="6021" y2="28601"/>
                        <a14:backgroundMark x1="7187" y1="14688" x2="6880" y2="18356"/>
                        <a14:backgroundMark x1="6570" y1="81905" x2="7500" y2="85625"/>
                        <a14:backgroundMark x1="22184" y1="96376" x2="25000" y2="98438"/>
                        <a14:backgroundMark x1="13882" y1="90297" x2="15053" y2="91154"/>
                        <a14:backgroundMark x1="7500" y1="85625" x2="11520" y2="88568"/>
                        <a14:backgroundMark x1="69029" y1="98741" x2="70313" y2="98750"/>
                        <a14:backgroundMark x1="29889" y1="98472" x2="30841" y2="98479"/>
                        <a14:backgroundMark x1="25000" y1="98438" x2="25991" y2="98445"/>
                        <a14:backgroundMark x1="95383" y1="79815" x2="99688" y2="76563"/>
                        <a14:backgroundMark x1="78357" y1="92674" x2="86030" y2="86879"/>
                        <a14:backgroundMark x1="74770" y1="95384" x2="78195" y2="92797"/>
                        <a14:backgroundMark x1="70313" y1="98750" x2="72725" y2="96928"/>
                        <a14:backgroundMark x1="98598" y1="41247" x2="98125" y2="25938"/>
                        <a14:backgroundMark x1="99134" y1="58617" x2="99128" y2="58431"/>
                        <a14:backgroundMark x1="99688" y1="76563" x2="99535" y2="71603"/>
                        <a14:backgroundMark x1="98125" y1="25938" x2="85821" y2="16709"/>
                        <a14:backgroundMark x1="79698" y1="90176" x2="81875" y2="89375"/>
                        <a14:backgroundMark x1="78762" y1="90520" x2="79102" y2="90395"/>
                        <a14:backgroundMark x1="81875" y1="89375" x2="83761" y2="85816"/>
                        <a14:backgroundMark x1="96140" y1="41292" x2="96225" y2="37622"/>
                        <a14:backgroundMark x1="82993" y1="17320" x2="82599" y2="16748"/>
                        <a14:backgroundMark x1="27187" y1="1563" x2="27187" y2="1563"/>
                        <a14:backgroundMark x1="7456" y1="17615" x2="1250" y2="22813"/>
                        <a14:backgroundMark x1="15211" y1="11120" x2="14116" y2="12037"/>
                        <a14:backgroundMark x1="26250" y1="1875" x2="19501" y2="7527"/>
                        <a14:backgroundMark x1="15854" y1="8844" x2="22813" y2="2188"/>
                        <a14:backgroundMark x1="13170" y1="11412" x2="14449" y2="10188"/>
                        <a14:backgroundMark x1="1250" y1="22813" x2="9700" y2="14731"/>
                        <a14:backgroundMark x1="92955" y1="32616" x2="94805" y2="38166"/>
                        <a14:backgroundMark x1="82188" y1="313" x2="89562" y2="22435"/>
                        <a14:backgroundMark x1="86191" y1="86954" x2="82500" y2="93438"/>
                        <a14:backgroundMark x1="78260" y1="92625" x2="77821" y2="92541"/>
                        <a14:backgroundMark x1="82500" y1="93438" x2="78372" y2="92647"/>
                        <a14:backgroundMark x1="15460" y1="12926" x2="15898" y2="11962"/>
                        <a14:backgroundMark x1="56422" y1="2842" x2="56567" y2="28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385" y="1506893"/>
            <a:ext cx="434923" cy="4349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xmlns="" id="{14034523-8AF6-4C10-BB6D-B5175A137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3438" b="99375" l="4688" r="98750">
                        <a14:foregroundMark x1="51875" y1="2500" x2="18125" y2="14688"/>
                        <a14:foregroundMark x1="18125" y1="14688" x2="7187" y2="28750"/>
                        <a14:foregroundMark x1="7187" y1="28750" x2="2500" y2="65313"/>
                        <a14:foregroundMark x1="2500" y1="65313" x2="18750" y2="87188"/>
                        <a14:foregroundMark x1="18750" y1="87188" x2="33125" y2="95000"/>
                        <a14:foregroundMark x1="33125" y1="95000" x2="65938" y2="96563"/>
                        <a14:foregroundMark x1="65938" y1="96563" x2="80313" y2="87188"/>
                        <a14:foregroundMark x1="80313" y1="87188" x2="94063" y2="61563"/>
                        <a14:foregroundMark x1="94063" y1="61563" x2="95938" y2="34688"/>
                        <a14:foregroundMark x1="95938" y1="34688" x2="80625" y2="11250"/>
                        <a14:foregroundMark x1="80625" y1="11250" x2="56875" y2="3438"/>
                        <a14:foregroundMark x1="56875" y1="3438" x2="50938" y2="5000"/>
                        <a14:foregroundMark x1="52188" y1="17500" x2="52188" y2="17500"/>
                        <a14:foregroundMark x1="94688" y1="43750" x2="94688" y2="43750"/>
                        <a14:foregroundMark x1="96875" y1="47188" x2="96875" y2="47188"/>
                        <a14:foregroundMark x1="96875" y1="46563" x2="96875" y2="46563"/>
                        <a14:foregroundMark x1="96250" y1="50938" x2="96250" y2="50938"/>
                        <a14:foregroundMark x1="98125" y1="51563" x2="98125" y2="51563"/>
                        <a14:foregroundMark x1="97188" y1="56875" x2="97188" y2="56875"/>
                        <a14:foregroundMark x1="52188" y1="91250" x2="52188" y2="91250"/>
                        <a14:foregroundMark x1="62500" y1="94063" x2="28438" y2="81875"/>
                        <a14:foregroundMark x1="28438" y1="81875" x2="28438" y2="81875"/>
                        <a14:foregroundMark x1="4688" y1="50000" x2="4688" y2="50000"/>
                        <a14:foregroundMark x1="4688" y1="50000" x2="4688" y2="50000"/>
                        <a14:foregroundMark x1="4688" y1="50000" x2="4688" y2="50000"/>
                        <a14:foregroundMark x1="66563" y1="99375" x2="66563" y2="99375"/>
                        <a14:foregroundMark x1="98125" y1="52500" x2="98125" y2="52500"/>
                        <a14:foregroundMark x1="96875" y1="52500" x2="96875" y2="52500"/>
                        <a14:foregroundMark x1="96875" y1="52500" x2="96875" y2="52500"/>
                        <a14:foregroundMark x1="98438" y1="41250" x2="98750" y2="58438"/>
                        <a14:foregroundMark x1="98750" y1="58438" x2="84688" y2="86250"/>
                        <a14:foregroundMark x1="57500" y1="85000" x2="72813" y2="91875"/>
                        <a14:foregroundMark x1="72813" y1="91875" x2="50625" y2="86875"/>
                        <a14:foregroundMark x1="19375" y1="74063" x2="42188" y2="87188"/>
                        <a14:foregroundMark x1="42188" y1="87188" x2="49375" y2="88125"/>
                        <a14:foregroundMark x1="34688" y1="78438" x2="54688" y2="79063"/>
                        <a14:foregroundMark x1="54688" y1="79063" x2="84375" y2="40938"/>
                        <a14:foregroundMark x1="84375" y1="40938" x2="44063" y2="18125"/>
                        <a14:foregroundMark x1="44063" y1="18125" x2="30938" y2="45625"/>
                        <a14:foregroundMark x1="30938" y1="45625" x2="45625" y2="76563"/>
                        <a14:foregroundMark x1="45625" y1="76563" x2="54063" y2="51250"/>
                        <a14:foregroundMark x1="54063" y1="51250" x2="38750" y2="45313"/>
                        <a14:foregroundMark x1="38750" y1="45313" x2="35938" y2="64688"/>
                        <a14:foregroundMark x1="35938" y1="64688" x2="50625" y2="34688"/>
                        <a14:foregroundMark x1="50625" y1="34688" x2="44688" y2="69688"/>
                        <a14:foregroundMark x1="44688" y1="69688" x2="40000" y2="74375"/>
                        <a14:foregroundMark x1="39688" y1="26875" x2="68750" y2="57813"/>
                        <a14:foregroundMark x1="68750" y1="57813" x2="42500" y2="81875"/>
                        <a14:foregroundMark x1="42500" y1="81875" x2="27500" y2="53750"/>
                        <a14:foregroundMark x1="27500" y1="53750" x2="45313" y2="34063"/>
                        <a14:foregroundMark x1="45313" y1="34063" x2="60938" y2="38750"/>
                        <a14:foregroundMark x1="41563" y1="22500" x2="65625" y2="30938"/>
                        <a14:foregroundMark x1="65625" y1="30938" x2="88438" y2="70938"/>
                        <a14:foregroundMark x1="88438" y1="70938" x2="59062" y2="74063"/>
                        <a14:foregroundMark x1="59062" y1="74063" x2="49063" y2="40000"/>
                        <a14:foregroundMark x1="49063" y1="40000" x2="60938" y2="27500"/>
                        <a14:foregroundMark x1="60938" y1="27500" x2="63750" y2="34063"/>
                        <a14:foregroundMark x1="69063" y1="27813" x2="46875" y2="23750"/>
                        <a14:foregroundMark x1="46875" y1="23750" x2="26250" y2="63750"/>
                        <a14:foregroundMark x1="26250" y1="63750" x2="50938" y2="93750"/>
                        <a14:foregroundMark x1="50938" y1="93750" x2="80313" y2="58125"/>
                        <a14:foregroundMark x1="80313" y1="58125" x2="56875" y2="22813"/>
                        <a14:foregroundMark x1="56875" y1="22813" x2="38750" y2="25000"/>
                        <a14:foregroundMark x1="38750" y1="25000" x2="38125" y2="27813"/>
                        <a14:foregroundMark x1="71875" y1="41875" x2="66250" y2="56563"/>
                        <a14:foregroundMark x1="66250" y1="56563" x2="76875" y2="42188"/>
                        <a14:foregroundMark x1="76875" y1="42188" x2="60313" y2="47188"/>
                        <a14:foregroundMark x1="55000" y1="30312" x2="45938" y2="3750"/>
                        <a14:foregroundMark x1="45938" y1="3750" x2="41563" y2="30000"/>
                        <a14:foregroundMark x1="41563" y1="30000" x2="59688" y2="29688"/>
                        <a14:foregroundMark x1="59688" y1="29688" x2="52188" y2="23750"/>
                        <a14:foregroundMark x1="89375" y1="34063" x2="90938" y2="33438"/>
                        <a14:backgroundMark x1="7187" y1="7500" x2="7187" y2="7500"/>
                        <a14:backgroundMark x1="7187" y1="8438" x2="7187" y2="7187"/>
                        <a14:backgroundMark x1="7187" y1="7187" x2="7187" y2="7187"/>
                        <a14:backgroundMark x1="7187" y1="10000" x2="7187" y2="10000"/>
                        <a14:backgroundMark x1="6070" y1="28011" x2="6021" y2="28601"/>
                        <a14:backgroundMark x1="7187" y1="14688" x2="6880" y2="18356"/>
                        <a14:backgroundMark x1="6570" y1="81905" x2="7500" y2="85625"/>
                        <a14:backgroundMark x1="22184" y1="96376" x2="25000" y2="98438"/>
                        <a14:backgroundMark x1="13882" y1="90297" x2="15053" y2="91154"/>
                        <a14:backgroundMark x1="7500" y1="85625" x2="11520" y2="88568"/>
                        <a14:backgroundMark x1="69029" y1="98741" x2="70313" y2="98750"/>
                        <a14:backgroundMark x1="29889" y1="98472" x2="30841" y2="98479"/>
                        <a14:backgroundMark x1="25000" y1="98438" x2="25991" y2="98445"/>
                        <a14:backgroundMark x1="95383" y1="79815" x2="99688" y2="76563"/>
                        <a14:backgroundMark x1="78357" y1="92674" x2="86030" y2="86879"/>
                        <a14:backgroundMark x1="74770" y1="95384" x2="78195" y2="92797"/>
                        <a14:backgroundMark x1="70313" y1="98750" x2="72725" y2="96928"/>
                        <a14:backgroundMark x1="98598" y1="41247" x2="98125" y2="25938"/>
                        <a14:backgroundMark x1="99134" y1="58617" x2="99128" y2="58431"/>
                        <a14:backgroundMark x1="99688" y1="76563" x2="99535" y2="71603"/>
                        <a14:backgroundMark x1="98125" y1="25938" x2="85821" y2="16709"/>
                        <a14:backgroundMark x1="79698" y1="90176" x2="81875" y2="89375"/>
                        <a14:backgroundMark x1="78762" y1="90520" x2="79102" y2="90395"/>
                        <a14:backgroundMark x1="81875" y1="89375" x2="83761" y2="85816"/>
                        <a14:backgroundMark x1="96140" y1="41292" x2="96225" y2="37622"/>
                        <a14:backgroundMark x1="82993" y1="17320" x2="82599" y2="16748"/>
                        <a14:backgroundMark x1="27187" y1="1563" x2="27187" y2="1563"/>
                        <a14:backgroundMark x1="7456" y1="17615" x2="1250" y2="22813"/>
                        <a14:backgroundMark x1="15211" y1="11120" x2="14116" y2="12037"/>
                        <a14:backgroundMark x1="26250" y1="1875" x2="19501" y2="7527"/>
                        <a14:backgroundMark x1="15854" y1="8844" x2="22813" y2="2188"/>
                        <a14:backgroundMark x1="13170" y1="11412" x2="14449" y2="10188"/>
                        <a14:backgroundMark x1="1250" y1="22813" x2="9700" y2="14731"/>
                        <a14:backgroundMark x1="92955" y1="32616" x2="94805" y2="38166"/>
                        <a14:backgroundMark x1="82188" y1="313" x2="89562" y2="22435"/>
                        <a14:backgroundMark x1="86191" y1="86954" x2="82500" y2="93438"/>
                        <a14:backgroundMark x1="78260" y1="92625" x2="77821" y2="92541"/>
                        <a14:backgroundMark x1="82500" y1="93438" x2="78372" y2="92647"/>
                        <a14:backgroundMark x1="15460" y1="12926" x2="15898" y2="11962"/>
                        <a14:backgroundMark x1="56422" y1="2842" x2="56567" y2="28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214" y="2907407"/>
            <a:ext cx="434923" cy="4349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D3E077C9-20CF-44A9-B4AA-2179E24E3B6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6875" b="94063" l="4375" r="95625">
                        <a14:foregroundMark x1="27500" y1="10625" x2="43125" y2="6563"/>
                        <a14:foregroundMark x1="43125" y1="6563" x2="59062" y2="7187"/>
                        <a14:foregroundMark x1="59062" y1="7187" x2="31250" y2="18125"/>
                        <a14:foregroundMark x1="31250" y1="18125" x2="38750" y2="7187"/>
                        <a14:foregroundMark x1="89375" y1="29375" x2="89063" y2="59375"/>
                        <a14:foregroundMark x1="89063" y1="59375" x2="95625" y2="40625"/>
                        <a14:foregroundMark x1="95625" y1="40625" x2="89375" y2="31250"/>
                        <a14:foregroundMark x1="56563" y1="85938" x2="21563" y2="88438"/>
                        <a14:foregroundMark x1="21563" y1="88438" x2="49688" y2="95000"/>
                        <a14:foregroundMark x1="49688" y1="95000" x2="66875" y2="92188"/>
                        <a14:foregroundMark x1="66875" y1="92188" x2="41563" y2="90313"/>
                        <a14:foregroundMark x1="41563" y1="90313" x2="64375" y2="94063"/>
                        <a14:foregroundMark x1="64375" y1="94063" x2="65938" y2="94063"/>
                        <a14:foregroundMark x1="9063" y1="30625" x2="4375" y2="45938"/>
                        <a14:foregroundMark x1="4375" y1="45938" x2="4688" y2="51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3385" y="3718911"/>
            <a:ext cx="447162" cy="434923"/>
          </a:xfrm>
          <a:prstGeom prst="rect">
            <a:avLst/>
          </a:prstGeom>
        </p:spPr>
      </p:pic>
      <p:pic>
        <p:nvPicPr>
          <p:cNvPr id="42" name="Picture 4">
            <a:extLst>
              <a:ext uri="{FF2B5EF4-FFF2-40B4-BE49-F238E27FC236}">
                <a16:creationId xmlns:a16="http://schemas.microsoft.com/office/drawing/2014/main" xmlns="" id="{2AF98876-749C-4822-82A6-FCE355467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3438" b="99375" l="4688" r="98750">
                        <a14:foregroundMark x1="51875" y1="2500" x2="18125" y2="14688"/>
                        <a14:foregroundMark x1="18125" y1="14688" x2="7187" y2="28750"/>
                        <a14:foregroundMark x1="7187" y1="28750" x2="2500" y2="65313"/>
                        <a14:foregroundMark x1="2500" y1="65313" x2="18750" y2="87188"/>
                        <a14:foregroundMark x1="18750" y1="87188" x2="33125" y2="95000"/>
                        <a14:foregroundMark x1="33125" y1="95000" x2="65938" y2="96563"/>
                        <a14:foregroundMark x1="65938" y1="96563" x2="80313" y2="87188"/>
                        <a14:foregroundMark x1="80313" y1="87188" x2="94063" y2="61563"/>
                        <a14:foregroundMark x1="94063" y1="61563" x2="95938" y2="34688"/>
                        <a14:foregroundMark x1="95938" y1="34688" x2="80625" y2="11250"/>
                        <a14:foregroundMark x1="80625" y1="11250" x2="56875" y2="3438"/>
                        <a14:foregroundMark x1="56875" y1="3438" x2="50938" y2="5000"/>
                        <a14:foregroundMark x1="52188" y1="17500" x2="52188" y2="17500"/>
                        <a14:foregroundMark x1="94688" y1="43750" x2="94688" y2="43750"/>
                        <a14:foregroundMark x1="96875" y1="47188" x2="96875" y2="47188"/>
                        <a14:foregroundMark x1="96875" y1="46563" x2="96875" y2="46563"/>
                        <a14:foregroundMark x1="96250" y1="50938" x2="96250" y2="50938"/>
                        <a14:foregroundMark x1="98125" y1="51563" x2="98125" y2="51563"/>
                        <a14:foregroundMark x1="97188" y1="56875" x2="97188" y2="56875"/>
                        <a14:foregroundMark x1="52188" y1="91250" x2="52188" y2="91250"/>
                        <a14:foregroundMark x1="62500" y1="94063" x2="28438" y2="81875"/>
                        <a14:foregroundMark x1="28438" y1="81875" x2="28438" y2="81875"/>
                        <a14:foregroundMark x1="4688" y1="50000" x2="4688" y2="50000"/>
                        <a14:foregroundMark x1="4688" y1="50000" x2="4688" y2="50000"/>
                        <a14:foregroundMark x1="4688" y1="50000" x2="4688" y2="50000"/>
                        <a14:foregroundMark x1="66563" y1="99375" x2="66563" y2="99375"/>
                        <a14:foregroundMark x1="98125" y1="52500" x2="98125" y2="52500"/>
                        <a14:foregroundMark x1="96875" y1="52500" x2="96875" y2="52500"/>
                        <a14:foregroundMark x1="96875" y1="52500" x2="96875" y2="52500"/>
                        <a14:foregroundMark x1="98438" y1="41250" x2="98750" y2="58438"/>
                        <a14:foregroundMark x1="98750" y1="58438" x2="84688" y2="86250"/>
                        <a14:foregroundMark x1="57500" y1="85000" x2="72813" y2="91875"/>
                        <a14:foregroundMark x1="72813" y1="91875" x2="50625" y2="86875"/>
                        <a14:foregroundMark x1="19375" y1="74063" x2="42188" y2="87188"/>
                        <a14:foregroundMark x1="42188" y1="87188" x2="49375" y2="88125"/>
                        <a14:foregroundMark x1="34688" y1="78438" x2="54688" y2="79063"/>
                        <a14:foregroundMark x1="54688" y1="79063" x2="84375" y2="40938"/>
                        <a14:foregroundMark x1="84375" y1="40938" x2="44063" y2="18125"/>
                        <a14:foregroundMark x1="44063" y1="18125" x2="30938" y2="45625"/>
                        <a14:foregroundMark x1="30938" y1="45625" x2="45625" y2="76563"/>
                        <a14:foregroundMark x1="45625" y1="76563" x2="54063" y2="51250"/>
                        <a14:foregroundMark x1="54063" y1="51250" x2="38750" y2="45313"/>
                        <a14:foregroundMark x1="38750" y1="45313" x2="35938" y2="64688"/>
                        <a14:foregroundMark x1="35938" y1="64688" x2="50625" y2="34688"/>
                        <a14:foregroundMark x1="50625" y1="34688" x2="44688" y2="69688"/>
                        <a14:foregroundMark x1="44688" y1="69688" x2="40000" y2="74375"/>
                        <a14:foregroundMark x1="39688" y1="26875" x2="68750" y2="57813"/>
                        <a14:foregroundMark x1="68750" y1="57813" x2="42500" y2="81875"/>
                        <a14:foregroundMark x1="42500" y1="81875" x2="27500" y2="53750"/>
                        <a14:foregroundMark x1="27500" y1="53750" x2="45313" y2="34063"/>
                        <a14:foregroundMark x1="45313" y1="34063" x2="60938" y2="38750"/>
                        <a14:foregroundMark x1="41563" y1="22500" x2="65625" y2="30938"/>
                        <a14:foregroundMark x1="65625" y1="30938" x2="88438" y2="70938"/>
                        <a14:foregroundMark x1="88438" y1="70938" x2="59062" y2="74063"/>
                        <a14:foregroundMark x1="59062" y1="74063" x2="49063" y2="40000"/>
                        <a14:foregroundMark x1="49063" y1="40000" x2="60938" y2="27500"/>
                        <a14:foregroundMark x1="60938" y1="27500" x2="63750" y2="34063"/>
                        <a14:foregroundMark x1="69063" y1="27813" x2="46875" y2="23750"/>
                        <a14:foregroundMark x1="46875" y1="23750" x2="26250" y2="63750"/>
                        <a14:foregroundMark x1="26250" y1="63750" x2="50938" y2="93750"/>
                        <a14:foregroundMark x1="50938" y1="93750" x2="80313" y2="58125"/>
                        <a14:foregroundMark x1="80313" y1="58125" x2="56875" y2="22813"/>
                        <a14:foregroundMark x1="56875" y1="22813" x2="38750" y2="25000"/>
                        <a14:foregroundMark x1="38750" y1="25000" x2="38125" y2="27813"/>
                        <a14:foregroundMark x1="71875" y1="41875" x2="66250" y2="56563"/>
                        <a14:foregroundMark x1="66250" y1="56563" x2="76875" y2="42188"/>
                        <a14:foregroundMark x1="76875" y1="42188" x2="60313" y2="47188"/>
                        <a14:foregroundMark x1="55000" y1="30312" x2="45938" y2="3750"/>
                        <a14:foregroundMark x1="45938" y1="3750" x2="41563" y2="30000"/>
                        <a14:foregroundMark x1="41563" y1="30000" x2="59688" y2="29688"/>
                        <a14:foregroundMark x1="59688" y1="29688" x2="52188" y2="23750"/>
                        <a14:foregroundMark x1="89375" y1="34063" x2="90938" y2="33438"/>
                        <a14:backgroundMark x1="7187" y1="7500" x2="7187" y2="7500"/>
                        <a14:backgroundMark x1="7187" y1="8438" x2="7187" y2="7187"/>
                        <a14:backgroundMark x1="7187" y1="7187" x2="7187" y2="7187"/>
                        <a14:backgroundMark x1="7187" y1="10000" x2="7187" y2="10000"/>
                        <a14:backgroundMark x1="6070" y1="28011" x2="6021" y2="28601"/>
                        <a14:backgroundMark x1="7187" y1="14688" x2="6880" y2="18356"/>
                        <a14:backgroundMark x1="6570" y1="81905" x2="7500" y2="85625"/>
                        <a14:backgroundMark x1="22184" y1="96376" x2="25000" y2="98438"/>
                        <a14:backgroundMark x1="13882" y1="90297" x2="15053" y2="91154"/>
                        <a14:backgroundMark x1="7500" y1="85625" x2="11520" y2="88568"/>
                        <a14:backgroundMark x1="69029" y1="98741" x2="70313" y2="98750"/>
                        <a14:backgroundMark x1="29889" y1="98472" x2="30841" y2="98479"/>
                        <a14:backgroundMark x1="25000" y1="98438" x2="25991" y2="98445"/>
                        <a14:backgroundMark x1="95383" y1="79815" x2="99688" y2="76563"/>
                        <a14:backgroundMark x1="78357" y1="92674" x2="86030" y2="86879"/>
                        <a14:backgroundMark x1="74770" y1="95384" x2="78195" y2="92797"/>
                        <a14:backgroundMark x1="70313" y1="98750" x2="72725" y2="96928"/>
                        <a14:backgroundMark x1="98598" y1="41247" x2="98125" y2="25938"/>
                        <a14:backgroundMark x1="99134" y1="58617" x2="99128" y2="58431"/>
                        <a14:backgroundMark x1="99688" y1="76563" x2="99535" y2="71603"/>
                        <a14:backgroundMark x1="98125" y1="25938" x2="85821" y2="16709"/>
                        <a14:backgroundMark x1="79698" y1="90176" x2="81875" y2="89375"/>
                        <a14:backgroundMark x1="78762" y1="90520" x2="79102" y2="90395"/>
                        <a14:backgroundMark x1="81875" y1="89375" x2="83761" y2="85816"/>
                        <a14:backgroundMark x1="96140" y1="41292" x2="96225" y2="37622"/>
                        <a14:backgroundMark x1="82993" y1="17320" x2="82599" y2="16748"/>
                        <a14:backgroundMark x1="27187" y1="1563" x2="27187" y2="1563"/>
                        <a14:backgroundMark x1="7456" y1="17615" x2="1250" y2="22813"/>
                        <a14:backgroundMark x1="15211" y1="11120" x2="14116" y2="12037"/>
                        <a14:backgroundMark x1="26250" y1="1875" x2="19501" y2="7527"/>
                        <a14:backgroundMark x1="15854" y1="8844" x2="22813" y2="2188"/>
                        <a14:backgroundMark x1="13170" y1="11412" x2="14449" y2="10188"/>
                        <a14:backgroundMark x1="1250" y1="22813" x2="9700" y2="14731"/>
                        <a14:backgroundMark x1="92955" y1="32616" x2="94805" y2="38166"/>
                        <a14:backgroundMark x1="82188" y1="313" x2="89562" y2="22435"/>
                        <a14:backgroundMark x1="86191" y1="86954" x2="82500" y2="93438"/>
                        <a14:backgroundMark x1="78260" y1="92625" x2="77821" y2="92541"/>
                        <a14:backgroundMark x1="82500" y1="93438" x2="78372" y2="92647"/>
                        <a14:backgroundMark x1="15460" y1="12926" x2="15898" y2="11962"/>
                        <a14:backgroundMark x1="56422" y1="2842" x2="56567" y2="28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390" y="4354525"/>
            <a:ext cx="434923" cy="4349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1BDF720-5A5D-4373-B947-82CC67A63685}"/>
              </a:ext>
            </a:extLst>
          </p:cNvPr>
          <p:cNvSpPr/>
          <p:nvPr/>
        </p:nvSpPr>
        <p:spPr>
          <a:xfrm>
            <a:off x="152269" y="4603959"/>
            <a:ext cx="2412672" cy="397729"/>
          </a:xfrm>
          <a:prstGeom prst="roundRect">
            <a:avLst/>
          </a:prstGeom>
          <a:solidFill>
            <a:srgbClr val="D6DCE5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Менторство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xmlns="" id="{13D0E17F-7CCE-4EA5-A177-86F7101923E8}"/>
              </a:ext>
            </a:extLst>
          </p:cNvPr>
          <p:cNvSpPr/>
          <p:nvPr/>
        </p:nvSpPr>
        <p:spPr>
          <a:xfrm>
            <a:off x="124759" y="5051681"/>
            <a:ext cx="3604130" cy="393167"/>
          </a:xfrm>
          <a:prstGeom prst="roundRect">
            <a:avLst/>
          </a:prstGeom>
          <a:solidFill>
            <a:srgbClr val="D6DCE5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Равноправное сотрудничество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xmlns="" id="{D91EB49B-F093-40DF-8561-D692084D9DF3}"/>
              </a:ext>
            </a:extLst>
          </p:cNvPr>
          <p:cNvSpPr/>
          <p:nvPr/>
        </p:nvSpPr>
        <p:spPr>
          <a:xfrm>
            <a:off x="124759" y="5490008"/>
            <a:ext cx="4680717" cy="393167"/>
          </a:xfrm>
          <a:prstGeom prst="roundRect">
            <a:avLst/>
          </a:prstGeom>
          <a:solidFill>
            <a:srgbClr val="D6DCE5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Обмен ролями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xmlns="" id="{312166EE-EDDA-4AAB-8A03-BF27C4A8F4EC}"/>
              </a:ext>
            </a:extLst>
          </p:cNvPr>
          <p:cNvSpPr/>
          <p:nvPr/>
        </p:nvSpPr>
        <p:spPr>
          <a:xfrm>
            <a:off x="114727" y="5929765"/>
            <a:ext cx="5226696" cy="393167"/>
          </a:xfrm>
          <a:prstGeom prst="roundRect">
            <a:avLst/>
          </a:prstGeom>
          <a:solidFill>
            <a:srgbClr val="D6DCE5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Взаимное наблюдение и обратная связь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xmlns="" id="{5187CDEC-88A1-46A7-BF17-F90D20B8A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56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Блок-схема: альтернативный процесс 35">
            <a:extLst>
              <a:ext uri="{FF2B5EF4-FFF2-40B4-BE49-F238E27FC236}">
                <a16:creationId xmlns:a16="http://schemas.microsoft.com/office/drawing/2014/main" xmlns="" id="{9ADA763F-8408-4C99-9EEA-F9C1F04DEF1C}"/>
              </a:ext>
            </a:extLst>
          </p:cNvPr>
          <p:cNvSpPr/>
          <p:nvPr/>
        </p:nvSpPr>
        <p:spPr>
          <a:xfrm>
            <a:off x="2331144" y="1049515"/>
            <a:ext cx="2595039" cy="347332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6A9B0B7-F4AE-4617-ABB4-67082F70D6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6342" t="3448" r="4226" b="8621"/>
          <a:stretch>
            <a:fillRect/>
          </a:stretch>
        </p:blipFill>
        <p:spPr>
          <a:xfrm>
            <a:off x="2511008" y="1151502"/>
            <a:ext cx="2009074" cy="2049256"/>
          </a:xfrm>
          <a:custGeom>
            <a:avLst/>
            <a:gdLst>
              <a:gd name="connsiteX0" fmla="*/ 1800200 w 3600400"/>
              <a:gd name="connsiteY0" fmla="*/ 0 h 3672408"/>
              <a:gd name="connsiteX1" fmla="*/ 3600400 w 3600400"/>
              <a:gd name="connsiteY1" fmla="*/ 1836204 h 3672408"/>
              <a:gd name="connsiteX2" fmla="*/ 1800200 w 3600400"/>
              <a:gd name="connsiteY2" fmla="*/ 3672408 h 3672408"/>
              <a:gd name="connsiteX3" fmla="*/ 0 w 3600400"/>
              <a:gd name="connsiteY3" fmla="*/ 1836204 h 3672408"/>
              <a:gd name="connsiteX4" fmla="*/ 1800200 w 3600400"/>
              <a:gd name="connsiteY4" fmla="*/ 0 h 3672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400" h="3672408">
                <a:moveTo>
                  <a:pt x="1800200" y="0"/>
                </a:moveTo>
                <a:cubicBezTo>
                  <a:pt x="2794423" y="0"/>
                  <a:pt x="3600400" y="822097"/>
                  <a:pt x="3600400" y="1836204"/>
                </a:cubicBezTo>
                <a:cubicBezTo>
                  <a:pt x="3600400" y="2850311"/>
                  <a:pt x="2794423" y="3672408"/>
                  <a:pt x="1800200" y="3672408"/>
                </a:cubicBezTo>
                <a:cubicBezTo>
                  <a:pt x="805977" y="3672408"/>
                  <a:pt x="0" y="2850311"/>
                  <a:pt x="0" y="1836204"/>
                </a:cubicBezTo>
                <a:cubicBezTo>
                  <a:pt x="0" y="822097"/>
                  <a:pt x="805977" y="0"/>
                  <a:pt x="1800200" y="0"/>
                </a:cubicBezTo>
                <a:close/>
              </a:path>
            </a:pathLst>
          </a:cu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CE9C8C5-CE5C-4BD0-BCF6-79C1BECD0FFE}"/>
              </a:ext>
            </a:extLst>
          </p:cNvPr>
          <p:cNvSpPr txBox="1"/>
          <p:nvPr/>
        </p:nvSpPr>
        <p:spPr>
          <a:xfrm>
            <a:off x="2406869" y="3240858"/>
            <a:ext cx="29043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Облядрук</a:t>
            </a:r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 Е.М. </a:t>
            </a:r>
          </a:p>
          <a:p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Учитель начальных классов </a:t>
            </a:r>
          </a:p>
          <a:p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Стаж работы: 20 лет</a:t>
            </a:r>
          </a:p>
          <a:p>
            <a:endParaRPr lang="ru-RU" dirty="0"/>
          </a:p>
        </p:txBody>
      </p:sp>
      <p:sp>
        <p:nvSpPr>
          <p:cNvPr id="48" name="Блок-схема: альтернативный процесс 47">
            <a:extLst>
              <a:ext uri="{FF2B5EF4-FFF2-40B4-BE49-F238E27FC236}">
                <a16:creationId xmlns:a16="http://schemas.microsoft.com/office/drawing/2014/main" xmlns="" id="{0003D823-EA37-4B3C-B2F7-7FBBFD686BA6}"/>
              </a:ext>
            </a:extLst>
          </p:cNvPr>
          <p:cNvSpPr/>
          <p:nvPr/>
        </p:nvSpPr>
        <p:spPr>
          <a:xfrm>
            <a:off x="5745924" y="5599021"/>
            <a:ext cx="6267802" cy="663808"/>
          </a:xfrm>
          <a:prstGeom prst="flowChartAlternateProcess">
            <a:avLst/>
          </a:prstGeom>
          <a:solidFill>
            <a:srgbClr val="D6DC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ородской конкурс «Лучшие практики наставничества»  2024, номинация «Две звезды»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9" name="Блок-схема: альтернативный процесс 48">
            <a:extLst>
              <a:ext uri="{FF2B5EF4-FFF2-40B4-BE49-F238E27FC236}">
                <a16:creationId xmlns:a16="http://schemas.microsoft.com/office/drawing/2014/main" xmlns="" id="{04E48389-E8FA-47A6-88AD-BE72D894A934}"/>
              </a:ext>
            </a:extLst>
          </p:cNvPr>
          <p:cNvSpPr/>
          <p:nvPr/>
        </p:nvSpPr>
        <p:spPr>
          <a:xfrm>
            <a:off x="190256" y="4640981"/>
            <a:ext cx="5420266" cy="879022"/>
          </a:xfrm>
          <a:prstGeom prst="flowChartAlternateProcess">
            <a:avLst/>
          </a:prstGeom>
          <a:solidFill>
            <a:srgbClr val="D6DC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астер-классы от наставнических пар МАОУ СОШ №4: учимся новому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Блок-схема: альтернативный процесс 49">
            <a:extLst>
              <a:ext uri="{FF2B5EF4-FFF2-40B4-BE49-F238E27FC236}">
                <a16:creationId xmlns:a16="http://schemas.microsoft.com/office/drawing/2014/main" xmlns="" id="{2DF84263-016A-4C10-9CD2-325B06C8F006}"/>
              </a:ext>
            </a:extLst>
          </p:cNvPr>
          <p:cNvSpPr/>
          <p:nvPr/>
        </p:nvSpPr>
        <p:spPr>
          <a:xfrm>
            <a:off x="5757905" y="4640981"/>
            <a:ext cx="6243840" cy="847634"/>
          </a:xfrm>
          <a:prstGeom prst="flowChartAlternateProcess">
            <a:avLst/>
          </a:prstGeom>
          <a:solidFill>
            <a:srgbClr val="D6DC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Всероссийский смотр-конкурс «Магнит футбола» 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Блок-схема: альтернативный процесс 50">
            <a:extLst>
              <a:ext uri="{FF2B5EF4-FFF2-40B4-BE49-F238E27FC236}">
                <a16:creationId xmlns:a16="http://schemas.microsoft.com/office/drawing/2014/main" xmlns="" id="{95DEBF5C-29D0-481D-AEE9-30CF743AE75F}"/>
              </a:ext>
            </a:extLst>
          </p:cNvPr>
          <p:cNvSpPr/>
          <p:nvPr/>
        </p:nvSpPr>
        <p:spPr>
          <a:xfrm>
            <a:off x="161319" y="5622350"/>
            <a:ext cx="5449203" cy="648781"/>
          </a:xfrm>
          <a:prstGeom prst="flowChartAlternateProcess">
            <a:avLst/>
          </a:prstGeom>
          <a:solidFill>
            <a:srgbClr val="D6DC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Викторина «Все о футболе»</a:t>
            </a:r>
          </a:p>
        </p:txBody>
      </p:sp>
      <p:sp>
        <p:nvSpPr>
          <p:cNvPr id="53" name="Блок-схема: альтернативный процесс 52">
            <a:extLst>
              <a:ext uri="{FF2B5EF4-FFF2-40B4-BE49-F238E27FC236}">
                <a16:creationId xmlns:a16="http://schemas.microsoft.com/office/drawing/2014/main" xmlns="" id="{66D87867-BA81-4A64-9381-B88299AC32DF}"/>
              </a:ext>
            </a:extLst>
          </p:cNvPr>
          <p:cNvSpPr/>
          <p:nvPr/>
        </p:nvSpPr>
        <p:spPr>
          <a:xfrm>
            <a:off x="8260339" y="1031122"/>
            <a:ext cx="2532121" cy="3468623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F631A7F1-D100-4368-BB35-553BC904372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12825" t="13418" r="12977" b="7833"/>
          <a:stretch/>
        </p:blipFill>
        <p:spPr>
          <a:xfrm>
            <a:off x="8468110" y="1328421"/>
            <a:ext cx="2057118" cy="2843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5F628D5B-28BE-43C6-AC9E-8FBB8B81F125}"/>
              </a:ext>
            </a:extLst>
          </p:cNvPr>
          <p:cNvGrpSpPr/>
          <p:nvPr/>
        </p:nvGrpSpPr>
        <p:grpSpPr>
          <a:xfrm>
            <a:off x="5226108" y="1026424"/>
            <a:ext cx="2595039" cy="3473321"/>
            <a:chOff x="4374539" y="1146352"/>
            <a:chExt cx="2595039" cy="3473321"/>
          </a:xfrm>
        </p:grpSpPr>
        <p:sp>
          <p:nvSpPr>
            <p:cNvPr id="55" name="Блок-схема: альтернативный процесс 54">
              <a:extLst>
                <a:ext uri="{FF2B5EF4-FFF2-40B4-BE49-F238E27FC236}">
                  <a16:creationId xmlns:a16="http://schemas.microsoft.com/office/drawing/2014/main" xmlns="" id="{322581E6-5504-4305-8F03-5019186EFAC3}"/>
                </a:ext>
              </a:extLst>
            </p:cNvPr>
            <p:cNvSpPr/>
            <p:nvPr/>
          </p:nvSpPr>
          <p:spPr>
            <a:xfrm>
              <a:off x="4374539" y="1146352"/>
              <a:ext cx="2595039" cy="3473321"/>
            </a:xfrm>
            <a:prstGeom prst="flowChartAlternateProcess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xmlns="" id="{5C843357-BBFC-4316-84DE-FC40611B1C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/>
            <a:srcRect l="22517" r="3109" b="804"/>
            <a:stretch/>
          </p:blipFill>
          <p:spPr>
            <a:xfrm>
              <a:off x="4612454" y="1241245"/>
              <a:ext cx="2111336" cy="2019788"/>
            </a:xfrm>
            <a:custGeom>
              <a:avLst/>
              <a:gdLst>
                <a:gd name="connsiteX0" fmla="*/ 1488744 w 3603624"/>
                <a:gd name="connsiteY0" fmla="*/ 0 h 3447371"/>
                <a:gd name="connsiteX1" fmla="*/ 2114881 w 3603624"/>
                <a:gd name="connsiteY1" fmla="*/ 0 h 3447371"/>
                <a:gd name="connsiteX2" fmla="*/ 2164940 w 3603624"/>
                <a:gd name="connsiteY2" fmla="*/ 7368 h 3447371"/>
                <a:gd name="connsiteX3" fmla="*/ 3603624 w 3603624"/>
                <a:gd name="connsiteY3" fmla="*/ 1709718 h 3447371"/>
                <a:gd name="connsiteX4" fmla="*/ 1801812 w 3603624"/>
                <a:gd name="connsiteY4" fmla="*/ 3447371 h 3447371"/>
                <a:gd name="connsiteX5" fmla="*/ 0 w 3603624"/>
                <a:gd name="connsiteY5" fmla="*/ 1709718 h 3447371"/>
                <a:gd name="connsiteX6" fmla="*/ 1438684 w 3603624"/>
                <a:gd name="connsiteY6" fmla="*/ 7368 h 344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3624" h="3447371">
                  <a:moveTo>
                    <a:pt x="1488744" y="0"/>
                  </a:moveTo>
                  <a:lnTo>
                    <a:pt x="2114881" y="0"/>
                  </a:lnTo>
                  <a:lnTo>
                    <a:pt x="2164940" y="7368"/>
                  </a:lnTo>
                  <a:cubicBezTo>
                    <a:pt x="2985995" y="169398"/>
                    <a:pt x="3603624" y="869999"/>
                    <a:pt x="3603624" y="1709718"/>
                  </a:cubicBezTo>
                  <a:cubicBezTo>
                    <a:pt x="3603624" y="2669397"/>
                    <a:pt x="2796925" y="3447371"/>
                    <a:pt x="1801812" y="3447371"/>
                  </a:cubicBezTo>
                  <a:cubicBezTo>
                    <a:pt x="806699" y="3447371"/>
                    <a:pt x="0" y="2669397"/>
                    <a:pt x="0" y="1709718"/>
                  </a:cubicBezTo>
                  <a:cubicBezTo>
                    <a:pt x="0" y="869999"/>
                    <a:pt x="617629" y="169398"/>
                    <a:pt x="1438684" y="7368"/>
                  </a:cubicBezTo>
                  <a:close/>
                </a:path>
              </a:pathLst>
            </a:cu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5207013B-EF38-40F8-AB4A-ED78178070B8}"/>
              </a:ext>
            </a:extLst>
          </p:cNvPr>
          <p:cNvSpPr txBox="1"/>
          <p:nvPr/>
        </p:nvSpPr>
        <p:spPr>
          <a:xfrm>
            <a:off x="5464023" y="3189262"/>
            <a:ext cx="2411260" cy="116955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Оганесян Д.А.</a:t>
            </a:r>
          </a:p>
          <a:p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Учитель физической культуры, молодой специалист</a:t>
            </a:r>
          </a:p>
          <a:p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Стаж работы: 1 год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3720F1E-A5EC-44DD-8AFA-D4CFE73EE33B}"/>
              </a:ext>
            </a:extLst>
          </p:cNvPr>
          <p:cNvSpPr txBox="1"/>
          <p:nvPr/>
        </p:nvSpPr>
        <p:spPr>
          <a:xfrm>
            <a:off x="745309" y="1430629"/>
            <a:ext cx="1415772" cy="3041335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r>
              <a:rPr lang="ru-RU" sz="2000" b="1" dirty="0"/>
              <a:t>Межпредметное  взаимодействие в форме  кросс-наставничества</a:t>
            </a:r>
          </a:p>
          <a:p>
            <a:r>
              <a:rPr lang="ru-RU" sz="2000" b="1" dirty="0"/>
              <a:t>«Физкульт-уроки»</a:t>
            </a:r>
          </a:p>
        </p:txBody>
      </p:sp>
      <p:sp>
        <p:nvSpPr>
          <p:cNvPr id="57" name="Заголовок 1">
            <a:extLst>
              <a:ext uri="{FF2B5EF4-FFF2-40B4-BE49-F238E27FC236}">
                <a16:creationId xmlns:a16="http://schemas.microsoft.com/office/drawing/2014/main" xmlns="" id="{1ED4EEDA-379C-4EBC-9F27-B21577119886}"/>
              </a:ext>
            </a:extLst>
          </p:cNvPr>
          <p:cNvSpPr txBox="1">
            <a:spLocks/>
          </p:cNvSpPr>
          <p:nvPr/>
        </p:nvSpPr>
        <p:spPr>
          <a:xfrm>
            <a:off x="1895613" y="53770"/>
            <a:ext cx="8534399" cy="8476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Эффективные наставнические практики</a:t>
            </a:r>
          </a:p>
        </p:txBody>
      </p:sp>
    </p:spTree>
    <p:extLst>
      <p:ext uri="{BB962C8B-B14F-4D97-AF65-F5344CB8AC3E}">
        <p14:creationId xmlns="" xmlns:p14="http://schemas.microsoft.com/office/powerpoint/2010/main" val="109425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923" y="101996"/>
            <a:ext cx="8534399" cy="84763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Эффективные наставнические практики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249382" y="175491"/>
            <a:ext cx="1448789" cy="1294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70C0"/>
                </a:solidFill>
                <a:sym typeface="+mn-ea"/>
              </a:rPr>
              <a:t>Логотип Школы/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sym typeface="+mn-ea"/>
              </a:rPr>
              <a:t>организации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xmlns="" id="{61419FD2-8AF9-4C61-9E2D-9ED9EC4EC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Таблица 11">
            <a:extLst>
              <a:ext uri="{FF2B5EF4-FFF2-40B4-BE49-F238E27FC236}">
                <a16:creationId xmlns:a16="http://schemas.microsoft.com/office/drawing/2014/main" xmlns="" id="{AB371D1A-BAA2-4791-AADD-F940D95F4F31}"/>
              </a:ext>
            </a:extLst>
          </p:cNvPr>
          <p:cNvGraphicFramePr>
            <a:graphicFrameLocks noGrp="1"/>
          </p:cNvGraphicFramePr>
          <p:nvPr/>
        </p:nvGraphicFramePr>
        <p:xfrm>
          <a:off x="1825346" y="879269"/>
          <a:ext cx="9101155" cy="1005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98067">
                  <a:extLst>
                    <a:ext uri="{9D8B030D-6E8A-4147-A177-3AD203B41FA5}">
                      <a16:colId xmlns:a16="http://schemas.microsoft.com/office/drawing/2014/main" xmlns="" val="2140427987"/>
                    </a:ext>
                  </a:extLst>
                </a:gridCol>
                <a:gridCol w="5903088">
                  <a:extLst>
                    <a:ext uri="{9D8B030D-6E8A-4147-A177-3AD203B41FA5}">
                      <a16:colId xmlns:a16="http://schemas.microsoft.com/office/drawing/2014/main" xmlns="" val="2684472848"/>
                    </a:ext>
                  </a:extLst>
                </a:gridCol>
              </a:tblGrid>
              <a:tr h="34647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 практики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Формат взаимодействия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8843692"/>
                  </a:ext>
                </a:extLst>
              </a:tr>
              <a:tr h="60633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Реверсивные встречи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Практика реверсивного наставничества между образовательными организациями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86378612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CC66F574-BE6A-46BA-9BB3-DD448F6EE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2049003"/>
            <a:ext cx="6532262" cy="392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66138F5-A5FE-480A-934A-2B1485FB9EE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09895" y="3204034"/>
            <a:ext cx="2818885" cy="9017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A25F6CF-C31C-4E93-9A02-39B0B6BF17B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t="12240" b="6064"/>
          <a:stretch/>
        </p:blipFill>
        <p:spPr>
          <a:xfrm>
            <a:off x="6755555" y="2038459"/>
            <a:ext cx="2254340" cy="41141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0281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923" y="101996"/>
            <a:ext cx="8534399" cy="84763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Эффективные наставнические практики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249382" y="175491"/>
            <a:ext cx="1448789" cy="1294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70C0"/>
                </a:solidFill>
                <a:sym typeface="+mn-ea"/>
              </a:rPr>
              <a:t>Логотип Школы/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sym typeface="+mn-ea"/>
              </a:rPr>
              <a:t>организации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17">
            <a:extLst>
              <a:ext uri="{FF2B5EF4-FFF2-40B4-BE49-F238E27FC236}">
                <a16:creationId xmlns:a16="http://schemas.microsoft.com/office/drawing/2014/main" xmlns="" id="{61419FD2-8AF9-4C61-9E2D-9ED9EC4EC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Таблица 11">
            <a:extLst>
              <a:ext uri="{FF2B5EF4-FFF2-40B4-BE49-F238E27FC236}">
                <a16:creationId xmlns:a16="http://schemas.microsoft.com/office/drawing/2014/main" xmlns="" id="{AB371D1A-BAA2-4791-AADD-F940D95F4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6593343"/>
              </p:ext>
            </p:extLst>
          </p:nvPr>
        </p:nvGraphicFramePr>
        <p:xfrm>
          <a:off x="1825346" y="879269"/>
          <a:ext cx="9101155" cy="1005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98067">
                  <a:extLst>
                    <a:ext uri="{9D8B030D-6E8A-4147-A177-3AD203B41FA5}">
                      <a16:colId xmlns:a16="http://schemas.microsoft.com/office/drawing/2014/main" xmlns="" val="2140427987"/>
                    </a:ext>
                  </a:extLst>
                </a:gridCol>
                <a:gridCol w="5903088">
                  <a:extLst>
                    <a:ext uri="{9D8B030D-6E8A-4147-A177-3AD203B41FA5}">
                      <a16:colId xmlns:a16="http://schemas.microsoft.com/office/drawing/2014/main" xmlns="" val="2684472848"/>
                    </a:ext>
                  </a:extLst>
                </a:gridCol>
              </a:tblGrid>
              <a:tr h="34647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 практики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Формат взаимодействия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8843692"/>
                  </a:ext>
                </a:extLst>
              </a:tr>
              <a:tr h="60633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Реверсивные встречи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Практика реверсивного наставничества между образовательными организациями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86378612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5C26576-0D06-4880-BDEE-D0956BFC45D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2207" y="2232776"/>
            <a:ext cx="4004975" cy="3000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3757BBF1-2BB5-443F-B2E4-19ADBB2B3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21" y="2279455"/>
            <a:ext cx="4000030" cy="3000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49F0C4D-BADB-4E74-9592-D9728FB7B12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49490" y="2114979"/>
            <a:ext cx="3167225" cy="42114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0159" y="13734"/>
            <a:ext cx="8401512" cy="74168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ctr"/>
            <a:r>
              <a:rPr lang="ru-RU" sz="3200" b="1" spc="-30" dirty="0">
                <a:solidFill>
                  <a:srgbClr val="0070C0"/>
                </a:solidFill>
                <a:latin typeface="Arial Narrow" pitchFamily="34" charset="0"/>
                <a:sym typeface="+mn-ea"/>
              </a:rPr>
              <a:t>Цель демонстрируемой практики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880436" y="45116"/>
            <a:ext cx="1353689" cy="1165193"/>
          </a:xfrm>
          <a:prstGeom prst="rect">
            <a:avLst/>
          </a:prstGeom>
        </p:spPr>
      </p:pic>
      <p:pic>
        <p:nvPicPr>
          <p:cNvPr id="12" name="Picture 17">
            <a:extLst>
              <a:ext uri="{FF2B5EF4-FFF2-40B4-BE49-F238E27FC236}">
                <a16:creationId xmlns:a16="http://schemas.microsoft.com/office/drawing/2014/main" xmlns="" id="{20133E27-0472-4349-803B-CF4644C06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E4577BA-CB80-46C3-AF2A-4B627FD7B1A3}"/>
              </a:ext>
            </a:extLst>
          </p:cNvPr>
          <p:cNvSpPr txBox="1"/>
          <p:nvPr/>
        </p:nvSpPr>
        <p:spPr>
          <a:xfrm>
            <a:off x="1750329" y="752210"/>
            <a:ext cx="60682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«МАСТЕРСТВО ЧЕРЕЗ СОТРУДНИЧЕСТВО»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дорожная карта реверсивного наставничества»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73C91A9-A8B9-4FFB-ACD1-D2CFE71FD3B5}"/>
              </a:ext>
            </a:extLst>
          </p:cNvPr>
          <p:cNvSpPr txBox="1"/>
          <p:nvPr/>
        </p:nvSpPr>
        <p:spPr>
          <a:xfrm>
            <a:off x="1750329" y="1276580"/>
            <a:ext cx="5615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3 года 10 месяцев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реализации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208F47E-19C9-4A1B-A9C2-2BFA376AC593}"/>
              </a:ext>
            </a:extLst>
          </p:cNvPr>
          <p:cNvSpPr txBox="1"/>
          <p:nvPr/>
        </p:nvSpPr>
        <p:spPr>
          <a:xfrm>
            <a:off x="313354" y="1816128"/>
            <a:ext cx="21289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ru-RU" sz="14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педагогов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gradFill>
                <a:gsLst>
                  <a:gs pos="24000">
                    <a:schemeClr val="accent2">
                      <a:lumMod val="75000"/>
                    </a:schemeClr>
                  </a:gs>
                  <a:gs pos="70000">
                    <a:schemeClr val="accent1">
                      <a:lumMod val="84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754AD9B8-559E-4872-91BC-3AC051D15518}"/>
              </a:ext>
            </a:extLst>
          </p:cNvPr>
          <p:cNvGrpSpPr/>
          <p:nvPr/>
        </p:nvGrpSpPr>
        <p:grpSpPr>
          <a:xfrm>
            <a:off x="6759879" y="1276580"/>
            <a:ext cx="4740534" cy="2573289"/>
            <a:chOff x="6846008" y="2947726"/>
            <a:chExt cx="4740534" cy="2573289"/>
          </a:xfrm>
        </p:grpSpPr>
        <p:graphicFrame>
          <p:nvGraphicFramePr>
            <p:cNvPr id="17" name="Диаграмма 16">
              <a:extLst>
                <a:ext uri="{FF2B5EF4-FFF2-40B4-BE49-F238E27FC236}">
                  <a16:creationId xmlns:a16="http://schemas.microsoft.com/office/drawing/2014/main" xmlns="" id="{13634647-0502-440D-89B4-CF9C533CB46A}"/>
                </a:ext>
              </a:extLst>
            </p:cNvPr>
            <p:cNvGraphicFramePr/>
            <p:nvPr>
              <p:extLst>
                <p:ext uri="{D42A27DB-BD31-4B8C-83A1-F6EECF244321}">
                  <p14:modId xmlns="" xmlns:p14="http://schemas.microsoft.com/office/powerpoint/2010/main" val="1451470622"/>
                </p:ext>
              </p:extLst>
            </p:nvPr>
          </p:nvGraphicFramePr>
          <p:xfrm>
            <a:off x="6846008" y="2947726"/>
            <a:ext cx="4740534" cy="25732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pic>
          <p:nvPicPr>
            <p:cNvPr id="18" name="Picture 2" descr="Picture background">
              <a:extLst>
                <a:ext uri="{FF2B5EF4-FFF2-40B4-BE49-F238E27FC236}">
                  <a16:creationId xmlns:a16="http://schemas.microsoft.com/office/drawing/2014/main" xmlns="" id="{7FB8E94F-BF34-49BD-AC39-F8FD72CE9B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ackgroundRemoval t="7264" b="92736" l="10000" r="90000">
                          <a14:foregroundMark x1="23333" y1="32264" x2="23333" y2="32264"/>
                          <a14:foregroundMark x1="57738" y1="21284" x2="57738" y2="21284"/>
                          <a14:foregroundMark x1="38452" y1="15878" x2="38452" y2="15878"/>
                          <a14:foregroundMark x1="42976" y1="16216" x2="42976" y2="16216"/>
                          <a14:foregroundMark x1="46667" y1="15541" x2="46667" y2="15541"/>
                          <a14:foregroundMark x1="27619" y1="92905" x2="27619" y2="92905"/>
                          <a14:foregroundMark x1="73571" y1="7264" x2="73571" y2="72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6008" y="4389627"/>
              <a:ext cx="1218907" cy="85903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xmlns="" id="{CB64A2D9-4564-42AE-A81D-7F09B56D9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2082" y="4389627"/>
              <a:ext cx="556427" cy="50728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DBEA1812-8B07-4AFC-8245-7E397D3F2E7C}"/>
              </a:ext>
            </a:extLst>
          </p:cNvPr>
          <p:cNvSpPr/>
          <p:nvPr/>
        </p:nvSpPr>
        <p:spPr>
          <a:xfrm>
            <a:off x="174472" y="5330370"/>
            <a:ext cx="5701553" cy="30471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xmlns="" id="{F02049DF-E74A-42BA-B29D-717F567ADD0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08661522"/>
              </p:ext>
            </p:extLst>
          </p:nvPr>
        </p:nvGraphicFramePr>
        <p:xfrm>
          <a:off x="41773" y="2524014"/>
          <a:ext cx="6118708" cy="3756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5970F3F-AFFA-4A89-A969-DC3101A575B2}"/>
              </a:ext>
            </a:extLst>
          </p:cNvPr>
          <p:cNvSpPr txBox="1"/>
          <p:nvPr/>
        </p:nvSpPr>
        <p:spPr>
          <a:xfrm>
            <a:off x="1579690" y="2908734"/>
            <a:ext cx="28911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РЕЗУЛЬТАТИВНОСТЬ ВЗАИМОДЕЙСТВИЯ 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наставнических пар</a:t>
            </a:r>
          </a:p>
          <a:p>
            <a:pPr algn="r"/>
            <a:r>
              <a:rPr lang="ru-RU" sz="1200" i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количество педагогов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xmlns="" id="{336CF594-259A-4106-91F4-10263295563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57071252"/>
              </p:ext>
            </p:extLst>
          </p:nvPr>
        </p:nvGraphicFramePr>
        <p:xfrm>
          <a:off x="6008723" y="3060593"/>
          <a:ext cx="6008805" cy="3220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5B14785-48FA-4376-9EBB-4725FAB334F8}"/>
              </a:ext>
            </a:extLst>
          </p:cNvPr>
          <p:cNvSpPr txBox="1"/>
          <p:nvPr/>
        </p:nvSpPr>
        <p:spPr>
          <a:xfrm>
            <a:off x="5247972" y="3561770"/>
            <a:ext cx="28911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ВКЛАД ОРГАНИЗАЦИИ</a:t>
            </a:r>
          </a:p>
          <a:p>
            <a:pPr algn="r"/>
            <a:r>
              <a:rPr lang="ru-RU" sz="16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развитие региональной практики наставничества</a:t>
            </a:r>
          </a:p>
          <a:p>
            <a:pPr algn="r"/>
            <a:r>
              <a:rPr lang="ru-RU" sz="1200" i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количество педагогов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/>
        </p:nvSpPr>
        <p:spPr>
          <a:xfrm>
            <a:off x="-1700182" y="224061"/>
            <a:ext cx="11423015" cy="5316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</a:rPr>
              <a:t>Формы работы  с педагогами</a:t>
            </a:r>
            <a:endParaRPr lang="ru-RU" sz="3500" b="1" dirty="0">
              <a:solidFill>
                <a:srgbClr val="0070C0"/>
              </a:solidFill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828020" y="-22225"/>
            <a:ext cx="1431925" cy="1232535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B32E43D7-54CF-4630-9885-7C8705CFF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9B7B0B6-9A1A-4A26-BBEF-9403188DF464}"/>
              </a:ext>
            </a:extLst>
          </p:cNvPr>
          <p:cNvSpPr txBox="1"/>
          <p:nvPr/>
        </p:nvSpPr>
        <p:spPr>
          <a:xfrm>
            <a:off x="1099595" y="1728132"/>
            <a:ext cx="31164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err="1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Брейнсторминг</a:t>
            </a:r>
            <a:endParaRPr lang="ru-RU" sz="2800" b="1" dirty="0">
              <a:gradFill>
                <a:gsLst>
                  <a:gs pos="24000">
                    <a:schemeClr val="accent2">
                      <a:lumMod val="75000"/>
                    </a:schemeClr>
                  </a:gs>
                  <a:gs pos="70000">
                    <a:schemeClr val="accent1">
                      <a:lumMod val="84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1C0ECB57-33FF-4260-9799-8AF39B7EA90B}"/>
              </a:ext>
            </a:extLst>
          </p:cNvPr>
          <p:cNvSpPr/>
          <p:nvPr/>
        </p:nvSpPr>
        <p:spPr>
          <a:xfrm>
            <a:off x="414899" y="2360176"/>
            <a:ext cx="1869286" cy="1950268"/>
          </a:xfrm>
          <a:prstGeom prst="ellipse">
            <a:avLst/>
          </a:prstGeom>
          <a:solidFill>
            <a:srgbClr val="9DC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xmlns="" id="{6AAA1B49-0788-4C16-B9BB-E3BFA0C2CA0E}"/>
              </a:ext>
            </a:extLst>
          </p:cNvPr>
          <p:cNvSpPr/>
          <p:nvPr/>
        </p:nvSpPr>
        <p:spPr>
          <a:xfrm>
            <a:off x="119285" y="1693503"/>
            <a:ext cx="4775649" cy="3800764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E8CB544-2DCB-4545-83E9-6A83866082DF}"/>
              </a:ext>
            </a:extLst>
          </p:cNvPr>
          <p:cNvSpPr txBox="1"/>
          <p:nvPr/>
        </p:nvSpPr>
        <p:spPr>
          <a:xfrm>
            <a:off x="185792" y="4395395"/>
            <a:ext cx="22319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реверсивного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наставничества в действии: поддержка молодых специалистов</a:t>
            </a:r>
          </a:p>
        </p:txBody>
      </p:sp>
      <p:pic>
        <p:nvPicPr>
          <p:cNvPr id="47" name="Рисунок 46" descr="Модель реверсивного наставничества в действии: поддержка молодых специалистов.">
            <a:extLst>
              <a:ext uri="{FF2B5EF4-FFF2-40B4-BE49-F238E27FC236}">
                <a16:creationId xmlns:a16="http://schemas.microsoft.com/office/drawing/2014/main" xmlns="" id="{0D15A070-EF47-4419-8BA7-65960A88A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98" t="737" r="12506" b="869"/>
          <a:stretch>
            <a:fillRect/>
          </a:stretch>
        </p:blipFill>
        <p:spPr bwMode="auto">
          <a:xfrm>
            <a:off x="414899" y="2355776"/>
            <a:ext cx="1915450" cy="1915450"/>
          </a:xfrm>
          <a:custGeom>
            <a:avLst/>
            <a:gdLst>
              <a:gd name="connsiteX0" fmla="*/ 1269509 w 2539018"/>
              <a:gd name="connsiteY0" fmla="*/ 0 h 2539018"/>
              <a:gd name="connsiteX1" fmla="*/ 2539018 w 2539018"/>
              <a:gd name="connsiteY1" fmla="*/ 1269509 h 2539018"/>
              <a:gd name="connsiteX2" fmla="*/ 1269509 w 2539018"/>
              <a:gd name="connsiteY2" fmla="*/ 2539018 h 2539018"/>
              <a:gd name="connsiteX3" fmla="*/ 0 w 2539018"/>
              <a:gd name="connsiteY3" fmla="*/ 1269509 h 2539018"/>
              <a:gd name="connsiteX4" fmla="*/ 1269509 w 2539018"/>
              <a:gd name="connsiteY4" fmla="*/ 0 h 25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018" h="2539018">
                <a:moveTo>
                  <a:pt x="1269509" y="0"/>
                </a:moveTo>
                <a:cubicBezTo>
                  <a:pt x="1970639" y="0"/>
                  <a:pt x="2539018" y="568379"/>
                  <a:pt x="2539018" y="1269509"/>
                </a:cubicBezTo>
                <a:cubicBezTo>
                  <a:pt x="2539018" y="1970639"/>
                  <a:pt x="1970639" y="2539018"/>
                  <a:pt x="1269509" y="2539018"/>
                </a:cubicBezTo>
                <a:cubicBezTo>
                  <a:pt x="568379" y="2539018"/>
                  <a:pt x="0" y="1970639"/>
                  <a:pt x="0" y="1269509"/>
                </a:cubicBezTo>
                <a:cubicBezTo>
                  <a:pt x="0" y="568379"/>
                  <a:pt x="568379" y="0"/>
                  <a:pt x="1269509" y="0"/>
                </a:cubicBezTo>
                <a:close/>
              </a:path>
            </a:pathLst>
          </a:cu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1AD4A86-2D73-4DA1-90DF-ABCA293F83EE}"/>
              </a:ext>
            </a:extLst>
          </p:cNvPr>
          <p:cNvSpPr txBox="1"/>
          <p:nvPr/>
        </p:nvSpPr>
        <p:spPr>
          <a:xfrm>
            <a:off x="2342511" y="4298575"/>
            <a:ext cx="254448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Программа наставничества в МАОУ СОШ №4: адаптация молодых педагогов и включение в инновационную деятельность</a:t>
            </a: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xmlns="" id="{292F7880-3A9C-47BE-B7EE-522E844B0CA1}"/>
              </a:ext>
            </a:extLst>
          </p:cNvPr>
          <p:cNvGrpSpPr/>
          <p:nvPr/>
        </p:nvGrpSpPr>
        <p:grpSpPr>
          <a:xfrm>
            <a:off x="5215004" y="921246"/>
            <a:ext cx="1869286" cy="1950268"/>
            <a:chOff x="5302818" y="1613864"/>
            <a:chExt cx="1869286" cy="1950268"/>
          </a:xfrm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xmlns="" id="{3666A6E9-5039-4AAD-8CDD-AEC38D36BD76}"/>
                </a:ext>
              </a:extLst>
            </p:cNvPr>
            <p:cNvSpPr/>
            <p:nvPr/>
          </p:nvSpPr>
          <p:spPr>
            <a:xfrm>
              <a:off x="5302818" y="1613864"/>
              <a:ext cx="1869286" cy="195026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xmlns="" id="{84F39420-CB5B-47F2-9C5E-99328D603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rcRect l="17105" r="26741"/>
            <a:stretch>
              <a:fillRect/>
            </a:stretch>
          </p:blipFill>
          <p:spPr>
            <a:xfrm>
              <a:off x="5426912" y="1785689"/>
              <a:ext cx="1614067" cy="1622497"/>
            </a:xfrm>
            <a:custGeom>
              <a:avLst/>
              <a:gdLst>
                <a:gd name="connsiteX0" fmla="*/ 603732 w 1841984"/>
                <a:gd name="connsiteY0" fmla="*/ 0 h 1851604"/>
                <a:gd name="connsiteX1" fmla="*/ 1238253 w 1841984"/>
                <a:gd name="connsiteY1" fmla="*/ 0 h 1851604"/>
                <a:gd name="connsiteX2" fmla="*/ 1279484 w 1841984"/>
                <a:gd name="connsiteY2" fmla="*/ 15745 h 1851604"/>
                <a:gd name="connsiteX3" fmla="*/ 1841984 w 1841984"/>
                <a:gd name="connsiteY3" fmla="*/ 901124 h 1851604"/>
                <a:gd name="connsiteX4" fmla="*/ 1106604 w 1841984"/>
                <a:gd name="connsiteY4" fmla="*/ 1842493 h 1851604"/>
                <a:gd name="connsiteX5" fmla="*/ 1049386 w 1841984"/>
                <a:gd name="connsiteY5" fmla="*/ 1851604 h 1851604"/>
                <a:gd name="connsiteX6" fmla="*/ 792599 w 1841984"/>
                <a:gd name="connsiteY6" fmla="*/ 1851604 h 1851604"/>
                <a:gd name="connsiteX7" fmla="*/ 735380 w 1841984"/>
                <a:gd name="connsiteY7" fmla="*/ 1842493 h 1851604"/>
                <a:gd name="connsiteX8" fmla="*/ 0 w 1841984"/>
                <a:gd name="connsiteY8" fmla="*/ 901124 h 1851604"/>
                <a:gd name="connsiteX9" fmla="*/ 562500 w 1841984"/>
                <a:gd name="connsiteY9" fmla="*/ 15745 h 1851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984" h="1851604">
                  <a:moveTo>
                    <a:pt x="603732" y="0"/>
                  </a:moveTo>
                  <a:lnTo>
                    <a:pt x="1238253" y="0"/>
                  </a:lnTo>
                  <a:lnTo>
                    <a:pt x="1279484" y="15745"/>
                  </a:lnTo>
                  <a:cubicBezTo>
                    <a:pt x="1610042" y="161616"/>
                    <a:pt x="1841984" y="503111"/>
                    <a:pt x="1841984" y="901124"/>
                  </a:cubicBezTo>
                  <a:cubicBezTo>
                    <a:pt x="1841984" y="1365474"/>
                    <a:pt x="1526285" y="1752894"/>
                    <a:pt x="1106604" y="1842493"/>
                  </a:cubicBezTo>
                  <a:lnTo>
                    <a:pt x="1049386" y="1851604"/>
                  </a:lnTo>
                  <a:lnTo>
                    <a:pt x="792599" y="1851604"/>
                  </a:lnTo>
                  <a:lnTo>
                    <a:pt x="735380" y="1842493"/>
                  </a:lnTo>
                  <a:cubicBezTo>
                    <a:pt x="315700" y="1752894"/>
                    <a:pt x="0" y="1365474"/>
                    <a:pt x="0" y="901124"/>
                  </a:cubicBezTo>
                  <a:cubicBezTo>
                    <a:pt x="0" y="503111"/>
                    <a:pt x="231943" y="161616"/>
                    <a:pt x="562500" y="15745"/>
                  </a:cubicBezTo>
                  <a:close/>
                </a:path>
              </a:pathLst>
            </a:custGeom>
          </p:spPr>
        </p:pic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5C5FFEE5-01E7-4156-A2FD-B57DFC61BEA9}"/>
              </a:ext>
            </a:extLst>
          </p:cNvPr>
          <p:cNvGrpSpPr/>
          <p:nvPr/>
        </p:nvGrpSpPr>
        <p:grpSpPr>
          <a:xfrm>
            <a:off x="2723478" y="2360176"/>
            <a:ext cx="1869286" cy="1950268"/>
            <a:chOff x="2224031" y="1785955"/>
            <a:chExt cx="1869286" cy="1950268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xmlns="" id="{45B5C169-C452-4092-BE24-764EDA5C3232}"/>
                </a:ext>
              </a:extLst>
            </p:cNvPr>
            <p:cNvSpPr/>
            <p:nvPr/>
          </p:nvSpPr>
          <p:spPr>
            <a:xfrm>
              <a:off x="2224031" y="1785955"/>
              <a:ext cx="1869286" cy="195026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 descr="Программа наставничества в МАОУ СОШ №4: адаптация молодых педагогов и включение в инновационную деятельность.">
              <a:extLst>
                <a:ext uri="{FF2B5EF4-FFF2-40B4-BE49-F238E27FC236}">
                  <a16:creationId xmlns:a16="http://schemas.microsoft.com/office/drawing/2014/main" xmlns="" id="{26F1A92C-20FE-46CC-9B7B-9C5CFF47F3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6926" t="2007" r="15241" b="3630"/>
            <a:stretch>
              <a:fillRect/>
            </a:stretch>
          </p:blipFill>
          <p:spPr bwMode="auto">
            <a:xfrm>
              <a:off x="2237682" y="1810276"/>
              <a:ext cx="1841984" cy="1921782"/>
            </a:xfrm>
            <a:custGeom>
              <a:avLst/>
              <a:gdLst>
                <a:gd name="connsiteX0" fmla="*/ 920992 w 1841984"/>
                <a:gd name="connsiteY0" fmla="*/ 0 h 1921782"/>
                <a:gd name="connsiteX1" fmla="*/ 1841984 w 1841984"/>
                <a:gd name="connsiteY1" fmla="*/ 960891 h 1921782"/>
                <a:gd name="connsiteX2" fmla="*/ 920992 w 1841984"/>
                <a:gd name="connsiteY2" fmla="*/ 1921782 h 1921782"/>
                <a:gd name="connsiteX3" fmla="*/ 0 w 1841984"/>
                <a:gd name="connsiteY3" fmla="*/ 960891 h 1921782"/>
                <a:gd name="connsiteX4" fmla="*/ 920992 w 1841984"/>
                <a:gd name="connsiteY4" fmla="*/ 0 h 192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1984" h="1921782">
                  <a:moveTo>
                    <a:pt x="920992" y="0"/>
                  </a:moveTo>
                  <a:cubicBezTo>
                    <a:pt x="1429642" y="0"/>
                    <a:pt x="1841984" y="430206"/>
                    <a:pt x="1841984" y="960891"/>
                  </a:cubicBezTo>
                  <a:cubicBezTo>
                    <a:pt x="1841984" y="1491576"/>
                    <a:pt x="1429642" y="1921782"/>
                    <a:pt x="920992" y="1921782"/>
                  </a:cubicBezTo>
                  <a:cubicBezTo>
                    <a:pt x="412342" y="1921782"/>
                    <a:pt x="0" y="1491576"/>
                    <a:pt x="0" y="960891"/>
                  </a:cubicBezTo>
                  <a:cubicBezTo>
                    <a:pt x="0" y="430206"/>
                    <a:pt x="412342" y="0"/>
                    <a:pt x="920992" y="0"/>
                  </a:cubicBezTo>
                  <a:close/>
                </a:path>
              </a:pathLst>
            </a:cu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xmlns="" id="{853E93BF-EB1C-4AD8-97BE-F5A9FC0D7184}"/>
              </a:ext>
            </a:extLst>
          </p:cNvPr>
          <p:cNvSpPr/>
          <p:nvPr/>
        </p:nvSpPr>
        <p:spPr>
          <a:xfrm>
            <a:off x="5193065" y="817747"/>
            <a:ext cx="6849170" cy="5384934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503DF733-D144-4E2D-809F-D595EA9AA664}"/>
              </a:ext>
            </a:extLst>
          </p:cNvPr>
          <p:cNvSpPr txBox="1"/>
          <p:nvPr/>
        </p:nvSpPr>
        <p:spPr>
          <a:xfrm>
            <a:off x="8933452" y="5047693"/>
            <a:ext cx="35804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Педагогические мастерские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73DCCE94-38C4-4E63-8E53-A028E41A6260}"/>
              </a:ext>
            </a:extLst>
          </p:cNvPr>
          <p:cNvSpPr txBox="1"/>
          <p:nvPr/>
        </p:nvSpPr>
        <p:spPr>
          <a:xfrm>
            <a:off x="5178650" y="2919085"/>
            <a:ext cx="38891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Work-</a:t>
            </a:r>
            <a:r>
              <a:rPr lang="ru-RU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(мастерская) для молодых специалистов «Основы профессиональной коммуникации»</a:t>
            </a:r>
          </a:p>
        </p:txBody>
      </p: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xmlns="" id="{97DB4950-03FD-4EF7-BB04-0B207A262F41}"/>
              </a:ext>
            </a:extLst>
          </p:cNvPr>
          <p:cNvGrpSpPr/>
          <p:nvPr/>
        </p:nvGrpSpPr>
        <p:grpSpPr>
          <a:xfrm>
            <a:off x="8933452" y="1126115"/>
            <a:ext cx="3070646" cy="3203674"/>
            <a:chOff x="7302000" y="1472821"/>
            <a:chExt cx="3070646" cy="3203674"/>
          </a:xfrm>
        </p:grpSpPr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xmlns="" id="{607EA130-F375-46C7-BB34-7F2B1CFFEF74}"/>
                </a:ext>
              </a:extLst>
            </p:cNvPr>
            <p:cNvSpPr/>
            <p:nvPr/>
          </p:nvSpPr>
          <p:spPr>
            <a:xfrm>
              <a:off x="7302000" y="1472821"/>
              <a:ext cx="3070646" cy="320367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xmlns="" id="{C7291381-F361-4CE5-B7CD-3A573FE7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rcRect l="11359" t="3727" r="5979" b="1292"/>
            <a:stretch>
              <a:fillRect/>
            </a:stretch>
          </p:blipFill>
          <p:spPr>
            <a:xfrm>
              <a:off x="7426478" y="1540294"/>
              <a:ext cx="2942336" cy="2899201"/>
            </a:xfrm>
            <a:custGeom>
              <a:avLst/>
              <a:gdLst>
                <a:gd name="connsiteX0" fmla="*/ 1088786 w 2177572"/>
                <a:gd name="connsiteY0" fmla="*/ 0 h 2145648"/>
                <a:gd name="connsiteX1" fmla="*/ 2177572 w 2177572"/>
                <a:gd name="connsiteY1" fmla="*/ 1072824 h 2145648"/>
                <a:gd name="connsiteX2" fmla="*/ 1088786 w 2177572"/>
                <a:gd name="connsiteY2" fmla="*/ 2145648 h 2145648"/>
                <a:gd name="connsiteX3" fmla="*/ 0 w 2177572"/>
                <a:gd name="connsiteY3" fmla="*/ 1072824 h 2145648"/>
                <a:gd name="connsiteX4" fmla="*/ 1088786 w 2177572"/>
                <a:gd name="connsiteY4" fmla="*/ 0 h 214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572" h="2145648">
                  <a:moveTo>
                    <a:pt x="1088786" y="0"/>
                  </a:moveTo>
                  <a:cubicBezTo>
                    <a:pt x="1690106" y="0"/>
                    <a:pt x="2177572" y="480320"/>
                    <a:pt x="2177572" y="1072824"/>
                  </a:cubicBezTo>
                  <a:cubicBezTo>
                    <a:pt x="2177572" y="1665328"/>
                    <a:pt x="1690106" y="2145648"/>
                    <a:pt x="1088786" y="2145648"/>
                  </a:cubicBezTo>
                  <a:cubicBezTo>
                    <a:pt x="487466" y="2145648"/>
                    <a:pt x="0" y="1665328"/>
                    <a:pt x="0" y="1072824"/>
                  </a:cubicBezTo>
                  <a:cubicBezTo>
                    <a:pt x="0" y="480320"/>
                    <a:pt x="487466" y="0"/>
                    <a:pt x="1088786" y="0"/>
                  </a:cubicBezTo>
                  <a:close/>
                </a:path>
              </a:pathLst>
            </a:custGeom>
          </p:spPr>
        </p:pic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A180A941-AAED-4AFF-AFFD-61013437B608}"/>
              </a:ext>
            </a:extLst>
          </p:cNvPr>
          <p:cNvSpPr txBox="1"/>
          <p:nvPr/>
        </p:nvSpPr>
        <p:spPr>
          <a:xfrm>
            <a:off x="6953164" y="831461"/>
            <a:ext cx="4358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Мастер-классы от наставнических пар МАОУ СОШ №4: учимся новому</a:t>
            </a: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37B3EDD4-C04B-4990-BAA5-7921FD351BF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15004" y="4018163"/>
            <a:ext cx="2605240" cy="2007646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732F09CC-705C-428D-8084-31D4ED62A67A}"/>
              </a:ext>
            </a:extLst>
          </p:cNvPr>
          <p:cNvSpPr txBox="1"/>
          <p:nvPr/>
        </p:nvSpPr>
        <p:spPr>
          <a:xfrm>
            <a:off x="7842183" y="4351767"/>
            <a:ext cx="4252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Учителя русского языка и литературы делятся опытом: урок "Грамотным быть модно"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/>
        </p:nvSpPr>
        <p:spPr>
          <a:xfrm>
            <a:off x="1905000" y="317501"/>
            <a:ext cx="8775701" cy="565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ФОРМЫ РАБОТЫ  С ПЕДАГОГАМИ</a:t>
            </a:r>
            <a:endParaRPr lang="ru-RU" sz="3500" b="1" dirty="0">
              <a:solidFill>
                <a:srgbClr val="0070C0"/>
              </a:solidFill>
            </a:endParaRP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B32E43D7-54CF-4630-9885-7C8705CFF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9B7B0B6-9A1A-4A26-BBEF-9403188DF464}"/>
              </a:ext>
            </a:extLst>
          </p:cNvPr>
          <p:cNvSpPr txBox="1"/>
          <p:nvPr/>
        </p:nvSpPr>
        <p:spPr>
          <a:xfrm>
            <a:off x="1099595" y="1728132"/>
            <a:ext cx="31164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Круглый стол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xmlns="" id="{6AAA1B49-0788-4C16-B9BB-E3BFA0C2CA0E}"/>
              </a:ext>
            </a:extLst>
          </p:cNvPr>
          <p:cNvSpPr/>
          <p:nvPr/>
        </p:nvSpPr>
        <p:spPr>
          <a:xfrm>
            <a:off x="119285" y="1693503"/>
            <a:ext cx="4775649" cy="3800764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xmlns="" id="{853E93BF-EB1C-4AD8-97BE-F5A9FC0D7184}"/>
              </a:ext>
            </a:extLst>
          </p:cNvPr>
          <p:cNvSpPr/>
          <p:nvPr/>
        </p:nvSpPr>
        <p:spPr>
          <a:xfrm>
            <a:off x="5193065" y="817747"/>
            <a:ext cx="6849170" cy="5384934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503DF733-D144-4E2D-809F-D595EA9AA664}"/>
              </a:ext>
            </a:extLst>
          </p:cNvPr>
          <p:cNvSpPr txBox="1"/>
          <p:nvPr/>
        </p:nvSpPr>
        <p:spPr>
          <a:xfrm>
            <a:off x="6729798" y="979742"/>
            <a:ext cx="4098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«Диалог поколений»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61DFBE6-74E9-495D-978E-AF2A474806EC}"/>
              </a:ext>
            </a:extLst>
          </p:cNvPr>
          <p:cNvSpPr txBox="1"/>
          <p:nvPr/>
        </p:nvSpPr>
        <p:spPr>
          <a:xfrm>
            <a:off x="323290" y="4224620"/>
            <a:ext cx="4820210" cy="93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модели наставничества в школе: круглый стол </a:t>
            </a: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«Заветы </a:t>
            </a:r>
            <a:r>
              <a:rPr lang="ru-RU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великих </a:t>
            </a:r>
            <a:r>
              <a:rPr lang="ru-RU" sz="1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педагогов»</a:t>
            </a:r>
            <a:endParaRPr lang="ru-RU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3E04620-7A0E-42AB-B4FA-9A4269531BD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11493" y="1595634"/>
            <a:ext cx="3429604" cy="256996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964B715-0E37-408D-ABB3-CC1562FD2777}"/>
              </a:ext>
            </a:extLst>
          </p:cNvPr>
          <p:cNvSpPr txBox="1"/>
          <p:nvPr/>
        </p:nvSpPr>
        <p:spPr>
          <a:xfrm>
            <a:off x="5676900" y="4238870"/>
            <a:ext cx="607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«Наставничество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объединяет поколения»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2C1BD04-A84D-45D9-B20D-C00F1DC425B7}"/>
              </a:ext>
            </a:extLst>
          </p:cNvPr>
          <p:cNvSpPr txBox="1"/>
          <p:nvPr/>
        </p:nvSpPr>
        <p:spPr>
          <a:xfrm>
            <a:off x="5574138" y="5093332"/>
            <a:ext cx="6145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Круглый </a:t>
            </a:r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стол: </a:t>
            </a:r>
            <a:r>
              <a:rPr lang="ru-RU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«Наставник: диалог поколений»</a:t>
            </a:r>
          </a:p>
        </p:txBody>
      </p:sp>
      <p:pic>
        <p:nvPicPr>
          <p:cNvPr id="34" name="Picture 4" descr="Круглый стол «Наставник: диалог поколений».">
            <a:extLst>
              <a:ext uri="{FF2B5EF4-FFF2-40B4-BE49-F238E27FC236}">
                <a16:creationId xmlns:a16="http://schemas.microsoft.com/office/drawing/2014/main" xmlns="" id="{D7955038-9BD9-4FFB-A247-5335919D2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096" y="1587794"/>
            <a:ext cx="3451991" cy="2588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D8FB5F8-876E-46F3-BD9D-1C705F6D006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3088" y="2209472"/>
            <a:ext cx="5077687" cy="1968165"/>
          </a:xfrm>
          <a:prstGeom prst="rect">
            <a:avLst/>
          </a:prstGeom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8" cstate="print"/>
          <a:srcRect l="4589" r="-6221"/>
          <a:stretch>
            <a:fillRect/>
          </a:stretch>
        </p:blipFill>
        <p:spPr>
          <a:xfrm>
            <a:off x="10828020" y="-22225"/>
            <a:ext cx="1431925" cy="123253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C06D352-E483-4C5C-986B-9AA984EB1340}"/>
              </a:ext>
            </a:extLst>
          </p:cNvPr>
          <p:cNvSpPr txBox="1"/>
          <p:nvPr/>
        </p:nvSpPr>
        <p:spPr>
          <a:xfrm>
            <a:off x="457998" y="1777420"/>
            <a:ext cx="4098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gradFill>
                  <a:gsLst>
                    <a:gs pos="24000">
                      <a:schemeClr val="accent2">
                        <a:lumMod val="75000"/>
                      </a:schemeClr>
                    </a:gs>
                    <a:gs pos="7000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Круглый стол</a:t>
            </a:r>
          </a:p>
        </p:txBody>
      </p:sp>
    </p:spTree>
    <p:extLst>
      <p:ext uri="{BB962C8B-B14F-4D97-AF65-F5344CB8AC3E}">
        <p14:creationId xmlns="" xmlns:p14="http://schemas.microsoft.com/office/powerpoint/2010/main" val="15089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900" y="304800"/>
            <a:ext cx="8142605" cy="787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 Narrow" pitchFamily="34" charset="0"/>
                <a:sym typeface="+mn-ea"/>
              </a:rPr>
              <a:t>Наши  достижения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-57415" y="6309187"/>
            <a:ext cx="12192000" cy="531602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365125" y="341630"/>
            <a:ext cx="1184910" cy="1038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70C0"/>
                </a:solidFill>
                <a:sym typeface="+mn-ea"/>
              </a:rPr>
              <a:t>Логотип Школы</a:t>
            </a:r>
          </a:p>
        </p:txBody>
      </p:sp>
      <p:sp>
        <p:nvSpPr>
          <p:cNvPr id="11" name="Заголовок 1"/>
          <p:cNvSpPr>
            <a:spLocks noGrp="1"/>
          </p:cNvSpPr>
          <p:nvPr/>
        </p:nvSpPr>
        <p:spPr>
          <a:xfrm>
            <a:off x="1263454" y="1734950"/>
            <a:ext cx="10890250" cy="3907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b="1" dirty="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915650" y="-22225"/>
            <a:ext cx="1344295" cy="1156970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1EBF916D-991E-4528-98AC-EB25FC58A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D9D6A86-AD1D-4018-9466-F4F43526A9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87874" y="1058504"/>
            <a:ext cx="2763989" cy="39892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CB719AE-7B0E-486D-9DCB-86FAF6CBE59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692240"/>
            <a:ext cx="8152663" cy="28289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68B1BC0-79D1-4960-9E30-54A063F9C7B4}"/>
              </a:ext>
            </a:extLst>
          </p:cNvPr>
          <p:cNvSpPr txBox="1"/>
          <p:nvPr/>
        </p:nvSpPr>
        <p:spPr>
          <a:xfrm>
            <a:off x="212725" y="4842019"/>
            <a:ext cx="60030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вошла в наставническую лигу проекта </a:t>
            </a:r>
            <a:endParaRPr lang="ru-RU" sz="20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/>
            <a:r>
              <a:rPr lang="ru-RU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</a:t>
            </a:r>
            <a:r>
              <a:rPr lang="ru-RU" sz="2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России»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0F2A792-CA1C-44A2-881A-7CAF6E775A67}"/>
              </a:ext>
            </a:extLst>
          </p:cNvPr>
          <p:cNvSpPr txBox="1"/>
          <p:nvPr/>
        </p:nvSpPr>
        <p:spPr>
          <a:xfrm>
            <a:off x="6426200" y="4987343"/>
            <a:ext cx="58267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МАОУ СОШ №4 стала членом Ассоциации школ Российской Федерации и Республики Беларусь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1705" y="123162"/>
            <a:ext cx="7797800" cy="82486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 Narrow" pitchFamily="34" charset="0"/>
                <a:sym typeface="+mn-ea"/>
              </a:rPr>
              <a:t>Наши  достижения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-57415" y="6309187"/>
            <a:ext cx="12192000" cy="531602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365125" y="341630"/>
            <a:ext cx="1184910" cy="1038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70C0"/>
                </a:solidFill>
                <a:sym typeface="+mn-ea"/>
              </a:rPr>
              <a:t>Логотип Школы</a:t>
            </a:r>
          </a:p>
        </p:txBody>
      </p:sp>
      <p:sp>
        <p:nvSpPr>
          <p:cNvPr id="11" name="Заголовок 1"/>
          <p:cNvSpPr>
            <a:spLocks noGrp="1"/>
          </p:cNvSpPr>
          <p:nvPr/>
        </p:nvSpPr>
        <p:spPr>
          <a:xfrm>
            <a:off x="665480" y="1744980"/>
            <a:ext cx="10890250" cy="3907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b="1" dirty="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1EBF916D-991E-4528-98AC-EB25FC58A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3F5C522B-3285-4305-AED1-6BAA287F6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739" y="967032"/>
            <a:ext cx="2301804" cy="2702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007FA90-D169-4C4C-AF72-90F16774B0DF}"/>
              </a:ext>
            </a:extLst>
          </p:cNvPr>
          <p:cNvSpPr txBox="1"/>
          <p:nvPr/>
        </p:nvSpPr>
        <p:spPr>
          <a:xfrm>
            <a:off x="338558" y="3889343"/>
            <a:ext cx="42526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Кабашный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А.П.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Призёр регионального этапа конкурса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«ПЕДАГОГ ГОДА – 2023» в номинации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«Лучший преподаватель - организатор ОБЖ ХМАО – Югры»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xmlns="" id="{A2BD9ADF-4205-406B-884F-CCEDFC0FA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362" y="906847"/>
            <a:ext cx="3437200" cy="4582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7" cstate="print"/>
          <a:srcRect l="4589" r="-6221"/>
          <a:stretch>
            <a:fillRect/>
          </a:stretch>
        </p:blipFill>
        <p:spPr>
          <a:xfrm>
            <a:off x="10915650" y="-22225"/>
            <a:ext cx="1344295" cy="11569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4F9503D-9AD9-48CB-B76E-150669B487C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10179" y="948027"/>
            <a:ext cx="3322259" cy="2740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xmlns="" id="{578B5EB4-9137-4C32-9EAB-CDA213B90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471" y="3688890"/>
            <a:ext cx="4078388" cy="24810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C0B100C-0BAC-42EA-B1EF-F896AE492975}"/>
              </a:ext>
            </a:extLst>
          </p:cNvPr>
          <p:cNvSpPr txBox="1"/>
          <p:nvPr/>
        </p:nvSpPr>
        <p:spPr>
          <a:xfrm>
            <a:off x="4647974" y="4135563"/>
            <a:ext cx="33222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Городской конкурс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«Лучшие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практики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наставничеств» в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номинации «Две звезды», 2023 </a:t>
            </a:r>
          </a:p>
        </p:txBody>
      </p:sp>
    </p:spTree>
    <p:extLst>
      <p:ext uri="{BB962C8B-B14F-4D97-AF65-F5344CB8AC3E}">
        <p14:creationId xmlns="" xmlns:p14="http://schemas.microsoft.com/office/powerpoint/2010/main" val="227986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7330" y="436880"/>
            <a:ext cx="7797800" cy="82486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ctr"/>
            <a:endParaRPr lang="ru-RU" sz="2000" dirty="0">
              <a:solidFill>
                <a:srgbClr val="0070C0"/>
              </a:solidFill>
              <a:latin typeface="Arial Narrow" pitchFamily="3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970" y="1569085"/>
            <a:ext cx="10471785" cy="4316095"/>
          </a:xfrm>
        </p:spPr>
        <p:txBody>
          <a:bodyPr>
            <a:normAutofit/>
          </a:bodyPr>
          <a:lstStyle/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365125" y="341630"/>
            <a:ext cx="1184910" cy="1038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70C0"/>
                </a:solidFill>
                <a:sym typeface="+mn-ea"/>
              </a:rPr>
              <a:t>Логотип Школы</a:t>
            </a:r>
          </a:p>
        </p:txBody>
      </p:sp>
      <p:sp>
        <p:nvSpPr>
          <p:cNvPr id="11" name="Заголовок 1"/>
          <p:cNvSpPr>
            <a:spLocks noGrp="1"/>
          </p:cNvSpPr>
          <p:nvPr/>
        </p:nvSpPr>
        <p:spPr>
          <a:xfrm>
            <a:off x="775970" y="1341359"/>
            <a:ext cx="10890250" cy="3907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i="1" dirty="0">
                <a:ln w="6600">
                  <a:noFill/>
                  <a:prstDash val="solid"/>
                </a:ln>
                <a:gradFill>
                  <a:gsLst>
                    <a:gs pos="27000">
                      <a:srgbClr val="0070C0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  <a:cs typeface="Arial" pitchFamily="34" charset="0"/>
                <a:sym typeface="+mn-ea"/>
              </a:rPr>
              <a:t>Сотрудничество — ключ к педагогическому мастерству!</a:t>
            </a:r>
            <a:endParaRPr lang="ru-RU" sz="4800" b="1" dirty="0">
              <a:ln w="6600">
                <a:noFill/>
                <a:prstDash val="solid"/>
              </a:ln>
              <a:gradFill>
                <a:gsLst>
                  <a:gs pos="27000">
                    <a:srgbClr val="0070C0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  <a:sym typeface="+mn-ea"/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954385" y="-22225"/>
            <a:ext cx="1305560" cy="1123950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DB451C18-1F4B-41A2-91BC-F75560496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2900" y="177800"/>
            <a:ext cx="9288144" cy="18669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/>
            </a:r>
            <a:br>
              <a:rPr lang="ru-RU" sz="28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31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Учим</a:t>
            </a:r>
            <a:r>
              <a:rPr lang="ru-RU" sz="3100" b="1" i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, учимся, вдохновляем: вместе к педагогическому мастерству</a:t>
            </a:r>
            <a:r>
              <a:rPr lang="ru-RU" sz="31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!</a:t>
            </a:r>
            <a:r>
              <a:rPr lang="ru-RU" sz="36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/>
            </a:r>
            <a:br>
              <a:rPr lang="ru-RU" sz="36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36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/>
            </a:r>
            <a:br>
              <a:rPr lang="ru-RU" sz="36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2800" b="1" dirty="0" smtClean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Благодарю 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за внимание!</a:t>
            </a:r>
            <a:br>
              <a:rPr lang="ru-RU" sz="28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2800" b="1" i="1" dirty="0">
                <a:solidFill>
                  <a:srgbClr val="C0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Приглашаем к сотрудничеству.</a:t>
            </a:r>
            <a:br>
              <a:rPr lang="ru-RU" sz="2800" b="1" i="1" dirty="0">
                <a:solidFill>
                  <a:srgbClr val="C0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endParaRPr lang="ru-RU" sz="2800" b="1" i="1" dirty="0">
              <a:solidFill>
                <a:srgbClr val="C0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6987" y="2603499"/>
            <a:ext cx="5294313" cy="3200401"/>
          </a:xfrm>
          <a:solidFill>
            <a:srgbClr val="EAFFD5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ea"/>
              </a:rPr>
              <a:t>Контакты: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Тел.</a:t>
            </a:r>
            <a:r>
              <a:rPr lang="ru-RU" sz="2400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 +7 (34669) 7-38-80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ea"/>
              </a:rPr>
              <a:t>E-mail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ea"/>
              </a:rPr>
              <a:t>: </a:t>
            </a:r>
            <a:r>
              <a:rPr lang="en-US" sz="2400" dirty="0">
                <a:solidFill>
                  <a:srgbClr val="0070C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ea"/>
              </a:rPr>
              <a:t>sch4pokachi@mail.ru</a:t>
            </a:r>
            <a:endParaRPr lang="ru-RU" sz="2400" dirty="0">
              <a:solidFill>
                <a:srgbClr val="0070C0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+mn-ea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solidFill>
                  <a:srgbClr val="0070C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+mn-ea"/>
              </a:rPr>
              <a:t>https://vk.com/sch4pokachi</a:t>
            </a:r>
            <a:endParaRPr lang="ru-RU" sz="2400" dirty="0">
              <a:solidFill>
                <a:srgbClr val="0070C0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+mn-ea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solidFill>
                  <a:srgbClr val="0070C0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https://pokachi4.gosuslugi.ru/</a:t>
            </a:r>
            <a:endParaRPr lang="ru-RU" sz="2400" dirty="0">
              <a:solidFill>
                <a:srgbClr val="0070C0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/>
        </p:nvSpPr>
        <p:spPr>
          <a:xfrm>
            <a:off x="365125" y="341630"/>
            <a:ext cx="1184910" cy="1038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70C0"/>
                </a:solidFill>
                <a:sym typeface="+mn-ea"/>
              </a:rPr>
              <a:t>Логотип Школы</a:t>
            </a: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817860" y="-22225"/>
            <a:ext cx="1442085" cy="1241425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xmlns="" id="{B778F3D3-DB87-4481-90CF-90E02857A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" y="101996"/>
            <a:ext cx="1524696" cy="151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sun9-25.userapi.com/s/v1/ig2/fwfwksZi78AHUU4aeZjpHInxKEOtAOOAnrl_ifGgf6mxV5iYw_FK9iuZW4gGd7S5_tJA0V0-_gY4pGZDGiM1IXut.jpg?quality=95&amp;as=32x44,48x66,72x99,108x149,160x220,240x330,360x495,480x660,540x743,640x880,720x990,1080x1485,1280x1760,1440x1980,1700x2338&amp;from=bu&amp;u=SI6_EwXPJ3dO9na10o0PeeAam1yxjQnnvNohTmJfnQ8&amp;cs=1571x216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680" r="28079" b="4612"/>
          <a:stretch/>
        </p:blipFill>
        <p:spPr bwMode="auto">
          <a:xfrm rot="5400000">
            <a:off x="2018045" y="747169"/>
            <a:ext cx="2665596" cy="6330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686</Words>
  <Application>Microsoft Office PowerPoint</Application>
  <PresentationFormat>Произвольный</PresentationFormat>
  <Paragraphs>151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1_Тема Office</vt:lpstr>
      <vt:lpstr>Слайд 1</vt:lpstr>
      <vt:lpstr>Слайд 2</vt:lpstr>
      <vt:lpstr>Основная идея муниципальной модели реверсивного наставничества  «Мастерство через сотрудничество»</vt:lpstr>
      <vt:lpstr>Графическая модель реализации дорожной карты «Мастерство через сотрудничество»</vt:lpstr>
      <vt:lpstr>Формы реализации наставнических практик дорожной карты «Мастерство через сотрудничество»</vt:lpstr>
      <vt:lpstr>Слайд 6</vt:lpstr>
      <vt:lpstr>Эффективные наставнические практики</vt:lpstr>
      <vt:lpstr>Эффективные наставнические практики</vt:lpstr>
      <vt:lpstr>Цель демонстрируемой практики</vt:lpstr>
      <vt:lpstr>Слайд 10</vt:lpstr>
      <vt:lpstr>Слайд 11</vt:lpstr>
      <vt:lpstr>Наши  достижения </vt:lpstr>
      <vt:lpstr>Наши  достижения </vt:lpstr>
      <vt:lpstr>Слайд 14</vt:lpstr>
      <vt:lpstr> Учим, учимся, вдохновляем: вместе к педагогическому мастерству!  Благодарю за внимание! Приглашаем к сотрудничеству.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Юрьевна Акентьевна</dc:creator>
  <cp:lastModifiedBy>Борис</cp:lastModifiedBy>
  <cp:revision>99</cp:revision>
  <dcterms:created xsi:type="dcterms:W3CDTF">2024-02-08T07:14:00Z</dcterms:created>
  <dcterms:modified xsi:type="dcterms:W3CDTF">2024-11-26T05:39:57Z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43300F96EC264319AE7F26FDA49082C1_12</vt:lpwstr>
  </property>
  <property fmtid="{D5CDD505-2E9C-101B-9397-08002B2CF9AE}" pid="3" name="KSOProductBuildVer">
    <vt:lpwstr>1049-12.2.0.13489</vt:lpwstr>
  </property>
</Properties>
</file>