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docProps/custom.xml" ContentType="application/vnd.openxmlformats-officedocument.custom-properties+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15"/>
  </p:notesMasterIdLst>
  <p:sldIdLst>
    <p:sldId id="667" r:id="rId3"/>
    <p:sldId id="708" r:id="rId4"/>
    <p:sldId id="711" r:id="rId5"/>
    <p:sldId id="712" r:id="rId6"/>
    <p:sldId id="713" r:id="rId7"/>
    <p:sldId id="716" r:id="rId8"/>
    <p:sldId id="715" r:id="rId9"/>
    <p:sldId id="692" r:id="rId10"/>
    <p:sldId id="693" r:id="rId11"/>
    <p:sldId id="714" r:id="rId12"/>
    <p:sldId id="710" r:id="rId13"/>
    <p:sldId id="702" r:id="rId14"/>
  </p:sldIdLst>
  <p:sldSz cx="12192000" cy="6858000"/>
  <p:notesSz cx="6858000" cy="9144000"/>
  <p:defaultTextStyle>
    <a:defPPr lvl="0">
      <a:defRPr lang="ru-RU"/>
    </a:defPPr>
    <a:lvl1pPr marL="0" lvl="1" algn="l" defTabSz="914400" rtl="0" eaLnBrk="1" latinLnBrk="0" hangingPunct="1">
      <a:defRPr sz="1800" kern="1200">
        <a:solidFill>
          <a:schemeClr val="tx1"/>
        </a:solidFill>
        <a:latin typeface="+mn-lt"/>
        <a:ea typeface="+mn-ea"/>
        <a:cs typeface="+mn-cs"/>
      </a:defRPr>
    </a:lvl1pPr>
    <a:lvl2pPr marL="457200" lvl="2" algn="l" defTabSz="914400" rtl="0" eaLnBrk="1" latinLnBrk="0" hangingPunct="1">
      <a:defRPr sz="1800" kern="1200">
        <a:solidFill>
          <a:schemeClr val="tx1"/>
        </a:solidFill>
        <a:latin typeface="+mn-lt"/>
        <a:ea typeface="+mn-ea"/>
        <a:cs typeface="+mn-cs"/>
      </a:defRPr>
    </a:lvl2pPr>
    <a:lvl3pPr marL="914400" lvl="3" algn="l" defTabSz="914400" rtl="0" eaLnBrk="1" latinLnBrk="0" hangingPunct="1">
      <a:defRPr sz="1800" kern="1200">
        <a:solidFill>
          <a:schemeClr val="tx1"/>
        </a:solidFill>
        <a:latin typeface="+mn-lt"/>
        <a:ea typeface="+mn-ea"/>
        <a:cs typeface="+mn-cs"/>
      </a:defRPr>
    </a:lvl3pPr>
    <a:lvl4pPr marL="1371600" lvl="4"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5A9E"/>
    <a:srgbClr val="3B69BB"/>
    <a:srgbClr val="EAFFD5"/>
    <a:srgbClr val="FFFBB7"/>
    <a:srgbClr val="FFFEE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27F97BB-C833-4FB7-BDE5-3F7075034690}" styleName="Стиль из темы 2 - акцент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0" autoAdjust="0"/>
    <p:restoredTop sz="94660"/>
  </p:normalViewPr>
  <p:slideViewPr>
    <p:cSldViewPr snapToGrid="0">
      <p:cViewPr varScale="1">
        <p:scale>
          <a:sx n="76" d="100"/>
          <a:sy n="76" d="100"/>
        </p:scale>
        <p:origin x="-114" y="-75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1A4C47-9E46-44CD-A602-5A27A715B15C}" type="datetimeFigureOut">
              <a:rPr lang="ru-RU" smtClean="0"/>
              <a:pPr/>
              <a:t>26.11.2024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92C0C4-4270-42AF-8F51-18C3306DC106}"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B2FC8068-C842-4D40-948A-3BDE12CEFDF2}" type="slidenum">
              <a:rPr lang="ru-RU" smtClean="0"/>
              <a:pPr/>
              <a:t>1</a:t>
            </a:fld>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B2FC8068-C842-4D40-948A-3BDE12CEFDF2}" type="slidenum">
              <a:rPr lang="ru-RU" smtClean="0"/>
              <a:pPr/>
              <a:t>2</a:t>
            </a:fld>
            <a:endParaRPr lang="ru-RU"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Google Shape;944;ge9cf647324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5" name="Google Shape;945;ge9cf647324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3883245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0B49896-2E54-414C-810B-8A7FCED179F5}" type="datetimeFigureOut">
              <a:rPr lang="ru-RU" smtClean="0"/>
              <a:pPr/>
              <a:t>26.11.2024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0777A61-0ABD-4043-8896-D9131979792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B49896-2E54-414C-810B-8A7FCED179F5}" type="datetimeFigureOut">
              <a:rPr lang="ru-RU" smtClean="0"/>
              <a:pPr/>
              <a:t>26.11.2024</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77A61-0ABD-4043-8896-D9131979792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B49896-2E54-414C-810B-8A7FCED179F5}" type="datetimeFigureOut">
              <a:rPr lang="ru-RU" smtClean="0"/>
              <a:pPr/>
              <a:t>26.11.2024</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77A61-0ABD-4043-8896-D9131979792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png"/><Relationship Id="rId11" Type="http://schemas.openxmlformats.org/officeDocument/2006/relationships/image" Target="../media/image7.jpeg"/><Relationship Id="rId5" Type="http://schemas.openxmlformats.org/officeDocument/2006/relationships/image" Target="../media/image3.jpeg"/><Relationship Id="rId10" Type="http://schemas.microsoft.com/office/2007/relationships/hdphoto" Target="../media/hdphoto2.wdp"/><Relationship Id="rId4" Type="http://schemas.openxmlformats.org/officeDocument/2006/relationships/image" Target="../media/image2.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3.jpe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0.jpeg"/><Relationship Id="rId5" Type="http://schemas.microsoft.com/office/2007/relationships/hdphoto" Target="../media/hdphoto3.wdp"/><Relationship Id="rId4" Type="http://schemas.openxmlformats.org/officeDocument/2006/relationships/image" Target="../media/image9.png"/><Relationship Id="rId9"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3.png"/><Relationship Id="rId5" Type="http://schemas.microsoft.com/office/2007/relationships/hdphoto" Target="../media/hdphoto3.wdp"/><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9.pn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9.pn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9.pn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2.jpeg"/><Relationship Id="rId5" Type="http://schemas.microsoft.com/office/2007/relationships/hdphoto" Target="../media/hdphoto3.wdp"/><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13.xml"/><Relationship Id="rId5" Type="http://schemas.microsoft.com/office/2007/relationships/hdphoto" Target="../media/hdphoto3.wdp"/><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2.jpeg"/><Relationship Id="rId7"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13.xml"/><Relationship Id="rId6" Type="http://schemas.openxmlformats.org/officeDocument/2006/relationships/image" Target="../media/image18.jpeg"/><Relationship Id="rId5" Type="http://schemas.microsoft.com/office/2007/relationships/hdphoto" Target="../media/hdphoto3.wdp"/><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22.jpeg"/><Relationship Id="rId2" Type="http://schemas.openxmlformats.org/officeDocument/2006/relationships/image" Target="../media/image1.jpeg"/><Relationship Id="rId1" Type="http://schemas.openxmlformats.org/officeDocument/2006/relationships/slideLayout" Target="../slideLayouts/slideLayout13.xml"/><Relationship Id="rId6" Type="http://schemas.openxmlformats.org/officeDocument/2006/relationships/image" Target="../media/image21.jpeg"/><Relationship Id="rId5" Type="http://schemas.microsoft.com/office/2007/relationships/hdphoto" Target="../media/hdphoto3.wdp"/><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4.jpeg"/><Relationship Id="rId5" Type="http://schemas.microsoft.com/office/2007/relationships/hdphoto" Target="../media/hdphoto3.wdp"/><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6.jpeg"/><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Заголовок 14"/>
          <p:cNvSpPr>
            <a:spLocks noGrp="1"/>
          </p:cNvSpPr>
          <p:nvPr>
            <p:ph type="title"/>
          </p:nvPr>
        </p:nvSpPr>
        <p:spPr/>
        <p:txBody>
          <a:bodyPr/>
          <a:lstStyle/>
          <a:p>
            <a:endParaRPr lang="ru-RU" altLang="en-US" dirty="0"/>
          </a:p>
        </p:txBody>
      </p:sp>
      <p:pic>
        <p:nvPicPr>
          <p:cNvPr id="7" name="Объект 6"/>
          <p:cNvPicPr>
            <a:picLocks noGrp="1" noChangeAspect="1"/>
          </p:cNvPicPr>
          <p:nvPr>
            <p:ph sz="half" idx="1"/>
          </p:nvPr>
        </p:nvPicPr>
        <p:blipFill>
          <a:blip r:embed="rId3" cstate="print">
            <a:extLst>
              <a:ext uri="{28A0092B-C50C-407E-A947-70E740481C1C}">
                <a14:useLocalDpi xmlns:a14="http://schemas.microsoft.com/office/drawing/2010/main" xmlns="" val="0"/>
              </a:ext>
            </a:extLst>
          </a:blip>
          <a:stretch>
            <a:fillRect/>
          </a:stretch>
        </p:blipFill>
        <p:spPr>
          <a:xfrm>
            <a:off x="0" y="6350"/>
            <a:ext cx="12192000" cy="6851650"/>
          </a:xfrm>
          <a:prstGeom prst="rect">
            <a:avLst/>
          </a:prstGeom>
        </p:spPr>
      </p:pic>
      <p:sp>
        <p:nvSpPr>
          <p:cNvPr id="10" name="Прямоугольник 9"/>
          <p:cNvSpPr/>
          <p:nvPr/>
        </p:nvSpPr>
        <p:spPr>
          <a:xfrm>
            <a:off x="706074" y="1260031"/>
            <a:ext cx="10821761" cy="1026976"/>
          </a:xfrm>
          <a:prstGeom prst="rect">
            <a:avLst/>
          </a:prstGeom>
        </p:spPr>
        <p:txBody>
          <a:bodyPr wrap="square">
            <a:noAutofit/>
          </a:bodyPr>
          <a:lstStyle/>
          <a:p>
            <a:pPr lvl="0" algn="ctr">
              <a:spcBef>
                <a:spcPct val="0"/>
              </a:spcBef>
            </a:pPr>
            <a:r>
              <a:rPr lang="ru-RU" sz="2000" b="1" dirty="0" smtClean="0"/>
              <a:t>Региональный семинар (</a:t>
            </a:r>
            <a:r>
              <a:rPr lang="ru-RU" sz="2000" b="1" dirty="0" err="1" smtClean="0"/>
              <a:t>вебинар</a:t>
            </a:r>
            <a:r>
              <a:rPr lang="ru-RU" sz="2000" b="1" dirty="0" smtClean="0"/>
              <a:t>) по итогам Конкурса моделей наставничества педагогических работников  и Мониторинга  реализации целевой модели наставничества в Ханты-Мансийском автономном округе – </a:t>
            </a:r>
            <a:r>
              <a:rPr lang="ru-RU" sz="2000" b="1" dirty="0" err="1" smtClean="0"/>
              <a:t>Югре</a:t>
            </a:r>
            <a:endParaRPr lang="ru-RU" sz="2000" b="1" dirty="0" smtClean="0">
              <a:solidFill>
                <a:srgbClr val="1E3584"/>
              </a:solidFill>
              <a:latin typeface="Calibri" panose="020F0502020204030204" pitchFamily="34" charset="0"/>
              <a:ea typeface="Helvetica Neue Medium" panose="02000503000000020004" pitchFamily="2" charset="0"/>
              <a:cs typeface="Calibri" panose="020F0502020204030204" pitchFamily="34" charset="0"/>
            </a:endParaRPr>
          </a:p>
          <a:p>
            <a:pPr algn="ctr"/>
            <a:r>
              <a:rPr lang="ru-RU" sz="2400" b="1" dirty="0" smtClean="0"/>
              <a:t> </a:t>
            </a:r>
            <a:endParaRPr lang="ru-RU" sz="2400" b="1" dirty="0"/>
          </a:p>
          <a:p>
            <a:pPr algn="ctr"/>
            <a:endParaRPr lang="ru-RU" sz="2400" b="1" dirty="0">
              <a:solidFill>
                <a:srgbClr val="0070C0"/>
              </a:solidFill>
              <a:latin typeface="Arial Narrow" panose="020B0606020202030204" charset="0"/>
              <a:cs typeface="Arial Narrow" panose="020B0606020202030204" charset="0"/>
            </a:endParaRPr>
          </a:p>
          <a:p>
            <a:pPr algn="ctr"/>
            <a:endParaRPr lang="ru-RU" sz="3600" b="1" dirty="0">
              <a:solidFill>
                <a:srgbClr val="0070C0"/>
              </a:solidFill>
              <a:latin typeface="Arial Narrow" panose="020B0606020202030204" charset="0"/>
              <a:cs typeface="Arial Narrow" panose="020B0606020202030204" charset="0"/>
            </a:endParaRPr>
          </a:p>
        </p:txBody>
      </p:sp>
      <p:sp>
        <p:nvSpPr>
          <p:cNvPr id="12" name="Прямоугольник 11"/>
          <p:cNvSpPr/>
          <p:nvPr/>
        </p:nvSpPr>
        <p:spPr>
          <a:xfrm>
            <a:off x="4474845" y="2931317"/>
            <a:ext cx="3242310" cy="645160"/>
          </a:xfrm>
          <a:prstGeom prst="rect">
            <a:avLst/>
          </a:prstGeom>
        </p:spPr>
        <p:txBody>
          <a:bodyPr wrap="square">
            <a:spAutoFit/>
          </a:bodyPr>
          <a:lstStyle/>
          <a:p>
            <a:pPr algn="ctr"/>
            <a:r>
              <a:rPr lang="ru-RU" dirty="0"/>
              <a:t>Ханты-Мансийск</a:t>
            </a:r>
          </a:p>
          <a:p>
            <a:pPr algn="ctr"/>
            <a:r>
              <a:rPr lang="ru-RU" b="1" dirty="0" smtClean="0"/>
              <a:t>25 ноября </a:t>
            </a:r>
            <a:r>
              <a:rPr lang="ru-RU" b="1" dirty="0"/>
              <a:t>2024 года</a:t>
            </a:r>
          </a:p>
        </p:txBody>
      </p:sp>
      <p:sp>
        <p:nvSpPr>
          <p:cNvPr id="3" name="Прямоугольник 2"/>
          <p:cNvSpPr/>
          <p:nvPr/>
        </p:nvSpPr>
        <p:spPr>
          <a:xfrm>
            <a:off x="965835" y="2217511"/>
            <a:ext cx="10260330" cy="864144"/>
          </a:xfrm>
          <a:prstGeom prst="rect">
            <a:avLst/>
          </a:prstGeom>
          <a:noFill/>
          <a:ln>
            <a:noFill/>
          </a:ln>
          <a:extLst>
            <a:ext uri="{909E8E84-426E-40DD-AFC4-6F175D3DCCD1}">
              <a14:hiddenFill xmlns:a14="http://schemas.microsoft.com/office/drawing/2010/main" xmlns="">
                <a:solidFill>
                  <a:srgbClr val="FFFBB7"/>
                </a:solidFill>
              </a14:hiddenFill>
            </a:ext>
          </a:extLst>
        </p:spPr>
        <p:txBody>
          <a:bodyPr wrap="square">
            <a:noAutofit/>
          </a:bodyPr>
          <a:lstStyle/>
          <a:p>
            <a:pPr algn="ctr"/>
            <a:r>
              <a:rPr lang="ru-RU" sz="2400" b="1" dirty="0" smtClean="0">
                <a:solidFill>
                  <a:srgbClr val="0070C0"/>
                </a:solidFill>
                <a:latin typeface="Arial Narrow" panose="020B0606020202030204" charset="0"/>
                <a:cs typeface="Arial Narrow" panose="020B0606020202030204" charset="0"/>
                <a:sym typeface="+mn-ea"/>
              </a:rPr>
              <a:t>Муниципальное </a:t>
            </a:r>
            <a:r>
              <a:rPr lang="ru-RU" dirty="0"/>
              <a:t> </a:t>
            </a:r>
            <a:r>
              <a:rPr lang="ru-RU" sz="2400" b="1" dirty="0">
                <a:solidFill>
                  <a:srgbClr val="0070C0"/>
                </a:solidFill>
                <a:latin typeface="Arial Narrow" panose="020B0606020202030204" charset="0"/>
                <a:cs typeface="Arial Narrow" panose="020B0606020202030204" charset="0"/>
              </a:rPr>
              <a:t>автономное образовательное учреждение дополнительного </a:t>
            </a:r>
            <a:r>
              <a:rPr lang="ru-RU" sz="2400" b="1" dirty="0" smtClean="0">
                <a:solidFill>
                  <a:srgbClr val="0070C0"/>
                </a:solidFill>
                <a:latin typeface="Arial Narrow" panose="020B0606020202030204" charset="0"/>
                <a:cs typeface="Arial Narrow" panose="020B0606020202030204" charset="0"/>
              </a:rPr>
              <a:t>образования</a:t>
            </a:r>
            <a:r>
              <a:rPr lang="ru-RU" sz="2400" b="1" dirty="0" smtClean="0">
                <a:solidFill>
                  <a:srgbClr val="0070C0"/>
                </a:solidFill>
                <a:latin typeface="Arial Narrow" panose="020B0606020202030204" charset="0"/>
                <a:cs typeface="Arial Narrow" panose="020B0606020202030204" charset="0"/>
                <a:sym typeface="+mn-ea"/>
              </a:rPr>
              <a:t> «ТЕХНОПОЛИС», </a:t>
            </a:r>
            <a:r>
              <a:rPr lang="ru-RU" sz="2400" b="1" dirty="0" err="1" smtClean="0">
                <a:solidFill>
                  <a:srgbClr val="0070C0"/>
                </a:solidFill>
                <a:latin typeface="Arial Narrow" panose="020B0606020202030204" charset="0"/>
                <a:cs typeface="Arial Narrow" panose="020B0606020202030204" charset="0"/>
                <a:sym typeface="+mn-ea"/>
              </a:rPr>
              <a:t>г.СУРГУТ</a:t>
            </a:r>
            <a:endParaRPr lang="ru-RU" sz="2400" b="1" dirty="0">
              <a:solidFill>
                <a:srgbClr val="C00000"/>
              </a:solidFill>
              <a:latin typeface="Arial Narrow" panose="020B0606020202030204" charset="0"/>
              <a:cs typeface="Arial Narrow" panose="020B0606020202030204" charset="0"/>
              <a:sym typeface="+mn-ea"/>
            </a:endParaRPr>
          </a:p>
        </p:txBody>
      </p:sp>
      <p:pic>
        <p:nvPicPr>
          <p:cNvPr id="11" name="Рисунок 3"/>
          <p:cNvPicPr>
            <a:picLocks noChangeAspect="1"/>
          </p:cNvPicPr>
          <p:nvPr/>
        </p:nvPicPr>
        <p:blipFill>
          <a:blip r:embed="rId4" cstate="print">
            <a:extLst>
              <a:ext uri="{28A0092B-C50C-407E-A947-70E740481C1C}">
                <a14:useLocalDpi xmlns:a14="http://schemas.microsoft.com/office/drawing/2010/main" xmlns="" val="0"/>
              </a:ext>
            </a:extLst>
          </a:blip>
          <a:srcRect r="53720" b="88022"/>
          <a:stretch>
            <a:fillRect/>
          </a:stretch>
        </p:blipFill>
        <p:spPr>
          <a:xfrm>
            <a:off x="2538297" y="-32476"/>
            <a:ext cx="3067229" cy="1331141"/>
          </a:xfrm>
          <a:prstGeom prst="rect">
            <a:avLst/>
          </a:prstGeom>
        </p:spPr>
      </p:pic>
      <p:pic>
        <p:nvPicPr>
          <p:cNvPr id="13" name="Замещающее содержимое 12" descr="Логотип 50 лет"/>
          <p:cNvPicPr>
            <a:picLocks noGrp="1" noChangeAspect="1"/>
          </p:cNvPicPr>
          <p:nvPr>
            <p:ph sz="half" idx="2"/>
          </p:nvPr>
        </p:nvPicPr>
        <p:blipFill rotWithShape="1">
          <a:blip r:embed="rId5" cstate="print"/>
          <a:srcRect l="4589" t="-1" r="-6221" b="-5673"/>
          <a:stretch/>
        </p:blipFill>
        <p:spPr>
          <a:xfrm>
            <a:off x="10550434" y="6350"/>
            <a:ext cx="1393371" cy="1268304"/>
          </a:xfrm>
          <a:prstGeom prst="rect">
            <a:avLst/>
          </a:prstGeom>
          <a:ln>
            <a:noFill/>
          </a:ln>
          <a:effectLst>
            <a:softEdge rad="112500"/>
          </a:effectLst>
        </p:spPr>
      </p:pic>
      <p:pic>
        <p:nvPicPr>
          <p:cNvPr id="18" name="Picture 2" descr="Центр непрерывного повышения профессионального мастерства педагогических  работников"/>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548513" y="44103"/>
            <a:ext cx="2684551" cy="115388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9" name="Picture 2"/>
          <p:cNvPicPr>
            <a:picLocks noChangeAspect="1" noChangeArrowheads="1"/>
          </p:cNvPicPr>
          <p:nvPr/>
        </p:nvPicPr>
        <p:blipFill>
          <a:blip r:embed="rId7" cstate="print">
            <a:extLst>
              <a:ext uri="{BEBA8EAE-BF5A-486C-A8C5-ECC9F3942E4B}">
                <a14:imgProps xmlns:a14="http://schemas.microsoft.com/office/drawing/2010/main" xmlns="">
                  <a14:imgLayer r:embed="rId8">
                    <a14:imgEffect>
                      <a14:backgroundRemoval t="1124" b="97753" l="5344" r="89313"/>
                    </a14:imgEffect>
                    <a14:imgEffect>
                      <a14:sharpenSoften amount="50000"/>
                    </a14:imgEffect>
                  </a14:imgLayer>
                </a14:imgProps>
              </a:ext>
            </a:extLst>
          </a:blip>
          <a:srcRect/>
          <a:stretch>
            <a:fillRect/>
          </a:stretch>
        </p:blipFill>
        <p:spPr bwMode="auto">
          <a:xfrm>
            <a:off x="161271" y="70359"/>
            <a:ext cx="1890687" cy="1284513"/>
          </a:xfrm>
          <a:prstGeom prst="rect">
            <a:avLst/>
          </a:prstGeom>
          <a:noFill/>
          <a:ln w="9525">
            <a:noFill/>
            <a:miter lim="800000"/>
            <a:headEnd/>
            <a:tailEnd/>
          </a:ln>
        </p:spPr>
      </p:pic>
      <p:pic>
        <p:nvPicPr>
          <p:cNvPr id="14" name="Picture 2" descr="Picture background"/>
          <p:cNvPicPr>
            <a:picLocks noChangeAspect="1" noChangeArrowheads="1"/>
          </p:cNvPicPr>
          <p:nvPr/>
        </p:nvPicPr>
        <p:blipFill rotWithShape="1">
          <a:blip r:embed="rId9" cstate="print">
            <a:extLst>
              <a:ext uri="{BEBA8EAE-BF5A-486C-A8C5-ECC9F3942E4B}">
                <a14:imgProps xmlns:a14="http://schemas.microsoft.com/office/drawing/2010/main" xmlns="">
                  <a14:imgLayer r:embed="rId10">
                    <a14:imgEffect>
                      <a14:brightnessContrast contrast="-40000"/>
                    </a14:imgEffect>
                  </a14:imgLayer>
                </a14:imgProps>
              </a:ext>
              <a:ext uri="{28A0092B-C50C-407E-A947-70E740481C1C}">
                <a14:useLocalDpi xmlns:a14="http://schemas.microsoft.com/office/drawing/2010/main" xmlns="" val="0"/>
              </a:ext>
            </a:extLst>
          </a:blip>
          <a:srcRect t="2933" b="5093"/>
          <a:stretch/>
        </p:blipFill>
        <p:spPr bwMode="auto">
          <a:xfrm>
            <a:off x="4031565" y="3615303"/>
            <a:ext cx="4128869" cy="230897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6" name="Picture 4" descr="Picture background"/>
          <p:cNvPicPr>
            <a:picLocks noChangeAspect="1" noChangeArrowheads="1"/>
          </p:cNvPicPr>
          <p:nvPr/>
        </p:nvPicPr>
        <p:blipFill rotWithShape="1">
          <a:blip r:embed="rId11" cstate="print">
            <a:extLst>
              <a:ext uri="{28A0092B-C50C-407E-A947-70E740481C1C}">
                <a14:useLocalDpi xmlns:a14="http://schemas.microsoft.com/office/drawing/2010/main" xmlns="" val="0"/>
              </a:ext>
            </a:extLst>
          </a:blip>
          <a:srcRect l="14200" t="12467" r="7461" b="18554"/>
          <a:stretch/>
        </p:blipFill>
        <p:spPr bwMode="auto">
          <a:xfrm>
            <a:off x="217870" y="3633016"/>
            <a:ext cx="3668176" cy="2198935"/>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7" name="Picture 6" descr="Picture background"/>
          <p:cNvPicPr>
            <a:picLocks noChangeAspect="1" noChangeArrowheads="1"/>
          </p:cNvPicPr>
          <p:nvPr/>
        </p:nvPicPr>
        <p:blipFill rotWithShape="1">
          <a:blip r:embed="rId12" cstate="print">
            <a:extLst>
              <a:ext uri="{28A0092B-C50C-407E-A947-70E740481C1C}">
                <a14:useLocalDpi xmlns:a14="http://schemas.microsoft.com/office/drawing/2010/main" xmlns="" val="0"/>
              </a:ext>
            </a:extLst>
          </a:blip>
          <a:srcRect t="49865"/>
          <a:stretch/>
        </p:blipFill>
        <p:spPr bwMode="auto">
          <a:xfrm>
            <a:off x="8160434" y="3608478"/>
            <a:ext cx="3866819" cy="2287178"/>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762952" y="1114694"/>
            <a:ext cx="10591800" cy="1055824"/>
          </a:xfrm>
          <a:prstGeom prst="rect">
            <a:avLst/>
          </a:prstGeom>
        </p:spPr>
        <p:txBody>
          <a:bodyPr wrap="square">
            <a:noAutofit/>
          </a:bodyPr>
          <a:lstStyle/>
          <a:p>
            <a:pPr algn="ctr"/>
            <a:r>
              <a:rPr lang="ru-RU" sz="3200" b="1" dirty="0" smtClean="0">
                <a:solidFill>
                  <a:srgbClr val="005A9E"/>
                </a:solidFill>
                <a:latin typeface="Arial Narrow" panose="020B0606020202030204" charset="0"/>
                <a:cs typeface="Arial Narrow" panose="020B0606020202030204" charset="0"/>
                <a:sym typeface="+mn-ea"/>
              </a:rPr>
              <a:t>Модель наставничества</a:t>
            </a:r>
            <a:endParaRPr lang="ru-RU" sz="3200" b="1" dirty="0">
              <a:solidFill>
                <a:srgbClr val="005A9E"/>
              </a:solidFill>
              <a:latin typeface="Arial Narrow" panose="020B0606020202030204" charset="0"/>
              <a:cs typeface="Arial Narrow" panose="020B0606020202030204" charset="0"/>
              <a:sym typeface="+mn-ea"/>
            </a:endParaRPr>
          </a:p>
          <a:p>
            <a:pPr algn="ctr"/>
            <a:r>
              <a:rPr lang="ru-RU" sz="3200" b="1" dirty="0" smtClean="0">
                <a:solidFill>
                  <a:srgbClr val="005A9E"/>
                </a:solidFill>
                <a:latin typeface="Arial Narrow" panose="020B0606020202030204" charset="0"/>
                <a:cs typeface="Arial Narrow" panose="020B0606020202030204" charset="0"/>
                <a:sym typeface="+mn-ea"/>
              </a:rPr>
              <a:t>«От студента до специалиста» </a:t>
            </a:r>
            <a:endParaRPr lang="ru-RU" sz="3600" b="1" dirty="0">
              <a:solidFill>
                <a:srgbClr val="005A9E"/>
              </a:solidFill>
              <a:latin typeface="Arial Narrow" panose="020B0606020202030204" charset="0"/>
              <a:cs typeface="Arial Narrow" panose="020B0606020202030204" charset="0"/>
            </a:endParaRPr>
          </a:p>
        </p:txBody>
      </p:sp>
      <p:sp>
        <p:nvSpPr>
          <p:cNvPr id="12" name="Прямоугольник 11"/>
          <p:cNvSpPr/>
          <p:nvPr/>
        </p:nvSpPr>
        <p:spPr>
          <a:xfrm>
            <a:off x="4649284" y="5935205"/>
            <a:ext cx="3170555" cy="450850"/>
          </a:xfrm>
          <a:prstGeom prst="rect">
            <a:avLst/>
          </a:prstGeom>
        </p:spPr>
        <p:txBody>
          <a:bodyPr wrap="square">
            <a:noAutofit/>
          </a:bodyPr>
          <a:lstStyle/>
          <a:p>
            <a:pPr algn="ctr"/>
            <a:r>
              <a:rPr lang="ru-RU" b="1" dirty="0" smtClean="0"/>
              <a:t>25 ноября </a:t>
            </a:r>
            <a:r>
              <a:rPr lang="ru-RU" b="1" dirty="0"/>
              <a:t>2024 года</a:t>
            </a:r>
          </a:p>
        </p:txBody>
      </p:sp>
      <p:sp>
        <p:nvSpPr>
          <p:cNvPr id="3" name="Прямоугольник 2"/>
          <p:cNvSpPr/>
          <p:nvPr/>
        </p:nvSpPr>
        <p:spPr>
          <a:xfrm>
            <a:off x="6998879" y="4972520"/>
            <a:ext cx="5050971" cy="992054"/>
          </a:xfrm>
          <a:prstGeom prst="rect">
            <a:avLst/>
          </a:prstGeom>
          <a:noFill/>
          <a:ln>
            <a:noFill/>
          </a:ln>
          <a:extLst>
            <a:ext uri="{909E8E84-426E-40DD-AFC4-6F175D3DCCD1}">
              <a14:hiddenFill xmlns:a14="http://schemas.microsoft.com/office/drawing/2010/main" xmlns="">
                <a:solidFill>
                  <a:srgbClr val="FFFBB7"/>
                </a:solidFill>
              </a14:hiddenFill>
            </a:ext>
          </a:extLst>
        </p:spPr>
        <p:txBody>
          <a:bodyPr wrap="square">
            <a:noAutofit/>
          </a:bodyPr>
          <a:lstStyle/>
          <a:p>
            <a:r>
              <a:rPr lang="ru-RU" sz="2400" b="1" dirty="0"/>
              <a:t>Куприянова Наталья </a:t>
            </a:r>
            <a:r>
              <a:rPr lang="ru-RU" sz="2400" b="1" dirty="0" smtClean="0"/>
              <a:t>Васильевна,</a:t>
            </a:r>
          </a:p>
          <a:p>
            <a:r>
              <a:rPr lang="ru-RU" sz="2400" b="1" dirty="0" smtClean="0"/>
              <a:t>методист МАОУ ДО «Технополис»</a:t>
            </a:r>
            <a:endParaRPr lang="ru-RU" sz="2400" b="1" dirty="0">
              <a:sym typeface="+mn-ea"/>
            </a:endParaRPr>
          </a:p>
        </p:txBody>
      </p:sp>
      <p:sp>
        <p:nvSpPr>
          <p:cNvPr id="14" name="Прямоугольник 13"/>
          <p:cNvSpPr/>
          <p:nvPr/>
        </p:nvSpPr>
        <p:spPr>
          <a:xfrm>
            <a:off x="1349193" y="30648"/>
            <a:ext cx="9307286" cy="876662"/>
          </a:xfrm>
          <a:prstGeom prst="rect">
            <a:avLst/>
          </a:prstGeom>
          <a:noFill/>
          <a:ln>
            <a:noFill/>
          </a:ln>
          <a:extLst>
            <a:ext uri="{909E8E84-426E-40DD-AFC4-6F175D3DCCD1}">
              <a14:hiddenFill xmlns:a14="http://schemas.microsoft.com/office/drawing/2010/main" xmlns="">
                <a:solidFill>
                  <a:srgbClr val="FFFBB7"/>
                </a:solidFill>
              </a14:hiddenFill>
            </a:ext>
          </a:extLst>
        </p:spPr>
        <p:txBody>
          <a:bodyPr wrap="square">
            <a:noAutofit/>
          </a:bodyPr>
          <a:lstStyle/>
          <a:p>
            <a:pPr algn="ctr"/>
            <a:r>
              <a:rPr lang="ru-RU" sz="2400" b="1" dirty="0">
                <a:latin typeface="Arial Narrow" pitchFamily="34" charset="0"/>
                <a:sym typeface="+mn-ea"/>
              </a:rPr>
              <a:t>Победитель Конкурса в номинации</a:t>
            </a:r>
          </a:p>
          <a:p>
            <a:pPr algn="ctr"/>
            <a:r>
              <a:rPr lang="ru-RU" sz="2400" b="1" dirty="0" smtClean="0">
                <a:latin typeface="Arial Narrow" pitchFamily="34" charset="0"/>
              </a:rPr>
              <a:t>«Лучшая модель наставничества студентов педагогических специальностей»</a:t>
            </a:r>
            <a:r>
              <a:rPr lang="ru-RU" sz="2400" b="1" i="1" dirty="0" smtClean="0">
                <a:latin typeface="Arial Narrow" pitchFamily="34" charset="0"/>
                <a:cs typeface="Arial Narrow" panose="020B0606020202030204" charset="0"/>
                <a:sym typeface="+mn-ea"/>
              </a:rPr>
              <a:t> </a:t>
            </a:r>
          </a:p>
          <a:p>
            <a:pPr algn="ctr"/>
            <a:endParaRPr lang="ru-RU" sz="2400" b="1" dirty="0">
              <a:solidFill>
                <a:srgbClr val="005A9E"/>
              </a:solidFill>
              <a:latin typeface="Arial Narrow" pitchFamily="34" charset="0"/>
              <a:ea typeface="+mj-ea"/>
              <a:cs typeface="+mj-cs"/>
              <a:sym typeface="+mn-ea"/>
            </a:endParaRPr>
          </a:p>
        </p:txBody>
      </p:sp>
      <p:pic>
        <p:nvPicPr>
          <p:cNvPr id="19" name="Замещающее содержимое 12" descr="Логотип 50 лет"/>
          <p:cNvPicPr>
            <a:picLocks noChangeAspect="1"/>
          </p:cNvPicPr>
          <p:nvPr/>
        </p:nvPicPr>
        <p:blipFill rotWithShape="1">
          <a:blip r:embed="rId3" cstate="print"/>
          <a:srcRect l="4589" t="-1" r="-6221" b="-5673"/>
          <a:stretch/>
        </p:blipFill>
        <p:spPr>
          <a:xfrm>
            <a:off x="10656479" y="134929"/>
            <a:ext cx="1393371" cy="1268304"/>
          </a:xfrm>
          <a:prstGeom prst="rect">
            <a:avLst/>
          </a:prstGeom>
          <a:ln>
            <a:noFill/>
          </a:ln>
          <a:effectLst>
            <a:softEdge rad="112500"/>
          </a:effectLst>
        </p:spPr>
      </p:pic>
      <p:pic>
        <p:nvPicPr>
          <p:cNvPr id="20" name="Рисунок 19" descr="LOGO синий без фона.gif"/>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xmlns="">
                  <a14:imgLayer r:embed="rId5">
                    <a14:imgEffect>
                      <a14:sharpenSoften amount="-50000"/>
                    </a14:imgEffect>
                    <a14:imgEffect>
                      <a14:colorTemperature colorTemp="5900"/>
                    </a14:imgEffect>
                    <a14:imgEffect>
                      <a14:brightnessContrast bright="40000" contrast="-40000"/>
                    </a14:imgEffect>
                  </a14:imgLayer>
                </a14:imgProps>
              </a:ext>
            </a:extLst>
          </a:blip>
          <a:stretch>
            <a:fillRect/>
          </a:stretch>
        </p:blipFill>
        <p:spPr>
          <a:xfrm>
            <a:off x="347467" y="212847"/>
            <a:ext cx="924315" cy="925898"/>
          </a:xfrm>
          <a:prstGeom prst="rect">
            <a:avLst/>
          </a:prstGeom>
        </p:spPr>
      </p:pic>
      <p:pic>
        <p:nvPicPr>
          <p:cNvPr id="22" name="Рисунок 2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851383" y="2223142"/>
            <a:ext cx="5581181" cy="3719334"/>
          </a:xfrm>
          <a:prstGeom prst="rect">
            <a:avLst/>
          </a:prstGeom>
          <a:ln>
            <a:noFill/>
          </a:ln>
          <a:effectLst>
            <a:softEdge rad="112500"/>
          </a:effectLst>
        </p:spPr>
      </p:pic>
      <p:sp>
        <p:nvSpPr>
          <p:cNvPr id="23" name="Скругленный прямоугольник 22"/>
          <p:cNvSpPr/>
          <p:nvPr/>
        </p:nvSpPr>
        <p:spPr>
          <a:xfrm>
            <a:off x="6984460" y="2191198"/>
            <a:ext cx="4231531" cy="2781322"/>
          </a:xfrm>
          <a:prstGeom prst="roundRect">
            <a:avLst/>
          </a:prstGeom>
          <a:solidFill>
            <a:srgbClr val="3B69BB"/>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p:cNvPicPr>
            <a:picLocks noChangeAspect="1"/>
          </p:cNvPicPr>
          <p:nvPr/>
        </p:nvPicPr>
        <p:blipFill rotWithShape="1">
          <a:blip r:embed="rId7" cstate="print">
            <a:extLst>
              <a:ext uri="{BEBA8EAE-BF5A-486C-A8C5-ECC9F3942E4B}">
                <a14:imgProps xmlns:a14="http://schemas.microsoft.com/office/drawing/2010/main" xmlns="">
                  <a14:imgLayer r:embed="rId8">
                    <a14:imgEffect>
                      <a14:sharpenSoften amount="50000"/>
                    </a14:imgEffect>
                  </a14:imgLayer>
                </a14:imgProps>
              </a:ext>
            </a:extLst>
          </a:blip>
          <a:srcRect l="9415" t="1620" r="2858" b="6080"/>
          <a:stretch/>
        </p:blipFill>
        <p:spPr>
          <a:xfrm>
            <a:off x="7847552" y="2284620"/>
            <a:ext cx="2505345" cy="2564121"/>
          </a:xfrm>
          <a:prstGeom prst="ellipse">
            <a:avLst/>
          </a:prstGeom>
          <a:ln>
            <a:noFill/>
          </a:ln>
          <a:effectLst>
            <a:softEdge rad="112500"/>
          </a:effectLst>
        </p:spPr>
      </p:pic>
      <p:pic>
        <p:nvPicPr>
          <p:cNvPr id="27" name="Рисунок 26"/>
          <p:cNvPicPr>
            <a:picLocks noChangeAspect="1"/>
          </p:cNvPicPr>
          <p:nvPr/>
        </p:nvPicPr>
        <p:blipFill rotWithShape="1">
          <a:blip r:embed="rId9" cstate="print">
            <a:extLst>
              <a:ext uri="{28A0092B-C50C-407E-A947-70E740481C1C}">
                <a14:useLocalDpi xmlns:a14="http://schemas.microsoft.com/office/drawing/2010/main" xmlns="" val="0"/>
              </a:ext>
            </a:extLst>
          </a:blip>
          <a:srcRect t="92222"/>
          <a:stretch>
            <a:fillRect/>
          </a:stretch>
        </p:blipFill>
        <p:spPr>
          <a:xfrm>
            <a:off x="0" y="6326398"/>
            <a:ext cx="12192000" cy="531602"/>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48729" y="64684"/>
            <a:ext cx="8534399" cy="847634"/>
          </a:xfrm>
          <a:noFill/>
          <a:extLst>
            <a:ext uri="{909E8E84-426E-40DD-AFC4-6F175D3DCCD1}">
              <a14:hiddenFill xmlns:a14="http://schemas.microsoft.com/office/drawing/2010/main" xmlns="">
                <a:solidFill>
                  <a:srgbClr val="FFFEEC"/>
                </a:solidFill>
              </a14:hiddenFill>
            </a:ext>
          </a:extLst>
        </p:spPr>
        <p:txBody>
          <a:bodyPr>
            <a:noAutofit/>
          </a:bodyPr>
          <a:lstStyle/>
          <a:p>
            <a:pPr algn="ctr"/>
            <a:r>
              <a:rPr lang="ru-RU" sz="2800" b="1" dirty="0" smtClean="0">
                <a:solidFill>
                  <a:srgbClr val="005A9E"/>
                </a:solidFill>
                <a:latin typeface="Arial Narrow" pitchFamily="34" charset="0"/>
              </a:rPr>
              <a:t>Основная идея практики «</a:t>
            </a:r>
            <a:r>
              <a:rPr lang="ru-RU" sz="2800" b="1" dirty="0">
                <a:solidFill>
                  <a:srgbClr val="005A9E"/>
                </a:solidFill>
                <a:latin typeface="Arial Narrow" panose="020B0606020202030204" charset="0"/>
                <a:cs typeface="Arial Narrow" panose="020B0606020202030204" charset="0"/>
                <a:sym typeface="+mn-ea"/>
              </a:rPr>
              <a:t>От студента до специалиста</a:t>
            </a:r>
            <a:r>
              <a:rPr lang="ru-RU" sz="2800" b="1" dirty="0" smtClean="0">
                <a:solidFill>
                  <a:srgbClr val="005A9E"/>
                </a:solidFill>
                <a:latin typeface="Arial Narrow" pitchFamily="34" charset="0"/>
              </a:rPr>
              <a:t>» </a:t>
            </a:r>
            <a:endParaRPr lang="ru-RU" sz="2800" dirty="0">
              <a:solidFill>
                <a:srgbClr val="005A9E"/>
              </a:solidFill>
              <a:latin typeface="Arial Narrow" pitchFamily="34" charset="0"/>
            </a:endParaRPr>
          </a:p>
        </p:txBody>
      </p:sp>
      <p:sp>
        <p:nvSpPr>
          <p:cNvPr id="3" name="Объект 2"/>
          <p:cNvSpPr>
            <a:spLocks noGrp="1"/>
          </p:cNvSpPr>
          <p:nvPr>
            <p:ph idx="1"/>
          </p:nvPr>
        </p:nvSpPr>
        <p:spPr>
          <a:xfrm>
            <a:off x="884555" y="1533525"/>
            <a:ext cx="10363200" cy="4190365"/>
          </a:xfrm>
          <a:noFill/>
          <a:extLst>
            <a:ext uri="{909E8E84-426E-40DD-AFC4-6F175D3DCCD1}">
              <a14:hiddenFill xmlns:a14="http://schemas.microsoft.com/office/drawing/2010/main" xmlns="">
                <a:solidFill>
                  <a:srgbClr val="FFFEEC"/>
                </a:solidFill>
              </a14:hiddenFill>
            </a:ext>
          </a:extLst>
        </p:spPr>
        <p:txBody>
          <a:bodyPr>
            <a:normAutofit/>
          </a:bodyPr>
          <a:lstStyle/>
          <a:p>
            <a:pPr marL="0" indent="0">
              <a:buNone/>
            </a:pPr>
            <a:endParaRPr lang="ru-RU" b="1" dirty="0"/>
          </a:p>
          <a:p>
            <a:pPr>
              <a:buNone/>
            </a:pPr>
            <a:endParaRPr lang="ru-RU" sz="3200" dirty="0"/>
          </a:p>
        </p:txBody>
      </p:sp>
      <p:pic>
        <p:nvPicPr>
          <p:cNvPr id="5" name="Рисунок 4"/>
          <p:cNvPicPr>
            <a:picLocks noChangeAspect="1"/>
          </p:cNvPicPr>
          <p:nvPr/>
        </p:nvPicPr>
        <p:blipFill rotWithShape="1">
          <a:blip r:embed="rId2" cstate="print">
            <a:extLst>
              <a:ext uri="{28A0092B-C50C-407E-A947-70E740481C1C}">
                <a14:useLocalDpi xmlns:a14="http://schemas.microsoft.com/office/drawing/2010/main" xmlns="" val="0"/>
              </a:ext>
            </a:extLst>
          </a:blip>
          <a:srcRect t="92222"/>
          <a:stretch>
            <a:fillRect/>
          </a:stretch>
        </p:blipFill>
        <p:spPr>
          <a:xfrm>
            <a:off x="0" y="6326398"/>
            <a:ext cx="12192000" cy="531602"/>
          </a:xfrm>
          <a:prstGeom prst="rect">
            <a:avLst/>
          </a:prstGeom>
        </p:spPr>
      </p:pic>
      <p:sp>
        <p:nvSpPr>
          <p:cNvPr id="6" name="Текстовое поле 5"/>
          <p:cNvSpPr txBox="1"/>
          <p:nvPr/>
        </p:nvSpPr>
        <p:spPr>
          <a:xfrm>
            <a:off x="12407265" y="7125335"/>
            <a:ext cx="4064000" cy="368300"/>
          </a:xfrm>
          <a:prstGeom prst="rect">
            <a:avLst/>
          </a:prstGeom>
          <a:noFill/>
        </p:spPr>
        <p:txBody>
          <a:bodyPr wrap="square" rtlCol="0">
            <a:spAutoFit/>
          </a:bodyPr>
          <a:lstStyle/>
          <a:p>
            <a:endParaRPr lang="ru-RU" altLang="en-US"/>
          </a:p>
        </p:txBody>
      </p:sp>
      <p:pic>
        <p:nvPicPr>
          <p:cNvPr id="15" name="Замещающее содержимое 12" descr="Логотип 50 лет"/>
          <p:cNvPicPr>
            <a:picLocks noChangeAspect="1"/>
          </p:cNvPicPr>
          <p:nvPr/>
        </p:nvPicPr>
        <p:blipFill>
          <a:blip r:embed="rId3" cstate="print"/>
          <a:srcRect l="4589" r="-6221"/>
          <a:stretch>
            <a:fillRect/>
          </a:stretch>
        </p:blipFill>
        <p:spPr>
          <a:xfrm>
            <a:off x="11072071" y="200741"/>
            <a:ext cx="950056" cy="817765"/>
          </a:xfrm>
          <a:prstGeom prst="rect">
            <a:avLst/>
          </a:prstGeom>
        </p:spPr>
      </p:pic>
      <p:pic>
        <p:nvPicPr>
          <p:cNvPr id="12" name="Рисунок 11" descr="LOGO синий без фона.gif"/>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xmlns="">
                  <a14:imgLayer r:embed="rId5">
                    <a14:imgEffect>
                      <a14:sharpenSoften amount="-50000"/>
                    </a14:imgEffect>
                    <a14:imgEffect>
                      <a14:colorTemperature colorTemp="5900"/>
                    </a14:imgEffect>
                    <a14:imgEffect>
                      <a14:brightnessContrast bright="40000" contrast="-40000"/>
                    </a14:imgEffect>
                  </a14:imgLayer>
                </a14:imgProps>
              </a:ext>
            </a:extLst>
          </a:blip>
          <a:stretch>
            <a:fillRect/>
          </a:stretch>
        </p:blipFill>
        <p:spPr>
          <a:xfrm>
            <a:off x="347467" y="212847"/>
            <a:ext cx="729771" cy="718170"/>
          </a:xfrm>
          <a:prstGeom prst="rect">
            <a:avLst/>
          </a:prstGeom>
        </p:spPr>
      </p:pic>
      <p:sp>
        <p:nvSpPr>
          <p:cNvPr id="4" name="Прямоугольник 3"/>
          <p:cNvSpPr/>
          <p:nvPr/>
        </p:nvSpPr>
        <p:spPr>
          <a:xfrm>
            <a:off x="564828" y="931017"/>
            <a:ext cx="11062343" cy="3170099"/>
          </a:xfrm>
          <a:prstGeom prst="rect">
            <a:avLst/>
          </a:prstGeom>
        </p:spPr>
        <p:txBody>
          <a:bodyPr wrap="square">
            <a:spAutoFit/>
          </a:bodyPr>
          <a:lstStyle/>
          <a:p>
            <a:pPr lvl="0" algn="just"/>
            <a:r>
              <a:rPr lang="ru-RU" sz="2000" dirty="0" smtClean="0">
                <a:latin typeface="Arial Narrow" panose="020B0606020202030204" pitchFamily="34" charset="0"/>
                <a:ea typeface="Calibri" panose="020F0502020204030204" pitchFamily="34" charset="0"/>
                <a:cs typeface="Times New Roman" panose="02020603050405020304" pitchFamily="18" charset="0"/>
              </a:rPr>
              <a:t>Для </a:t>
            </a:r>
            <a:r>
              <a:rPr lang="ru-RU" sz="2000" dirty="0">
                <a:latin typeface="Arial Narrow" panose="020B0606020202030204" pitchFamily="34" charset="0"/>
                <a:ea typeface="Calibri" panose="020F0502020204030204" pitchFamily="34" charset="0"/>
                <a:cs typeface="Times New Roman" panose="02020603050405020304" pitchFamily="18" charset="0"/>
              </a:rPr>
              <a:t>организаций системы дополнительного образования существует проблема того, что выпускники педагогических ВУЗов часто недостаточно информированы о специфике работы в системе дополнительного образования. Они могут иметь недостаточные знания об отличиях этой сферы образования от школьной системы. Данный факт препятствует центрам дополнительного образования иметь конкурентное число соискателей вакансий на должность «педагога дополнительного образования». Кроме этого, на «входе в профессию» у начинающих педагогов существует целый спектр проблем в адаптации полученных в ВУЗе теоретических знаний к профессиональной деятельности. </a:t>
            </a:r>
            <a:endParaRPr lang="ru-RU" sz="2000" dirty="0" smtClean="0">
              <a:latin typeface="Arial Narrow" panose="020B0606020202030204" pitchFamily="34" charset="0"/>
              <a:ea typeface="Calibri" panose="020F0502020204030204" pitchFamily="34" charset="0"/>
              <a:cs typeface="Times New Roman" panose="02020603050405020304" pitchFamily="18" charset="0"/>
            </a:endParaRPr>
          </a:p>
          <a:p>
            <a:pPr lvl="0" algn="just"/>
            <a:r>
              <a:rPr lang="ru-RU" sz="2000" dirty="0" smtClean="0">
                <a:latin typeface="Arial Narrow" panose="020B0606020202030204" pitchFamily="34" charset="0"/>
                <a:ea typeface="Calibri" panose="020F0502020204030204" pitchFamily="34" charset="0"/>
                <a:cs typeface="Times New Roman" panose="02020603050405020304" pitchFamily="18" charset="0"/>
              </a:rPr>
              <a:t>Практика наставничества студентов заключается в планомерном продвижении привлекательности профессиональной  деятельности в сфере дополнительного образования среди выпускников педагогических и технических специальностей.</a:t>
            </a:r>
          </a:p>
        </p:txBody>
      </p:sp>
      <p:pic>
        <p:nvPicPr>
          <p:cNvPr id="9" name="Рисунок 8"/>
          <p:cNvPicPr>
            <a:picLocks noChangeAspect="1"/>
          </p:cNvPicPr>
          <p:nvPr/>
        </p:nvPicPr>
        <p:blipFill rotWithShape="1">
          <a:blip r:embed="rId6" cstate="print"/>
          <a:srcRect l="1113" t="4738" r="933"/>
          <a:stretch/>
        </p:blipFill>
        <p:spPr>
          <a:xfrm>
            <a:off x="2533991" y="4101116"/>
            <a:ext cx="6538586" cy="2129232"/>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1349" y="162969"/>
            <a:ext cx="8534399" cy="847634"/>
          </a:xfrm>
          <a:noFill/>
          <a:extLst>
            <a:ext uri="{909E8E84-426E-40DD-AFC4-6F175D3DCCD1}">
              <a14:hiddenFill xmlns:a14="http://schemas.microsoft.com/office/drawing/2010/main" xmlns="">
                <a:solidFill>
                  <a:srgbClr val="FFFEEC"/>
                </a:solidFill>
              </a14:hiddenFill>
            </a:ext>
          </a:extLst>
        </p:spPr>
        <p:txBody>
          <a:bodyPr>
            <a:noAutofit/>
          </a:bodyPr>
          <a:lstStyle/>
          <a:p>
            <a:pPr algn="ctr"/>
            <a:r>
              <a:rPr lang="ru-RU" sz="2800" b="1" dirty="0">
                <a:solidFill>
                  <a:srgbClr val="005A9E"/>
                </a:solidFill>
                <a:latin typeface="Arial Narrow" panose="020B0606020202030204" charset="0"/>
                <a:cs typeface="Arial Narrow" panose="020B0606020202030204" charset="0"/>
              </a:rPr>
              <a:t>Графическая модель реализации практики</a:t>
            </a:r>
            <a:br>
              <a:rPr lang="ru-RU" sz="2800" b="1" dirty="0">
                <a:solidFill>
                  <a:srgbClr val="005A9E"/>
                </a:solidFill>
                <a:latin typeface="Arial Narrow" panose="020B0606020202030204" charset="0"/>
                <a:cs typeface="Arial Narrow" panose="020B0606020202030204" charset="0"/>
              </a:rPr>
            </a:br>
            <a:r>
              <a:rPr lang="ru-RU" sz="2800" b="1" dirty="0">
                <a:solidFill>
                  <a:schemeClr val="accent6">
                    <a:lumMod val="75000"/>
                  </a:schemeClr>
                </a:solidFill>
                <a:latin typeface="Arial Narrow" panose="020B0606020202030204" charset="0"/>
                <a:cs typeface="Arial Narrow" panose="020B0606020202030204" charset="0"/>
              </a:rPr>
              <a:t>«</a:t>
            </a:r>
            <a:r>
              <a:rPr lang="ru-RU" sz="2800" b="1" dirty="0">
                <a:solidFill>
                  <a:schemeClr val="accent6">
                    <a:lumMod val="75000"/>
                  </a:schemeClr>
                </a:solidFill>
                <a:latin typeface="Arial Narrow" panose="020B0606020202030204" charset="0"/>
                <a:cs typeface="Arial Narrow" panose="020B0606020202030204" charset="0"/>
                <a:sym typeface="+mn-ea"/>
              </a:rPr>
              <a:t>От студента до специалиста»</a:t>
            </a:r>
            <a:endParaRPr lang="ru-RU" sz="2800" b="1" dirty="0">
              <a:solidFill>
                <a:schemeClr val="accent6">
                  <a:lumMod val="75000"/>
                </a:schemeClr>
              </a:solidFill>
              <a:latin typeface="Arial Narrow" panose="020B0606020202030204" charset="0"/>
              <a:cs typeface="Arial Narrow" panose="020B0606020202030204" charset="0"/>
            </a:endParaRPr>
          </a:p>
        </p:txBody>
      </p:sp>
      <p:sp>
        <p:nvSpPr>
          <p:cNvPr id="3" name="Объект 2"/>
          <p:cNvSpPr>
            <a:spLocks noGrp="1"/>
          </p:cNvSpPr>
          <p:nvPr>
            <p:ph idx="1"/>
          </p:nvPr>
        </p:nvSpPr>
        <p:spPr>
          <a:xfrm>
            <a:off x="884555" y="1533525"/>
            <a:ext cx="10363200" cy="4190365"/>
          </a:xfrm>
          <a:noFill/>
          <a:extLst>
            <a:ext uri="{909E8E84-426E-40DD-AFC4-6F175D3DCCD1}">
              <a14:hiddenFill xmlns:a14="http://schemas.microsoft.com/office/drawing/2010/main" xmlns="">
                <a:solidFill>
                  <a:srgbClr val="FFFEEC"/>
                </a:solidFill>
              </a14:hiddenFill>
            </a:ext>
          </a:extLst>
        </p:spPr>
        <p:txBody>
          <a:bodyPr>
            <a:normAutofit/>
          </a:bodyPr>
          <a:lstStyle/>
          <a:p>
            <a:pPr marL="0" indent="0">
              <a:buNone/>
            </a:pPr>
            <a:endParaRPr lang="ru-RU" b="1" dirty="0"/>
          </a:p>
          <a:p>
            <a:pPr>
              <a:buNone/>
            </a:pPr>
            <a:endParaRPr lang="ru-RU" sz="3200" dirty="0"/>
          </a:p>
        </p:txBody>
      </p:sp>
      <p:pic>
        <p:nvPicPr>
          <p:cNvPr id="5" name="Рисунок 4"/>
          <p:cNvPicPr>
            <a:picLocks noChangeAspect="1"/>
          </p:cNvPicPr>
          <p:nvPr/>
        </p:nvPicPr>
        <p:blipFill rotWithShape="1">
          <a:blip r:embed="rId2" cstate="print">
            <a:extLst>
              <a:ext uri="{28A0092B-C50C-407E-A947-70E740481C1C}">
                <a14:useLocalDpi xmlns:a14="http://schemas.microsoft.com/office/drawing/2010/main" xmlns="" val="0"/>
              </a:ext>
            </a:extLst>
          </a:blip>
          <a:srcRect t="92222"/>
          <a:stretch>
            <a:fillRect/>
          </a:stretch>
        </p:blipFill>
        <p:spPr>
          <a:xfrm>
            <a:off x="0" y="6326398"/>
            <a:ext cx="12192000" cy="531602"/>
          </a:xfrm>
          <a:prstGeom prst="rect">
            <a:avLst/>
          </a:prstGeom>
        </p:spPr>
      </p:pic>
      <p:pic>
        <p:nvPicPr>
          <p:cNvPr id="7" name="Рисунок 4"/>
          <p:cNvPicPr>
            <a:picLocks noGrp="1" noChangeAspect="1"/>
          </p:cNvPicPr>
          <p:nvPr>
            <p:ph sz="half" idx="4294967295"/>
          </p:nvPr>
        </p:nvPicPr>
        <p:blipFill>
          <a:blip r:embed="rId3" cstate="print"/>
          <a:srcRect/>
          <a:stretch>
            <a:fillRect/>
          </a:stretch>
        </p:blipFill>
        <p:spPr>
          <a:xfrm>
            <a:off x="10780395" y="228600"/>
            <a:ext cx="1036320" cy="991870"/>
          </a:xfrm>
          <a:prstGeom prst="rect">
            <a:avLst/>
          </a:prstGeom>
          <a:noFill/>
          <a:ln w="9525">
            <a:noFill/>
            <a:miter lim="800000"/>
            <a:headEnd/>
            <a:tailEnd/>
          </a:ln>
        </p:spPr>
      </p:pic>
      <p:pic>
        <p:nvPicPr>
          <p:cNvPr id="8" name="Рисунок 4"/>
          <p:cNvPicPr>
            <a:picLocks noChangeAspect="1"/>
          </p:cNvPicPr>
          <p:nvPr/>
        </p:nvPicPr>
        <p:blipFill>
          <a:blip r:embed="rId3" cstate="print"/>
          <a:srcRect/>
          <a:stretch>
            <a:fillRect/>
          </a:stretch>
        </p:blipFill>
        <p:spPr>
          <a:xfrm>
            <a:off x="10792460" y="186690"/>
            <a:ext cx="1036320" cy="991870"/>
          </a:xfrm>
          <a:prstGeom prst="rect">
            <a:avLst/>
          </a:prstGeom>
          <a:noFill/>
          <a:ln w="9525">
            <a:noFill/>
            <a:miter lim="800000"/>
            <a:headEnd/>
            <a:tailEnd/>
          </a:ln>
        </p:spPr>
      </p:pic>
      <p:sp>
        <p:nvSpPr>
          <p:cNvPr id="6" name="Текстовое поле 5"/>
          <p:cNvSpPr txBox="1"/>
          <p:nvPr/>
        </p:nvSpPr>
        <p:spPr>
          <a:xfrm>
            <a:off x="12407265" y="7125335"/>
            <a:ext cx="4064000" cy="368300"/>
          </a:xfrm>
          <a:prstGeom prst="rect">
            <a:avLst/>
          </a:prstGeom>
          <a:noFill/>
        </p:spPr>
        <p:txBody>
          <a:bodyPr wrap="square" rtlCol="0">
            <a:spAutoFit/>
          </a:bodyPr>
          <a:lstStyle/>
          <a:p>
            <a:endParaRPr lang="ru-RU" altLang="en-US"/>
          </a:p>
        </p:txBody>
      </p:sp>
      <p:pic>
        <p:nvPicPr>
          <p:cNvPr id="15" name="Замещающее содержимое 12" descr="Логотип 50 лет"/>
          <p:cNvPicPr>
            <a:picLocks noChangeAspect="1"/>
          </p:cNvPicPr>
          <p:nvPr/>
        </p:nvPicPr>
        <p:blipFill>
          <a:blip r:embed="rId4" cstate="print"/>
          <a:srcRect l="4589" r="-6221"/>
          <a:stretch>
            <a:fillRect/>
          </a:stretch>
        </p:blipFill>
        <p:spPr>
          <a:xfrm>
            <a:off x="10760075" y="0"/>
            <a:ext cx="1431925" cy="1232535"/>
          </a:xfrm>
          <a:prstGeom prst="rect">
            <a:avLst/>
          </a:prstGeom>
        </p:spPr>
      </p:pic>
      <p:pic>
        <p:nvPicPr>
          <p:cNvPr id="11" name="Рисунок 10" descr="LOGO синий без фона.gif"/>
          <p:cNvPicPr/>
          <p:nvPr/>
        </p:nvPicPr>
        <p:blipFill>
          <a:blip r:embed="rId5" cstate="print">
            <a:duotone>
              <a:schemeClr val="accent1">
                <a:shade val="45000"/>
                <a:satMod val="135000"/>
              </a:schemeClr>
              <a:prstClr val="white"/>
            </a:duotone>
            <a:extLst>
              <a:ext uri="{BEBA8EAE-BF5A-486C-A8C5-ECC9F3942E4B}">
                <a14:imgProps xmlns:a14="http://schemas.microsoft.com/office/drawing/2010/main" xmlns="">
                  <a14:imgLayer r:embed="rId6">
                    <a14:imgEffect>
                      <a14:sharpenSoften amount="-50000"/>
                    </a14:imgEffect>
                    <a14:imgEffect>
                      <a14:colorTemperature colorTemp="5900"/>
                    </a14:imgEffect>
                    <a14:imgEffect>
                      <a14:brightnessContrast bright="40000" contrast="-40000"/>
                    </a14:imgEffect>
                  </a14:imgLayer>
                </a14:imgProps>
              </a:ext>
            </a:extLst>
          </a:blip>
          <a:stretch>
            <a:fillRect/>
          </a:stretch>
        </p:blipFill>
        <p:spPr>
          <a:xfrm>
            <a:off x="347467" y="212847"/>
            <a:ext cx="924315" cy="925898"/>
          </a:xfrm>
          <a:prstGeom prst="rect">
            <a:avLst/>
          </a:prstGeom>
        </p:spPr>
      </p:pic>
      <p:pic>
        <p:nvPicPr>
          <p:cNvPr id="4" name="Рисунок 3"/>
          <p:cNvPicPr>
            <a:picLocks noChangeAspect="1"/>
          </p:cNvPicPr>
          <p:nvPr/>
        </p:nvPicPr>
        <p:blipFill rotWithShape="1">
          <a:blip r:embed="rId7" cstate="print"/>
          <a:srcRect t="2675" b="7985"/>
          <a:stretch/>
        </p:blipFill>
        <p:spPr>
          <a:xfrm>
            <a:off x="1748498" y="1533525"/>
            <a:ext cx="8635313" cy="4697787"/>
          </a:xfrm>
          <a:prstGeom prst="rect">
            <a:avLst/>
          </a:prstGeom>
        </p:spPr>
      </p:pic>
      <p:sp>
        <p:nvSpPr>
          <p:cNvPr id="12" name="Google Shape;563;p28"/>
          <p:cNvSpPr txBox="1">
            <a:spLocks/>
          </p:cNvSpPr>
          <p:nvPr/>
        </p:nvSpPr>
        <p:spPr>
          <a:xfrm>
            <a:off x="4397151" y="918412"/>
            <a:ext cx="4563687" cy="5727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ru-RU" sz="2800" b="1" dirty="0">
                <a:solidFill>
                  <a:srgbClr val="005A9E"/>
                </a:solidFill>
                <a:latin typeface="Arial Narrow" panose="020B0606020202030204" charset="0"/>
                <a:cs typeface="Arial Narrow" panose="020B0606020202030204" charset="0"/>
              </a:rPr>
              <a:t>Дорожная карта</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48729" y="105547"/>
            <a:ext cx="8534399" cy="847634"/>
          </a:xfrm>
          <a:noFill/>
          <a:extLst>
            <a:ext uri="{909E8E84-426E-40DD-AFC4-6F175D3DCCD1}">
              <a14:hiddenFill xmlns:a14="http://schemas.microsoft.com/office/drawing/2010/main" xmlns="">
                <a:solidFill>
                  <a:srgbClr val="FFFEEC"/>
                </a:solidFill>
              </a14:hiddenFill>
            </a:ext>
          </a:extLst>
        </p:spPr>
        <p:txBody>
          <a:bodyPr>
            <a:noAutofit/>
          </a:bodyPr>
          <a:lstStyle/>
          <a:p>
            <a:pPr algn="ctr">
              <a:lnSpc>
                <a:spcPct val="100000"/>
              </a:lnSpc>
            </a:pPr>
            <a:r>
              <a:rPr lang="ru-RU" sz="2800" b="1" dirty="0">
                <a:solidFill>
                  <a:srgbClr val="005A9E"/>
                </a:solidFill>
                <a:latin typeface="Arial Narrow" panose="020B0606020202030204" charset="0"/>
                <a:cs typeface="Arial Narrow" panose="020B0606020202030204" charset="0"/>
              </a:rPr>
              <a:t>Формы реализации наставнических практик</a:t>
            </a:r>
            <a:br>
              <a:rPr lang="ru-RU" sz="2800" b="1" dirty="0">
                <a:solidFill>
                  <a:srgbClr val="005A9E"/>
                </a:solidFill>
                <a:latin typeface="Arial Narrow" panose="020B0606020202030204" charset="0"/>
                <a:cs typeface="Arial Narrow" panose="020B0606020202030204" charset="0"/>
              </a:rPr>
            </a:br>
            <a:r>
              <a:rPr lang="ru-RU" sz="2800" b="1" dirty="0">
                <a:solidFill>
                  <a:srgbClr val="005A9E"/>
                </a:solidFill>
                <a:latin typeface="Arial Narrow" panose="020B0606020202030204" charset="0"/>
                <a:cs typeface="Arial Narrow" panose="020B0606020202030204" charset="0"/>
              </a:rPr>
              <a:t>«</a:t>
            </a:r>
            <a:r>
              <a:rPr lang="ru-RU" sz="2800" b="1" dirty="0">
                <a:solidFill>
                  <a:srgbClr val="005A9E"/>
                </a:solidFill>
                <a:latin typeface="Arial Narrow" panose="020B0606020202030204" charset="0"/>
                <a:cs typeface="Arial Narrow" panose="020B0606020202030204" charset="0"/>
                <a:sym typeface="+mn-ea"/>
              </a:rPr>
              <a:t>От студента до специалиста»</a:t>
            </a:r>
            <a:endParaRPr lang="ru-RU" sz="2800" b="1" dirty="0">
              <a:solidFill>
                <a:srgbClr val="0070C0"/>
              </a:solidFill>
              <a:latin typeface="Arial Narrow" pitchFamily="34" charset="0"/>
            </a:endParaRPr>
          </a:p>
        </p:txBody>
      </p:sp>
      <p:sp>
        <p:nvSpPr>
          <p:cNvPr id="3" name="Объект 2"/>
          <p:cNvSpPr>
            <a:spLocks noGrp="1"/>
          </p:cNvSpPr>
          <p:nvPr>
            <p:ph idx="1"/>
          </p:nvPr>
        </p:nvSpPr>
        <p:spPr>
          <a:xfrm>
            <a:off x="884555" y="1533525"/>
            <a:ext cx="10363200" cy="4190365"/>
          </a:xfrm>
          <a:noFill/>
          <a:extLst>
            <a:ext uri="{909E8E84-426E-40DD-AFC4-6F175D3DCCD1}">
              <a14:hiddenFill xmlns:a14="http://schemas.microsoft.com/office/drawing/2010/main" xmlns="">
                <a:solidFill>
                  <a:srgbClr val="FFFEEC"/>
                </a:solidFill>
              </a14:hiddenFill>
            </a:ext>
          </a:extLst>
        </p:spPr>
        <p:txBody>
          <a:bodyPr>
            <a:normAutofit/>
          </a:bodyPr>
          <a:lstStyle/>
          <a:p>
            <a:pPr marL="0" indent="0">
              <a:buNone/>
            </a:pPr>
            <a:endParaRPr lang="ru-RU" b="1" dirty="0"/>
          </a:p>
          <a:p>
            <a:pPr>
              <a:buNone/>
            </a:pPr>
            <a:endParaRPr lang="ru-RU" sz="3200" dirty="0"/>
          </a:p>
        </p:txBody>
      </p:sp>
      <p:pic>
        <p:nvPicPr>
          <p:cNvPr id="5" name="Рисунок 4"/>
          <p:cNvPicPr>
            <a:picLocks noChangeAspect="1"/>
          </p:cNvPicPr>
          <p:nvPr/>
        </p:nvPicPr>
        <p:blipFill rotWithShape="1">
          <a:blip r:embed="rId2" cstate="print">
            <a:extLst>
              <a:ext uri="{28A0092B-C50C-407E-A947-70E740481C1C}">
                <a14:useLocalDpi xmlns:a14="http://schemas.microsoft.com/office/drawing/2010/main" xmlns="" val="0"/>
              </a:ext>
            </a:extLst>
          </a:blip>
          <a:srcRect t="92222"/>
          <a:stretch>
            <a:fillRect/>
          </a:stretch>
        </p:blipFill>
        <p:spPr>
          <a:xfrm>
            <a:off x="0" y="6326398"/>
            <a:ext cx="12192000" cy="531602"/>
          </a:xfrm>
          <a:prstGeom prst="rect">
            <a:avLst/>
          </a:prstGeom>
        </p:spPr>
      </p:pic>
      <p:pic>
        <p:nvPicPr>
          <p:cNvPr id="7" name="Рисунок 4"/>
          <p:cNvPicPr>
            <a:picLocks noGrp="1" noChangeAspect="1"/>
          </p:cNvPicPr>
          <p:nvPr>
            <p:ph sz="half" idx="4294967295"/>
          </p:nvPr>
        </p:nvPicPr>
        <p:blipFill>
          <a:blip r:embed="rId3" cstate="print"/>
          <a:srcRect/>
          <a:stretch>
            <a:fillRect/>
          </a:stretch>
        </p:blipFill>
        <p:spPr>
          <a:xfrm>
            <a:off x="10780395" y="228600"/>
            <a:ext cx="1036320" cy="991870"/>
          </a:xfrm>
          <a:prstGeom prst="rect">
            <a:avLst/>
          </a:prstGeom>
          <a:noFill/>
          <a:ln w="9525">
            <a:noFill/>
            <a:miter lim="800000"/>
            <a:headEnd/>
            <a:tailEnd/>
          </a:ln>
        </p:spPr>
      </p:pic>
      <p:pic>
        <p:nvPicPr>
          <p:cNvPr id="8" name="Рисунок 4"/>
          <p:cNvPicPr>
            <a:picLocks noChangeAspect="1"/>
          </p:cNvPicPr>
          <p:nvPr/>
        </p:nvPicPr>
        <p:blipFill>
          <a:blip r:embed="rId3" cstate="print"/>
          <a:srcRect/>
          <a:stretch>
            <a:fillRect/>
          </a:stretch>
        </p:blipFill>
        <p:spPr>
          <a:xfrm>
            <a:off x="10792460" y="186690"/>
            <a:ext cx="1036320" cy="991870"/>
          </a:xfrm>
          <a:prstGeom prst="rect">
            <a:avLst/>
          </a:prstGeom>
          <a:noFill/>
          <a:ln w="9525">
            <a:noFill/>
            <a:miter lim="800000"/>
            <a:headEnd/>
            <a:tailEnd/>
          </a:ln>
        </p:spPr>
      </p:pic>
      <p:sp>
        <p:nvSpPr>
          <p:cNvPr id="6" name="Текстовое поле 5"/>
          <p:cNvSpPr txBox="1"/>
          <p:nvPr/>
        </p:nvSpPr>
        <p:spPr>
          <a:xfrm>
            <a:off x="12407265" y="7125335"/>
            <a:ext cx="4064000" cy="368300"/>
          </a:xfrm>
          <a:prstGeom prst="rect">
            <a:avLst/>
          </a:prstGeom>
          <a:noFill/>
        </p:spPr>
        <p:txBody>
          <a:bodyPr wrap="square" rtlCol="0">
            <a:spAutoFit/>
          </a:bodyPr>
          <a:lstStyle/>
          <a:p>
            <a:endParaRPr lang="ru-RU" altLang="en-US"/>
          </a:p>
        </p:txBody>
      </p:sp>
      <p:pic>
        <p:nvPicPr>
          <p:cNvPr id="15" name="Замещающее содержимое 12" descr="Логотип 50 лет"/>
          <p:cNvPicPr>
            <a:picLocks noChangeAspect="1"/>
          </p:cNvPicPr>
          <p:nvPr/>
        </p:nvPicPr>
        <p:blipFill>
          <a:blip r:embed="rId4" cstate="print"/>
          <a:srcRect l="4589" r="-6221"/>
          <a:stretch>
            <a:fillRect/>
          </a:stretch>
        </p:blipFill>
        <p:spPr>
          <a:xfrm>
            <a:off x="10649139" y="113252"/>
            <a:ext cx="1322962" cy="1138745"/>
          </a:xfrm>
          <a:prstGeom prst="rect">
            <a:avLst/>
          </a:prstGeom>
        </p:spPr>
      </p:pic>
      <p:pic>
        <p:nvPicPr>
          <p:cNvPr id="11" name="Рисунок 10" descr="LOGO синий без фона.gif"/>
          <p:cNvPicPr/>
          <p:nvPr/>
        </p:nvPicPr>
        <p:blipFill>
          <a:blip r:embed="rId5" cstate="print">
            <a:duotone>
              <a:schemeClr val="accent1">
                <a:shade val="45000"/>
                <a:satMod val="135000"/>
              </a:schemeClr>
              <a:prstClr val="white"/>
            </a:duotone>
            <a:extLst>
              <a:ext uri="{BEBA8EAE-BF5A-486C-A8C5-ECC9F3942E4B}">
                <a14:imgProps xmlns:a14="http://schemas.microsoft.com/office/drawing/2010/main" xmlns="">
                  <a14:imgLayer r:embed="rId6">
                    <a14:imgEffect>
                      <a14:sharpenSoften amount="-50000"/>
                    </a14:imgEffect>
                    <a14:imgEffect>
                      <a14:colorTemperature colorTemp="5900"/>
                    </a14:imgEffect>
                    <a14:imgEffect>
                      <a14:brightnessContrast bright="40000" contrast="-40000"/>
                    </a14:imgEffect>
                  </a14:imgLayer>
                </a14:imgProps>
              </a:ext>
            </a:extLst>
          </a:blip>
          <a:stretch>
            <a:fillRect/>
          </a:stretch>
        </p:blipFill>
        <p:spPr>
          <a:xfrm>
            <a:off x="347467" y="212847"/>
            <a:ext cx="924315" cy="925898"/>
          </a:xfrm>
          <a:prstGeom prst="rect">
            <a:avLst/>
          </a:prstGeom>
        </p:spPr>
      </p:pic>
      <p:pic>
        <p:nvPicPr>
          <p:cNvPr id="8193" name="Picture 1" descr="Снимок11"/>
          <p:cNvPicPr>
            <a:picLocks noChangeAspect="1" noChangeArrowheads="1"/>
          </p:cNvPicPr>
          <p:nvPr/>
        </p:nvPicPr>
        <p:blipFill>
          <a:blip r:embed="rId7" cstate="print">
            <a:duotone>
              <a:schemeClr val="accent1">
                <a:shade val="45000"/>
                <a:satMod val="135000"/>
              </a:schemeClr>
              <a:prstClr val="white"/>
            </a:duotone>
            <a:extLst>
              <a:ext uri="{BEBA8EAE-BF5A-486C-A8C5-ECC9F3942E4B}">
                <a14:imgProps xmlns:a14="http://schemas.microsoft.com/office/drawing/2010/main" xmlns="">
                  <a14:imgLayer r:embed="rId8">
                    <a14:imgEffect>
                      <a14:sharpenSoften amount="65000"/>
                    </a14:imgEffect>
                    <a14:imgEffect>
                      <a14:brightnessContrast bright="1000" contrast="-44000"/>
                    </a14:imgEffect>
                  </a14:imgLayer>
                </a14:imgProps>
              </a:ext>
              <a:ext uri="{28A0092B-C50C-407E-A947-70E740481C1C}">
                <a14:useLocalDpi xmlns:a14="http://schemas.microsoft.com/office/drawing/2010/main" xmlns="" val="0"/>
              </a:ext>
            </a:extLst>
          </a:blip>
          <a:srcRect/>
          <a:stretch>
            <a:fillRect/>
          </a:stretch>
        </p:blipFill>
        <p:spPr bwMode="auto">
          <a:xfrm>
            <a:off x="2240252" y="1138745"/>
            <a:ext cx="7651806" cy="3410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Прямоугольник 3"/>
          <p:cNvSpPr/>
          <p:nvPr/>
        </p:nvSpPr>
        <p:spPr>
          <a:xfrm>
            <a:off x="1651767" y="4572072"/>
            <a:ext cx="8631361" cy="1754326"/>
          </a:xfrm>
          <a:prstGeom prst="rect">
            <a:avLst/>
          </a:prstGeom>
        </p:spPr>
        <p:txBody>
          <a:bodyPr wrap="square">
            <a:spAutoFit/>
          </a:bodyPr>
          <a:lstStyle/>
          <a:p>
            <a:pPr algn="ctr"/>
            <a:r>
              <a:rPr lang="ru-RU" b="1" dirty="0">
                <a:solidFill>
                  <a:srgbClr val="005A9E"/>
                </a:solidFill>
                <a:latin typeface="Arial Narrow" panose="020B0606020202030204" charset="0"/>
                <a:ea typeface="+mj-ea"/>
                <a:cs typeface="Arial Narrow" panose="020B0606020202030204" charset="0"/>
              </a:rPr>
              <a:t>Этапы становления студента-практиканта включают:</a:t>
            </a:r>
          </a:p>
          <a:p>
            <a:pPr marL="285750" lvl="0" indent="-285750" algn="just">
              <a:spcAft>
                <a:spcPts val="0"/>
              </a:spcAft>
              <a:buClr>
                <a:srgbClr val="3B69BB"/>
              </a:buClr>
              <a:buFont typeface="Wingdings" panose="05000000000000000000" pitchFamily="2" charset="2"/>
              <a:buChar char="q"/>
            </a:pPr>
            <a:r>
              <a:rPr lang="ru-RU" b="1" dirty="0" smtClean="0">
                <a:solidFill>
                  <a:srgbClr val="005A9E"/>
                </a:solidFill>
                <a:latin typeface="Arial Narrow" panose="020B0606020202030204" pitchFamily="34" charset="0"/>
              </a:rPr>
              <a:t>адаптацию</a:t>
            </a:r>
            <a:r>
              <a:rPr lang="ru-RU" dirty="0" smtClean="0">
                <a:latin typeface="Arial Narrow" panose="020B0606020202030204" pitchFamily="34" charset="0"/>
              </a:rPr>
              <a:t> </a:t>
            </a:r>
            <a:r>
              <a:rPr lang="ru-RU" dirty="0">
                <a:latin typeface="Arial Narrow" panose="020B0606020202030204" pitchFamily="34" charset="0"/>
              </a:rPr>
              <a:t>(освоение норм профессии, её ценностей, приобретение автономности</a:t>
            </a:r>
            <a:r>
              <a:rPr lang="ru-RU" dirty="0" smtClean="0">
                <a:latin typeface="Arial Narrow" panose="020B0606020202030204" pitchFamily="34" charset="0"/>
              </a:rPr>
              <a:t>);</a:t>
            </a:r>
          </a:p>
          <a:p>
            <a:pPr marL="285750" lvl="0" indent="-285750" algn="just">
              <a:spcAft>
                <a:spcPts val="0"/>
              </a:spcAft>
              <a:buClr>
                <a:srgbClr val="3B69BB"/>
              </a:buClr>
              <a:buFont typeface="Wingdings" panose="05000000000000000000" pitchFamily="2" charset="2"/>
              <a:buChar char="q"/>
            </a:pPr>
            <a:r>
              <a:rPr lang="ru-RU" b="1" dirty="0" smtClean="0">
                <a:solidFill>
                  <a:srgbClr val="005A9E"/>
                </a:solidFill>
                <a:latin typeface="Arial Narrow" panose="020B0606020202030204" pitchFamily="34" charset="0"/>
              </a:rPr>
              <a:t>стабилизацию</a:t>
            </a:r>
            <a:r>
              <a:rPr lang="ru-RU" dirty="0" smtClean="0">
                <a:latin typeface="Arial Narrow" panose="020B0606020202030204" pitchFamily="34" charset="0"/>
              </a:rPr>
              <a:t> </a:t>
            </a:r>
            <a:r>
              <a:rPr lang="ru-RU" dirty="0">
                <a:latin typeface="Arial Narrow" panose="020B0606020202030204" pitchFamily="34" charset="0"/>
              </a:rPr>
              <a:t>(приобретение профессиональной компетентности, успешности, соответствия занимаемой должности («педагог дополнительного образования»));</a:t>
            </a:r>
          </a:p>
          <a:p>
            <a:pPr marL="285750" lvl="0" indent="-285750" algn="just">
              <a:spcAft>
                <a:spcPts val="0"/>
              </a:spcAft>
              <a:buClr>
                <a:srgbClr val="3B69BB"/>
              </a:buClr>
              <a:buFont typeface="Wingdings" panose="05000000000000000000" pitchFamily="2" charset="2"/>
              <a:buChar char="q"/>
            </a:pPr>
            <a:r>
              <a:rPr lang="ru-RU" b="1" dirty="0" smtClean="0">
                <a:solidFill>
                  <a:srgbClr val="005A9E"/>
                </a:solidFill>
                <a:latin typeface="Arial Narrow" panose="020B0606020202030204" pitchFamily="34" charset="0"/>
              </a:rPr>
              <a:t>преобразование</a:t>
            </a:r>
            <a:r>
              <a:rPr lang="ru-RU" dirty="0" smtClean="0">
                <a:latin typeface="Arial Narrow" panose="020B0606020202030204" pitchFamily="34" charset="0"/>
              </a:rPr>
              <a:t> </a:t>
            </a:r>
            <a:r>
              <a:rPr lang="ru-RU" dirty="0">
                <a:latin typeface="Arial Narrow" panose="020B0606020202030204" pitchFamily="34" charset="0"/>
              </a:rPr>
              <a:t>(достижение целостности, самодостаточности, автономности и способности к профессиональной деятельности).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393238"/>
            <a:ext cx="8534399" cy="847634"/>
          </a:xfrm>
          <a:noFill/>
          <a:extLst>
            <a:ext uri="{909E8E84-426E-40DD-AFC4-6F175D3DCCD1}">
              <a14:hiddenFill xmlns:a14="http://schemas.microsoft.com/office/drawing/2010/main" xmlns="">
                <a:solidFill>
                  <a:srgbClr val="FFFEEC"/>
                </a:solidFill>
              </a14:hiddenFill>
            </a:ext>
          </a:extLst>
        </p:spPr>
        <p:txBody>
          <a:bodyPr>
            <a:noAutofit/>
          </a:bodyPr>
          <a:lstStyle/>
          <a:p>
            <a:pPr algn="ctr"/>
            <a:r>
              <a:rPr lang="ru-RU" sz="2800" b="1" dirty="0">
                <a:solidFill>
                  <a:srgbClr val="005A9E"/>
                </a:solidFill>
                <a:latin typeface="Arial Narrow" panose="020B0606020202030204" charset="0"/>
                <a:cs typeface="Arial Narrow" panose="020B0606020202030204" charset="0"/>
              </a:rPr>
              <a:t>Эффективные </a:t>
            </a:r>
            <a:r>
              <a:rPr lang="ru-RU" sz="2800" b="1" dirty="0" smtClean="0">
                <a:solidFill>
                  <a:srgbClr val="005A9E"/>
                </a:solidFill>
                <a:latin typeface="Arial Narrow" panose="020B0606020202030204" charset="0"/>
                <a:cs typeface="Arial Narrow" panose="020B0606020202030204" charset="0"/>
              </a:rPr>
              <a:t>примеры из наставнической </a:t>
            </a:r>
            <a:r>
              <a:rPr lang="ru-RU" sz="2800" b="1" dirty="0">
                <a:solidFill>
                  <a:srgbClr val="005A9E"/>
                </a:solidFill>
                <a:latin typeface="Arial Narrow" panose="020B0606020202030204" charset="0"/>
                <a:cs typeface="Arial Narrow" panose="020B0606020202030204" charset="0"/>
              </a:rPr>
              <a:t>практики</a:t>
            </a:r>
            <a:r>
              <a:rPr lang="ru-RU" sz="2800" b="1" dirty="0" smtClean="0">
                <a:solidFill>
                  <a:srgbClr val="0070C0"/>
                </a:solidFill>
                <a:latin typeface="Arial Narrow" pitchFamily="34" charset="0"/>
              </a:rPr>
              <a:t/>
            </a:r>
            <a:br>
              <a:rPr lang="ru-RU" sz="2800" b="1" dirty="0" smtClean="0">
                <a:solidFill>
                  <a:srgbClr val="0070C0"/>
                </a:solidFill>
                <a:latin typeface="Arial Narrow" pitchFamily="34" charset="0"/>
              </a:rPr>
            </a:br>
            <a:r>
              <a:rPr lang="ru-RU" sz="2800" b="1" dirty="0">
                <a:solidFill>
                  <a:srgbClr val="005A9E"/>
                </a:solidFill>
                <a:latin typeface="Arial Narrow" panose="020B0606020202030204" charset="0"/>
                <a:cs typeface="Arial Narrow" panose="020B0606020202030204" charset="0"/>
              </a:rPr>
              <a:t>«</a:t>
            </a:r>
            <a:r>
              <a:rPr lang="ru-RU" sz="2800" b="1" dirty="0">
                <a:solidFill>
                  <a:srgbClr val="005A9E"/>
                </a:solidFill>
                <a:latin typeface="Arial Narrow" panose="020B0606020202030204" charset="0"/>
                <a:cs typeface="Arial Narrow" panose="020B0606020202030204" charset="0"/>
                <a:sym typeface="+mn-ea"/>
              </a:rPr>
              <a:t>От студента до специалиста»</a:t>
            </a:r>
            <a:endParaRPr lang="ru-RU" sz="2800" b="1" dirty="0">
              <a:solidFill>
                <a:srgbClr val="0070C0"/>
              </a:solidFill>
              <a:latin typeface="Arial Narrow" pitchFamily="34" charset="0"/>
            </a:endParaRPr>
          </a:p>
        </p:txBody>
      </p:sp>
      <p:pic>
        <p:nvPicPr>
          <p:cNvPr id="5" name="Рисунок 4"/>
          <p:cNvPicPr>
            <a:picLocks noChangeAspect="1"/>
          </p:cNvPicPr>
          <p:nvPr/>
        </p:nvPicPr>
        <p:blipFill rotWithShape="1">
          <a:blip r:embed="rId2" cstate="print">
            <a:extLst>
              <a:ext uri="{28A0092B-C50C-407E-A947-70E740481C1C}">
                <a14:useLocalDpi xmlns:a14="http://schemas.microsoft.com/office/drawing/2010/main" xmlns="" val="0"/>
              </a:ext>
            </a:extLst>
          </a:blip>
          <a:srcRect t="92222"/>
          <a:stretch>
            <a:fillRect/>
          </a:stretch>
        </p:blipFill>
        <p:spPr>
          <a:xfrm>
            <a:off x="0" y="6187858"/>
            <a:ext cx="12192000" cy="670142"/>
          </a:xfrm>
          <a:prstGeom prst="rect">
            <a:avLst/>
          </a:prstGeom>
        </p:spPr>
      </p:pic>
      <p:pic>
        <p:nvPicPr>
          <p:cNvPr id="7" name="Рисунок 4"/>
          <p:cNvPicPr>
            <a:picLocks noGrp="1" noChangeAspect="1"/>
          </p:cNvPicPr>
          <p:nvPr>
            <p:ph sz="half" idx="4294967295"/>
          </p:nvPr>
        </p:nvPicPr>
        <p:blipFill>
          <a:blip r:embed="rId3" cstate="print"/>
          <a:srcRect/>
          <a:stretch>
            <a:fillRect/>
          </a:stretch>
        </p:blipFill>
        <p:spPr>
          <a:xfrm>
            <a:off x="10780395" y="228600"/>
            <a:ext cx="1036320" cy="991870"/>
          </a:xfrm>
          <a:prstGeom prst="rect">
            <a:avLst/>
          </a:prstGeom>
          <a:noFill/>
          <a:ln w="9525">
            <a:noFill/>
            <a:miter lim="800000"/>
            <a:headEnd/>
            <a:tailEnd/>
          </a:ln>
        </p:spPr>
      </p:pic>
      <p:pic>
        <p:nvPicPr>
          <p:cNvPr id="8" name="Рисунок 4"/>
          <p:cNvPicPr>
            <a:picLocks noChangeAspect="1"/>
          </p:cNvPicPr>
          <p:nvPr/>
        </p:nvPicPr>
        <p:blipFill>
          <a:blip r:embed="rId3" cstate="print"/>
          <a:srcRect/>
          <a:stretch>
            <a:fillRect/>
          </a:stretch>
        </p:blipFill>
        <p:spPr>
          <a:xfrm>
            <a:off x="10792460" y="186690"/>
            <a:ext cx="1036320" cy="991870"/>
          </a:xfrm>
          <a:prstGeom prst="rect">
            <a:avLst/>
          </a:prstGeom>
          <a:noFill/>
          <a:ln w="9525">
            <a:noFill/>
            <a:miter lim="800000"/>
            <a:headEnd/>
            <a:tailEnd/>
          </a:ln>
        </p:spPr>
      </p:pic>
      <p:sp>
        <p:nvSpPr>
          <p:cNvPr id="6" name="Текстовое поле 5"/>
          <p:cNvSpPr txBox="1"/>
          <p:nvPr/>
        </p:nvSpPr>
        <p:spPr>
          <a:xfrm>
            <a:off x="12407265" y="7125335"/>
            <a:ext cx="4064000" cy="368300"/>
          </a:xfrm>
          <a:prstGeom prst="rect">
            <a:avLst/>
          </a:prstGeom>
          <a:noFill/>
        </p:spPr>
        <p:txBody>
          <a:bodyPr wrap="square" rtlCol="0">
            <a:spAutoFit/>
          </a:bodyPr>
          <a:lstStyle/>
          <a:p>
            <a:endParaRPr lang="ru-RU" altLang="en-US"/>
          </a:p>
        </p:txBody>
      </p:sp>
      <p:pic>
        <p:nvPicPr>
          <p:cNvPr id="15" name="Замещающее содержимое 12" descr="Логотип 50 лет"/>
          <p:cNvPicPr>
            <a:picLocks noChangeAspect="1"/>
          </p:cNvPicPr>
          <p:nvPr/>
        </p:nvPicPr>
        <p:blipFill>
          <a:blip r:embed="rId4" cstate="print"/>
          <a:srcRect l="4589" r="-6221"/>
          <a:stretch>
            <a:fillRect/>
          </a:stretch>
        </p:blipFill>
        <p:spPr>
          <a:xfrm>
            <a:off x="10760075" y="0"/>
            <a:ext cx="1431925" cy="1232535"/>
          </a:xfrm>
          <a:prstGeom prst="rect">
            <a:avLst/>
          </a:prstGeom>
        </p:spPr>
      </p:pic>
      <p:pic>
        <p:nvPicPr>
          <p:cNvPr id="11" name="Рисунок 10" descr="LOGO синий без фона.gif"/>
          <p:cNvPicPr/>
          <p:nvPr/>
        </p:nvPicPr>
        <p:blipFill>
          <a:blip r:embed="rId5" cstate="print">
            <a:duotone>
              <a:schemeClr val="accent1">
                <a:shade val="45000"/>
                <a:satMod val="135000"/>
              </a:schemeClr>
              <a:prstClr val="white"/>
            </a:duotone>
            <a:extLst>
              <a:ext uri="{BEBA8EAE-BF5A-486C-A8C5-ECC9F3942E4B}">
                <a14:imgProps xmlns:a14="http://schemas.microsoft.com/office/drawing/2010/main" xmlns="">
                  <a14:imgLayer r:embed="rId6">
                    <a14:imgEffect>
                      <a14:sharpenSoften amount="-50000"/>
                    </a14:imgEffect>
                    <a14:imgEffect>
                      <a14:colorTemperature colorTemp="5900"/>
                    </a14:imgEffect>
                    <a14:imgEffect>
                      <a14:brightnessContrast bright="40000" contrast="-40000"/>
                    </a14:imgEffect>
                  </a14:imgLayer>
                </a14:imgProps>
              </a:ext>
            </a:extLst>
          </a:blip>
          <a:stretch>
            <a:fillRect/>
          </a:stretch>
        </p:blipFill>
        <p:spPr>
          <a:xfrm>
            <a:off x="347467" y="212847"/>
            <a:ext cx="924315" cy="925898"/>
          </a:xfrm>
          <a:prstGeom prst="rect">
            <a:avLst/>
          </a:prstGeom>
        </p:spPr>
      </p:pic>
      <p:sp>
        <p:nvSpPr>
          <p:cNvPr id="12" name="Google Shape;575;p30"/>
          <p:cNvSpPr/>
          <p:nvPr/>
        </p:nvSpPr>
        <p:spPr>
          <a:xfrm>
            <a:off x="881086" y="1713676"/>
            <a:ext cx="4664250" cy="1317257"/>
          </a:xfrm>
          <a:prstGeom prst="roundRect">
            <a:avLst>
              <a:gd name="adj" fmla="val 50000"/>
            </a:avLst>
          </a:prstGeom>
          <a:solidFill>
            <a:srgbClr val="B4C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614;p30"/>
          <p:cNvSpPr txBox="1"/>
          <p:nvPr/>
        </p:nvSpPr>
        <p:spPr>
          <a:xfrm>
            <a:off x="2087054" y="2296309"/>
            <a:ext cx="3162432" cy="331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sz="2000" dirty="0" smtClean="0">
                <a:solidFill>
                  <a:srgbClr val="005A9E"/>
                </a:solidFill>
                <a:latin typeface="Fira Sans Extra Condensed Medium"/>
                <a:ea typeface="Fira Sans Extra Condensed Medium"/>
                <a:cs typeface="Fira Sans Extra Condensed Medium"/>
                <a:sym typeface="Fira Sans Extra Condensed Medium"/>
              </a:rPr>
              <a:t>Телеграмм канал для группы практикантов </a:t>
            </a:r>
            <a:r>
              <a:rPr lang="ru-RU" sz="2000" dirty="0" smtClean="0">
                <a:solidFill>
                  <a:schemeClr val="accent1"/>
                </a:solidFill>
                <a:latin typeface="Fira Sans Extra Condensed Medium"/>
                <a:ea typeface="Fira Sans Extra Condensed Medium"/>
                <a:cs typeface="Fira Sans Extra Condensed Medium"/>
                <a:sym typeface="Fira Sans Extra Condensed Medium"/>
              </a:rPr>
              <a:t> </a:t>
            </a:r>
            <a:endParaRPr sz="2000" dirty="0">
              <a:solidFill>
                <a:schemeClr val="accent1"/>
              </a:solidFill>
              <a:latin typeface="Fira Sans Extra Condensed Medium"/>
              <a:ea typeface="Fira Sans Extra Condensed Medium"/>
              <a:cs typeface="Fira Sans Extra Condensed Medium"/>
              <a:sym typeface="Fira Sans Extra Condensed Medium"/>
            </a:endParaRPr>
          </a:p>
        </p:txBody>
      </p:sp>
      <p:sp>
        <p:nvSpPr>
          <p:cNvPr id="14" name="Google Shape;577;p30"/>
          <p:cNvSpPr/>
          <p:nvPr/>
        </p:nvSpPr>
        <p:spPr>
          <a:xfrm>
            <a:off x="952550" y="3497122"/>
            <a:ext cx="4521323" cy="1335300"/>
          </a:xfrm>
          <a:prstGeom prst="roundRect">
            <a:avLst>
              <a:gd name="adj" fmla="val 50000"/>
            </a:avLst>
          </a:prstGeom>
          <a:solidFill>
            <a:srgbClr val="B4C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614;p30"/>
          <p:cNvSpPr txBox="1"/>
          <p:nvPr/>
        </p:nvSpPr>
        <p:spPr>
          <a:xfrm>
            <a:off x="1829821" y="3802400"/>
            <a:ext cx="3202098" cy="724745"/>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ru-RU" sz="2000" dirty="0" smtClean="0">
                <a:solidFill>
                  <a:srgbClr val="005A9E"/>
                </a:solidFill>
                <a:latin typeface="Fira Sans Extra Condensed Medium"/>
                <a:ea typeface="Fira Sans Extra Condensed Medium"/>
                <a:cs typeface="Fira Sans Extra Condensed Medium"/>
                <a:sym typeface="Fira Sans Extra Condensed Medium"/>
              </a:rPr>
              <a:t>Электронные опросники на выявление уровня </a:t>
            </a:r>
            <a:r>
              <a:rPr lang="ru-RU" sz="2000" dirty="0" err="1" smtClean="0">
                <a:solidFill>
                  <a:srgbClr val="005A9E"/>
                </a:solidFill>
                <a:latin typeface="Fira Sans Extra Condensed Medium"/>
                <a:ea typeface="Fira Sans Extra Condensed Medium"/>
                <a:cs typeface="Fira Sans Extra Condensed Medium"/>
                <a:sym typeface="Fira Sans Extra Condensed Medium"/>
              </a:rPr>
              <a:t>сфомированности</a:t>
            </a:r>
            <a:r>
              <a:rPr lang="ru-RU" sz="2000" dirty="0" smtClean="0">
                <a:solidFill>
                  <a:srgbClr val="005A9E"/>
                </a:solidFill>
                <a:latin typeface="Fira Sans Extra Condensed Medium"/>
                <a:ea typeface="Fira Sans Extra Condensed Medium"/>
                <a:cs typeface="Fira Sans Extra Condensed Medium"/>
                <a:sym typeface="Fira Sans Extra Condensed Medium"/>
              </a:rPr>
              <a:t> компетенций</a:t>
            </a:r>
            <a:endParaRPr sz="2000" dirty="0">
              <a:solidFill>
                <a:schemeClr val="accent1"/>
              </a:solidFill>
              <a:latin typeface="Fira Sans Extra Condensed Medium"/>
              <a:ea typeface="Fira Sans Extra Condensed Medium"/>
              <a:cs typeface="Fira Sans Extra Condensed Medium"/>
              <a:sym typeface="Fira Sans Extra Condensed Medium"/>
            </a:endParaRPr>
          </a:p>
        </p:txBody>
      </p:sp>
      <p:sp>
        <p:nvSpPr>
          <p:cNvPr id="21" name="Google Shape;577;p30"/>
          <p:cNvSpPr/>
          <p:nvPr/>
        </p:nvSpPr>
        <p:spPr>
          <a:xfrm>
            <a:off x="6448217" y="1765498"/>
            <a:ext cx="4521323" cy="1335300"/>
          </a:xfrm>
          <a:prstGeom prst="roundRect">
            <a:avLst>
              <a:gd name="adj" fmla="val 50000"/>
            </a:avLst>
          </a:prstGeom>
          <a:solidFill>
            <a:srgbClr val="B4C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614;p30"/>
          <p:cNvSpPr txBox="1"/>
          <p:nvPr/>
        </p:nvSpPr>
        <p:spPr>
          <a:xfrm>
            <a:off x="6889091" y="2040602"/>
            <a:ext cx="3162432" cy="740982"/>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ru-RU" sz="2000" dirty="0" smtClean="0">
                <a:solidFill>
                  <a:srgbClr val="005A9E"/>
                </a:solidFill>
                <a:latin typeface="Fira Sans Extra Condensed Medium"/>
                <a:ea typeface="Fira Sans Extra Condensed Medium"/>
                <a:cs typeface="Fira Sans Extra Condensed Medium"/>
                <a:sym typeface="Fira Sans Extra Condensed Medium"/>
              </a:rPr>
              <a:t>База данных электронных резюме</a:t>
            </a:r>
            <a:endParaRPr sz="2000" dirty="0">
              <a:solidFill>
                <a:schemeClr val="accent1"/>
              </a:solidFill>
              <a:latin typeface="Fira Sans Extra Condensed Medium"/>
              <a:ea typeface="Fira Sans Extra Condensed Medium"/>
              <a:cs typeface="Fira Sans Extra Condensed Medium"/>
              <a:sym typeface="Fira Sans Extra Condensed Medium"/>
            </a:endParaRPr>
          </a:p>
        </p:txBody>
      </p:sp>
      <p:sp>
        <p:nvSpPr>
          <p:cNvPr id="23" name="Google Shape;577;p30"/>
          <p:cNvSpPr/>
          <p:nvPr/>
        </p:nvSpPr>
        <p:spPr>
          <a:xfrm>
            <a:off x="6448217" y="3523992"/>
            <a:ext cx="4521323" cy="1335300"/>
          </a:xfrm>
          <a:prstGeom prst="roundRect">
            <a:avLst>
              <a:gd name="adj" fmla="val 50000"/>
            </a:avLst>
          </a:prstGeom>
          <a:solidFill>
            <a:srgbClr val="B4C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614;p30"/>
          <p:cNvSpPr txBox="1"/>
          <p:nvPr/>
        </p:nvSpPr>
        <p:spPr>
          <a:xfrm>
            <a:off x="6889091" y="3757556"/>
            <a:ext cx="3162432" cy="740982"/>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ru-RU" sz="2400" dirty="0" err="1" smtClean="0">
                <a:solidFill>
                  <a:srgbClr val="005A9E"/>
                </a:solidFill>
                <a:latin typeface="Fira Sans Extra Condensed Medium"/>
                <a:ea typeface="Fira Sans Extra Condensed Medium"/>
                <a:cs typeface="Fira Sans Extra Condensed Medium"/>
                <a:sym typeface="Fira Sans Extra Condensed Medium"/>
              </a:rPr>
              <a:t>Добро.ру</a:t>
            </a:r>
            <a:endParaRPr sz="2400" dirty="0">
              <a:solidFill>
                <a:schemeClr val="accent1"/>
              </a:solidFill>
              <a:latin typeface="Fira Sans Extra Condensed Medium"/>
              <a:ea typeface="Fira Sans Extra Condensed Medium"/>
              <a:cs typeface="Fira Sans Extra Condensed Medium"/>
              <a:sym typeface="Fira Sans Extra Condensed Medium"/>
            </a:endParaRPr>
          </a:p>
        </p:txBody>
      </p:sp>
      <p:sp>
        <p:nvSpPr>
          <p:cNvPr id="25" name="Google Shape;579;p30"/>
          <p:cNvSpPr/>
          <p:nvPr/>
        </p:nvSpPr>
        <p:spPr>
          <a:xfrm>
            <a:off x="1018521" y="1843015"/>
            <a:ext cx="1126500" cy="1098568"/>
          </a:xfrm>
          <a:prstGeom prst="ellipse">
            <a:avLst/>
          </a:prstGeom>
          <a:solidFill>
            <a:srgbClr val="E4F2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
        <p:nvSpPr>
          <p:cNvPr id="26" name="Google Shape;579;p30"/>
          <p:cNvSpPr/>
          <p:nvPr/>
        </p:nvSpPr>
        <p:spPr>
          <a:xfrm>
            <a:off x="1085103" y="3613566"/>
            <a:ext cx="1048562" cy="1050198"/>
          </a:xfrm>
          <a:prstGeom prst="ellipse">
            <a:avLst/>
          </a:prstGeom>
          <a:solidFill>
            <a:srgbClr val="E4F2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
        <p:nvSpPr>
          <p:cNvPr id="27" name="Google Shape;579;p30"/>
          <p:cNvSpPr/>
          <p:nvPr/>
        </p:nvSpPr>
        <p:spPr>
          <a:xfrm>
            <a:off x="9667620" y="1869898"/>
            <a:ext cx="1126500" cy="1126500"/>
          </a:xfrm>
          <a:prstGeom prst="ellipse">
            <a:avLst/>
          </a:prstGeom>
          <a:solidFill>
            <a:srgbClr val="E4F2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
        <p:nvSpPr>
          <p:cNvPr id="28" name="Google Shape;579;p30"/>
          <p:cNvSpPr/>
          <p:nvPr/>
        </p:nvSpPr>
        <p:spPr>
          <a:xfrm>
            <a:off x="9675950" y="3633761"/>
            <a:ext cx="1126500" cy="1126500"/>
          </a:xfrm>
          <a:prstGeom prst="ellipse">
            <a:avLst/>
          </a:prstGeom>
          <a:solidFill>
            <a:srgbClr val="E4F2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grpSp>
        <p:nvGrpSpPr>
          <p:cNvPr id="17" name="Google Shape;1532;p53"/>
          <p:cNvGrpSpPr/>
          <p:nvPr/>
        </p:nvGrpSpPr>
        <p:grpSpPr>
          <a:xfrm>
            <a:off x="1264566" y="3802400"/>
            <a:ext cx="564234" cy="615383"/>
            <a:chOff x="1958520" y="2302574"/>
            <a:chExt cx="359213" cy="327807"/>
          </a:xfrm>
          <a:solidFill>
            <a:schemeClr val="accent6">
              <a:lumMod val="75000"/>
            </a:schemeClr>
          </a:solidFill>
        </p:grpSpPr>
        <p:sp>
          <p:nvSpPr>
            <p:cNvPr id="18" name="Google Shape;1533;p53"/>
            <p:cNvSpPr/>
            <p:nvPr/>
          </p:nvSpPr>
          <p:spPr>
            <a:xfrm>
              <a:off x="1958520" y="2302574"/>
              <a:ext cx="359213" cy="327807"/>
            </a:xfrm>
            <a:custGeom>
              <a:avLst/>
              <a:gdLst/>
              <a:ahLst/>
              <a:cxnLst/>
              <a:rect l="l" t="t" r="r" b="b"/>
              <a:pathLst>
                <a:path w="11312" h="10323" extrusionOk="0">
                  <a:moveTo>
                    <a:pt x="7168" y="8132"/>
                  </a:moveTo>
                  <a:lnTo>
                    <a:pt x="7501" y="9204"/>
                  </a:lnTo>
                  <a:lnTo>
                    <a:pt x="3799" y="9204"/>
                  </a:lnTo>
                  <a:lnTo>
                    <a:pt x="4120" y="8132"/>
                  </a:lnTo>
                  <a:close/>
                  <a:moveTo>
                    <a:pt x="8466" y="9537"/>
                  </a:moveTo>
                  <a:cubicBezTo>
                    <a:pt x="8597" y="9537"/>
                    <a:pt x="8704" y="9656"/>
                    <a:pt x="8704" y="9775"/>
                  </a:cubicBezTo>
                  <a:cubicBezTo>
                    <a:pt x="8704" y="9906"/>
                    <a:pt x="8597" y="10013"/>
                    <a:pt x="8466" y="10013"/>
                  </a:cubicBezTo>
                  <a:lnTo>
                    <a:pt x="2810" y="10013"/>
                  </a:lnTo>
                  <a:cubicBezTo>
                    <a:pt x="2679" y="10013"/>
                    <a:pt x="2572" y="9906"/>
                    <a:pt x="2572" y="9775"/>
                  </a:cubicBezTo>
                  <a:cubicBezTo>
                    <a:pt x="2572" y="9644"/>
                    <a:pt x="2679" y="9537"/>
                    <a:pt x="2810" y="9537"/>
                  </a:cubicBezTo>
                  <a:close/>
                  <a:moveTo>
                    <a:pt x="1072" y="0"/>
                  </a:moveTo>
                  <a:cubicBezTo>
                    <a:pt x="477" y="0"/>
                    <a:pt x="0" y="476"/>
                    <a:pt x="0" y="1072"/>
                  </a:cubicBezTo>
                  <a:lnTo>
                    <a:pt x="0" y="7049"/>
                  </a:lnTo>
                  <a:cubicBezTo>
                    <a:pt x="0" y="7644"/>
                    <a:pt x="477" y="8120"/>
                    <a:pt x="1072" y="8120"/>
                  </a:cubicBezTo>
                  <a:lnTo>
                    <a:pt x="3763" y="8120"/>
                  </a:lnTo>
                  <a:lnTo>
                    <a:pt x="3441" y="9192"/>
                  </a:lnTo>
                  <a:lnTo>
                    <a:pt x="2822" y="9192"/>
                  </a:lnTo>
                  <a:cubicBezTo>
                    <a:pt x="2513" y="9192"/>
                    <a:pt x="2263" y="9442"/>
                    <a:pt x="2263" y="9751"/>
                  </a:cubicBezTo>
                  <a:cubicBezTo>
                    <a:pt x="2263" y="10073"/>
                    <a:pt x="2513" y="10323"/>
                    <a:pt x="2822" y="10323"/>
                  </a:cubicBezTo>
                  <a:lnTo>
                    <a:pt x="8478" y="10323"/>
                  </a:lnTo>
                  <a:cubicBezTo>
                    <a:pt x="8799" y="10323"/>
                    <a:pt x="9049" y="10073"/>
                    <a:pt x="9049" y="9751"/>
                  </a:cubicBezTo>
                  <a:cubicBezTo>
                    <a:pt x="9049" y="9442"/>
                    <a:pt x="8799" y="9192"/>
                    <a:pt x="8478" y="9192"/>
                  </a:cubicBezTo>
                  <a:lnTo>
                    <a:pt x="7870" y="9192"/>
                  </a:lnTo>
                  <a:lnTo>
                    <a:pt x="7549" y="8120"/>
                  </a:lnTo>
                  <a:lnTo>
                    <a:pt x="10240" y="8120"/>
                  </a:lnTo>
                  <a:cubicBezTo>
                    <a:pt x="10835" y="8120"/>
                    <a:pt x="11311" y="7644"/>
                    <a:pt x="11311" y="7049"/>
                  </a:cubicBezTo>
                  <a:lnTo>
                    <a:pt x="11311" y="1072"/>
                  </a:lnTo>
                  <a:cubicBezTo>
                    <a:pt x="11299" y="488"/>
                    <a:pt x="10823" y="0"/>
                    <a:pt x="10228" y="0"/>
                  </a:cubicBezTo>
                  <a:lnTo>
                    <a:pt x="2786" y="0"/>
                  </a:lnTo>
                  <a:cubicBezTo>
                    <a:pt x="2691" y="0"/>
                    <a:pt x="2620" y="72"/>
                    <a:pt x="2620" y="155"/>
                  </a:cubicBezTo>
                  <a:cubicBezTo>
                    <a:pt x="2620" y="250"/>
                    <a:pt x="2691" y="322"/>
                    <a:pt x="2786" y="322"/>
                  </a:cubicBezTo>
                  <a:lnTo>
                    <a:pt x="10228" y="322"/>
                  </a:lnTo>
                  <a:cubicBezTo>
                    <a:pt x="10621" y="322"/>
                    <a:pt x="10966" y="655"/>
                    <a:pt x="10966" y="1072"/>
                  </a:cubicBezTo>
                  <a:lnTo>
                    <a:pt x="10966" y="7049"/>
                  </a:lnTo>
                  <a:cubicBezTo>
                    <a:pt x="10966" y="7453"/>
                    <a:pt x="10645" y="7799"/>
                    <a:pt x="10228" y="7799"/>
                  </a:cubicBezTo>
                  <a:lnTo>
                    <a:pt x="1072" y="7799"/>
                  </a:lnTo>
                  <a:cubicBezTo>
                    <a:pt x="667" y="7799"/>
                    <a:pt x="322" y="7465"/>
                    <a:pt x="322" y="7049"/>
                  </a:cubicBezTo>
                  <a:lnTo>
                    <a:pt x="322" y="1072"/>
                  </a:lnTo>
                  <a:cubicBezTo>
                    <a:pt x="322" y="667"/>
                    <a:pt x="655" y="322"/>
                    <a:pt x="1072" y="322"/>
                  </a:cubicBezTo>
                  <a:lnTo>
                    <a:pt x="2108" y="322"/>
                  </a:lnTo>
                  <a:cubicBezTo>
                    <a:pt x="2203" y="322"/>
                    <a:pt x="2275" y="250"/>
                    <a:pt x="2275" y="155"/>
                  </a:cubicBezTo>
                  <a:cubicBezTo>
                    <a:pt x="2275" y="72"/>
                    <a:pt x="2203" y="0"/>
                    <a:pt x="210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534;p53"/>
            <p:cNvSpPr/>
            <p:nvPr/>
          </p:nvSpPr>
          <p:spPr>
            <a:xfrm>
              <a:off x="1986877" y="2331313"/>
              <a:ext cx="302117" cy="184909"/>
            </a:xfrm>
            <a:custGeom>
              <a:avLst/>
              <a:gdLst/>
              <a:ahLst/>
              <a:cxnLst/>
              <a:rect l="l" t="t" r="r" b="b"/>
              <a:pathLst>
                <a:path w="9514" h="5823" extrusionOk="0">
                  <a:moveTo>
                    <a:pt x="179" y="0"/>
                  </a:moveTo>
                  <a:cubicBezTo>
                    <a:pt x="72" y="0"/>
                    <a:pt x="0" y="71"/>
                    <a:pt x="0" y="179"/>
                  </a:cubicBezTo>
                  <a:lnTo>
                    <a:pt x="0" y="5656"/>
                  </a:lnTo>
                  <a:cubicBezTo>
                    <a:pt x="0" y="5739"/>
                    <a:pt x="72" y="5822"/>
                    <a:pt x="167" y="5822"/>
                  </a:cubicBezTo>
                  <a:lnTo>
                    <a:pt x="9347" y="5822"/>
                  </a:lnTo>
                  <a:cubicBezTo>
                    <a:pt x="9430" y="5822"/>
                    <a:pt x="9513" y="5739"/>
                    <a:pt x="9513" y="5656"/>
                  </a:cubicBezTo>
                  <a:lnTo>
                    <a:pt x="9513" y="5072"/>
                  </a:lnTo>
                  <a:cubicBezTo>
                    <a:pt x="9513" y="4989"/>
                    <a:pt x="9430" y="4905"/>
                    <a:pt x="9347" y="4905"/>
                  </a:cubicBezTo>
                  <a:cubicBezTo>
                    <a:pt x="9252" y="4905"/>
                    <a:pt x="9180" y="4989"/>
                    <a:pt x="9180" y="5072"/>
                  </a:cubicBezTo>
                  <a:lnTo>
                    <a:pt x="9180" y="5489"/>
                  </a:lnTo>
                  <a:lnTo>
                    <a:pt x="346" y="5489"/>
                  </a:lnTo>
                  <a:lnTo>
                    <a:pt x="346" y="345"/>
                  </a:lnTo>
                  <a:lnTo>
                    <a:pt x="9180" y="345"/>
                  </a:lnTo>
                  <a:lnTo>
                    <a:pt x="9180" y="4405"/>
                  </a:lnTo>
                  <a:cubicBezTo>
                    <a:pt x="9168" y="4489"/>
                    <a:pt x="9240" y="4572"/>
                    <a:pt x="9347" y="4572"/>
                  </a:cubicBezTo>
                  <a:cubicBezTo>
                    <a:pt x="9430" y="4572"/>
                    <a:pt x="9513" y="4489"/>
                    <a:pt x="9513" y="4405"/>
                  </a:cubicBezTo>
                  <a:lnTo>
                    <a:pt x="9513" y="179"/>
                  </a:lnTo>
                  <a:cubicBezTo>
                    <a:pt x="9513" y="71"/>
                    <a:pt x="9430" y="0"/>
                    <a:pt x="933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535;p53"/>
            <p:cNvSpPr/>
            <p:nvPr/>
          </p:nvSpPr>
          <p:spPr>
            <a:xfrm>
              <a:off x="2131521" y="2526701"/>
              <a:ext cx="11908" cy="10638"/>
            </a:xfrm>
            <a:custGeom>
              <a:avLst/>
              <a:gdLst/>
              <a:ahLst/>
              <a:cxnLst/>
              <a:rect l="l" t="t" r="r" b="b"/>
              <a:pathLst>
                <a:path w="375" h="335" extrusionOk="0">
                  <a:moveTo>
                    <a:pt x="176" y="0"/>
                  </a:moveTo>
                  <a:cubicBezTo>
                    <a:pt x="167" y="0"/>
                    <a:pt x="158" y="1"/>
                    <a:pt x="148" y="3"/>
                  </a:cubicBezTo>
                  <a:cubicBezTo>
                    <a:pt x="77" y="26"/>
                    <a:pt x="17" y="86"/>
                    <a:pt x="17" y="157"/>
                  </a:cubicBezTo>
                  <a:cubicBezTo>
                    <a:pt x="1" y="258"/>
                    <a:pt x="95" y="334"/>
                    <a:pt x="186" y="334"/>
                  </a:cubicBezTo>
                  <a:cubicBezTo>
                    <a:pt x="225" y="334"/>
                    <a:pt x="263" y="320"/>
                    <a:pt x="291" y="288"/>
                  </a:cubicBezTo>
                  <a:cubicBezTo>
                    <a:pt x="375" y="229"/>
                    <a:pt x="375" y="145"/>
                    <a:pt x="327" y="86"/>
                  </a:cubicBezTo>
                  <a:cubicBezTo>
                    <a:pt x="296" y="34"/>
                    <a:pt x="238" y="0"/>
                    <a:pt x="17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 name="Google Shape;6089;p34"/>
          <p:cNvSpPr/>
          <p:nvPr/>
        </p:nvSpPr>
        <p:spPr>
          <a:xfrm>
            <a:off x="9818481" y="2097840"/>
            <a:ext cx="729522" cy="734859"/>
          </a:xfrm>
          <a:custGeom>
            <a:avLst/>
            <a:gdLst/>
            <a:ahLst/>
            <a:cxnLst/>
            <a:rect l="l" t="t" r="r" b="b"/>
            <a:pathLst>
              <a:path w="9943" h="10181" extrusionOk="0">
                <a:moveTo>
                  <a:pt x="7883" y="536"/>
                </a:moveTo>
                <a:lnTo>
                  <a:pt x="9264" y="1918"/>
                </a:lnTo>
                <a:lnTo>
                  <a:pt x="7883" y="1918"/>
                </a:lnTo>
                <a:lnTo>
                  <a:pt x="7883" y="536"/>
                </a:lnTo>
                <a:close/>
                <a:moveTo>
                  <a:pt x="6442" y="1537"/>
                </a:moveTo>
                <a:lnTo>
                  <a:pt x="7823" y="2918"/>
                </a:lnTo>
                <a:lnTo>
                  <a:pt x="6442" y="2918"/>
                </a:lnTo>
                <a:lnTo>
                  <a:pt x="6442" y="1537"/>
                </a:lnTo>
                <a:close/>
                <a:moveTo>
                  <a:pt x="2954" y="5323"/>
                </a:moveTo>
                <a:cubicBezTo>
                  <a:pt x="3489" y="5323"/>
                  <a:pt x="3918" y="5799"/>
                  <a:pt x="3918" y="6394"/>
                </a:cubicBezTo>
                <a:lnTo>
                  <a:pt x="3930" y="6478"/>
                </a:lnTo>
                <a:cubicBezTo>
                  <a:pt x="3906" y="6478"/>
                  <a:pt x="3906" y="6478"/>
                  <a:pt x="3894" y="6490"/>
                </a:cubicBezTo>
                <a:cubicBezTo>
                  <a:pt x="3585" y="6418"/>
                  <a:pt x="3489" y="5966"/>
                  <a:pt x="3489" y="5966"/>
                </a:cubicBezTo>
                <a:cubicBezTo>
                  <a:pt x="3477" y="5906"/>
                  <a:pt x="3430" y="5847"/>
                  <a:pt x="3358" y="5835"/>
                </a:cubicBezTo>
                <a:cubicBezTo>
                  <a:pt x="3348" y="5833"/>
                  <a:pt x="3338" y="5832"/>
                  <a:pt x="3328" y="5832"/>
                </a:cubicBezTo>
                <a:cubicBezTo>
                  <a:pt x="3276" y="5832"/>
                  <a:pt x="3221" y="5857"/>
                  <a:pt x="3192" y="5906"/>
                </a:cubicBezTo>
                <a:cubicBezTo>
                  <a:pt x="2823" y="6478"/>
                  <a:pt x="1989" y="6490"/>
                  <a:pt x="1977" y="6490"/>
                </a:cubicBezTo>
                <a:lnTo>
                  <a:pt x="1930" y="6490"/>
                </a:lnTo>
                <a:cubicBezTo>
                  <a:pt x="1918" y="6490"/>
                  <a:pt x="1894" y="6490"/>
                  <a:pt x="1894" y="6478"/>
                </a:cubicBezTo>
                <a:lnTo>
                  <a:pt x="1894" y="6394"/>
                </a:lnTo>
                <a:cubicBezTo>
                  <a:pt x="1894" y="5799"/>
                  <a:pt x="2334" y="5323"/>
                  <a:pt x="2870" y="5323"/>
                </a:cubicBezTo>
                <a:close/>
                <a:moveTo>
                  <a:pt x="1668" y="6906"/>
                </a:moveTo>
                <a:cubicBezTo>
                  <a:pt x="1680" y="6906"/>
                  <a:pt x="1692" y="6918"/>
                  <a:pt x="1703" y="6918"/>
                </a:cubicBezTo>
                <a:lnTo>
                  <a:pt x="1703" y="7097"/>
                </a:lnTo>
                <a:cubicBezTo>
                  <a:pt x="1727" y="7132"/>
                  <a:pt x="1727" y="7192"/>
                  <a:pt x="1727" y="7228"/>
                </a:cubicBezTo>
                <a:cubicBezTo>
                  <a:pt x="1644" y="7216"/>
                  <a:pt x="1584" y="7144"/>
                  <a:pt x="1584" y="7049"/>
                </a:cubicBezTo>
                <a:cubicBezTo>
                  <a:pt x="1584" y="6990"/>
                  <a:pt x="1620" y="6930"/>
                  <a:pt x="1668" y="6906"/>
                </a:cubicBezTo>
                <a:close/>
                <a:moveTo>
                  <a:pt x="4168" y="6894"/>
                </a:moveTo>
                <a:cubicBezTo>
                  <a:pt x="4204" y="6918"/>
                  <a:pt x="4239" y="6978"/>
                  <a:pt x="4239" y="7037"/>
                </a:cubicBezTo>
                <a:cubicBezTo>
                  <a:pt x="4228" y="7144"/>
                  <a:pt x="4180" y="7216"/>
                  <a:pt x="4109" y="7228"/>
                </a:cubicBezTo>
                <a:cubicBezTo>
                  <a:pt x="4109" y="7192"/>
                  <a:pt x="4120" y="7132"/>
                  <a:pt x="4120" y="7085"/>
                </a:cubicBezTo>
                <a:lnTo>
                  <a:pt x="4120" y="6906"/>
                </a:lnTo>
                <a:cubicBezTo>
                  <a:pt x="4132" y="6906"/>
                  <a:pt x="4144" y="6906"/>
                  <a:pt x="4168" y="6894"/>
                </a:cubicBezTo>
                <a:close/>
                <a:moveTo>
                  <a:pt x="3251" y="6311"/>
                </a:moveTo>
                <a:cubicBezTo>
                  <a:pt x="3347" y="6490"/>
                  <a:pt x="3513" y="6716"/>
                  <a:pt x="3775" y="6787"/>
                </a:cubicBezTo>
                <a:lnTo>
                  <a:pt x="3775" y="7085"/>
                </a:lnTo>
                <a:cubicBezTo>
                  <a:pt x="3775" y="7561"/>
                  <a:pt x="3430" y="7942"/>
                  <a:pt x="3001" y="7942"/>
                </a:cubicBezTo>
                <a:lnTo>
                  <a:pt x="2787" y="7942"/>
                </a:lnTo>
                <a:cubicBezTo>
                  <a:pt x="2358" y="7942"/>
                  <a:pt x="2013" y="7561"/>
                  <a:pt x="2013" y="7085"/>
                </a:cubicBezTo>
                <a:lnTo>
                  <a:pt x="2013" y="6799"/>
                </a:lnTo>
                <a:lnTo>
                  <a:pt x="2037" y="6799"/>
                </a:lnTo>
                <a:cubicBezTo>
                  <a:pt x="2227" y="6787"/>
                  <a:pt x="2835" y="6728"/>
                  <a:pt x="3251" y="6311"/>
                </a:cubicBezTo>
                <a:close/>
                <a:moveTo>
                  <a:pt x="3013" y="8240"/>
                </a:moveTo>
                <a:cubicBezTo>
                  <a:pt x="3061" y="8264"/>
                  <a:pt x="3108" y="8264"/>
                  <a:pt x="3156" y="8264"/>
                </a:cubicBezTo>
                <a:lnTo>
                  <a:pt x="3156" y="8418"/>
                </a:lnTo>
                <a:lnTo>
                  <a:pt x="2918" y="8656"/>
                </a:lnTo>
                <a:lnTo>
                  <a:pt x="2692" y="8442"/>
                </a:lnTo>
                <a:lnTo>
                  <a:pt x="2692" y="8240"/>
                </a:lnTo>
                <a:close/>
                <a:moveTo>
                  <a:pt x="7597" y="334"/>
                </a:moveTo>
                <a:lnTo>
                  <a:pt x="7597" y="2108"/>
                </a:lnTo>
                <a:cubicBezTo>
                  <a:pt x="7597" y="2203"/>
                  <a:pt x="7680" y="2275"/>
                  <a:pt x="7764" y="2275"/>
                </a:cubicBezTo>
                <a:lnTo>
                  <a:pt x="9538" y="2275"/>
                </a:lnTo>
                <a:lnTo>
                  <a:pt x="9538" y="8871"/>
                </a:lnTo>
                <a:lnTo>
                  <a:pt x="8359" y="8871"/>
                </a:lnTo>
                <a:lnTo>
                  <a:pt x="8359" y="3084"/>
                </a:lnTo>
                <a:lnTo>
                  <a:pt x="8359" y="3061"/>
                </a:lnTo>
                <a:lnTo>
                  <a:pt x="8359" y="3049"/>
                </a:lnTo>
                <a:cubicBezTo>
                  <a:pt x="8359" y="3049"/>
                  <a:pt x="8359" y="3037"/>
                  <a:pt x="8347" y="3037"/>
                </a:cubicBezTo>
                <a:cubicBezTo>
                  <a:pt x="8347" y="3037"/>
                  <a:pt x="8347" y="3013"/>
                  <a:pt x="8335" y="3013"/>
                </a:cubicBezTo>
                <a:lnTo>
                  <a:pt x="8311" y="3001"/>
                </a:lnTo>
                <a:lnTo>
                  <a:pt x="6383" y="1072"/>
                </a:lnTo>
                <a:lnTo>
                  <a:pt x="6371" y="1048"/>
                </a:lnTo>
                <a:lnTo>
                  <a:pt x="6347" y="1036"/>
                </a:lnTo>
                <a:cubicBezTo>
                  <a:pt x="6347" y="1036"/>
                  <a:pt x="6335" y="1036"/>
                  <a:pt x="6335" y="1025"/>
                </a:cubicBezTo>
                <a:lnTo>
                  <a:pt x="3882" y="1025"/>
                </a:lnTo>
                <a:lnTo>
                  <a:pt x="3882" y="334"/>
                </a:lnTo>
                <a:close/>
                <a:moveTo>
                  <a:pt x="6085" y="1334"/>
                </a:moveTo>
                <a:lnTo>
                  <a:pt x="6085" y="3108"/>
                </a:lnTo>
                <a:cubicBezTo>
                  <a:pt x="6085" y="3192"/>
                  <a:pt x="6156" y="3275"/>
                  <a:pt x="6240" y="3275"/>
                </a:cubicBezTo>
                <a:lnTo>
                  <a:pt x="8014" y="3275"/>
                </a:lnTo>
                <a:lnTo>
                  <a:pt x="8049" y="9883"/>
                </a:lnTo>
                <a:lnTo>
                  <a:pt x="4311" y="9883"/>
                </a:lnTo>
                <a:cubicBezTo>
                  <a:pt x="5192" y="9407"/>
                  <a:pt x="5811" y="8502"/>
                  <a:pt x="5871" y="7430"/>
                </a:cubicBezTo>
                <a:lnTo>
                  <a:pt x="5871" y="7406"/>
                </a:lnTo>
                <a:lnTo>
                  <a:pt x="5871" y="7347"/>
                </a:lnTo>
                <a:lnTo>
                  <a:pt x="5871" y="7323"/>
                </a:lnTo>
                <a:lnTo>
                  <a:pt x="5871" y="7311"/>
                </a:lnTo>
                <a:lnTo>
                  <a:pt x="5871" y="7263"/>
                </a:lnTo>
                <a:lnTo>
                  <a:pt x="5871" y="7228"/>
                </a:lnTo>
                <a:lnTo>
                  <a:pt x="5871" y="7216"/>
                </a:lnTo>
                <a:lnTo>
                  <a:pt x="5871" y="7168"/>
                </a:lnTo>
                <a:lnTo>
                  <a:pt x="5871" y="7144"/>
                </a:lnTo>
                <a:lnTo>
                  <a:pt x="5871" y="7121"/>
                </a:lnTo>
                <a:lnTo>
                  <a:pt x="5871" y="7085"/>
                </a:lnTo>
                <a:lnTo>
                  <a:pt x="5871" y="7049"/>
                </a:lnTo>
                <a:lnTo>
                  <a:pt x="5871" y="7002"/>
                </a:lnTo>
                <a:lnTo>
                  <a:pt x="5871" y="6978"/>
                </a:lnTo>
                <a:lnTo>
                  <a:pt x="5871" y="6930"/>
                </a:lnTo>
                <a:lnTo>
                  <a:pt x="5871" y="6906"/>
                </a:lnTo>
                <a:lnTo>
                  <a:pt x="5871" y="6859"/>
                </a:lnTo>
                <a:lnTo>
                  <a:pt x="5871" y="6847"/>
                </a:lnTo>
                <a:lnTo>
                  <a:pt x="5871" y="6823"/>
                </a:lnTo>
                <a:lnTo>
                  <a:pt x="5871" y="6787"/>
                </a:lnTo>
                <a:lnTo>
                  <a:pt x="5871" y="6751"/>
                </a:lnTo>
                <a:cubicBezTo>
                  <a:pt x="5871" y="6728"/>
                  <a:pt x="5859" y="6704"/>
                  <a:pt x="5859" y="6680"/>
                </a:cubicBezTo>
                <a:cubicBezTo>
                  <a:pt x="5859" y="6644"/>
                  <a:pt x="5847" y="6632"/>
                  <a:pt x="5847" y="6609"/>
                </a:cubicBezTo>
                <a:lnTo>
                  <a:pt x="5847" y="6573"/>
                </a:lnTo>
                <a:cubicBezTo>
                  <a:pt x="5847" y="6561"/>
                  <a:pt x="5835" y="6549"/>
                  <a:pt x="5835" y="6525"/>
                </a:cubicBezTo>
                <a:lnTo>
                  <a:pt x="5835" y="6513"/>
                </a:lnTo>
                <a:lnTo>
                  <a:pt x="5835" y="6501"/>
                </a:lnTo>
                <a:cubicBezTo>
                  <a:pt x="5835" y="6490"/>
                  <a:pt x="5811" y="6466"/>
                  <a:pt x="5811" y="6454"/>
                </a:cubicBezTo>
                <a:cubicBezTo>
                  <a:pt x="5811" y="6442"/>
                  <a:pt x="5811" y="6442"/>
                  <a:pt x="5799" y="6430"/>
                </a:cubicBezTo>
                <a:cubicBezTo>
                  <a:pt x="5799" y="6406"/>
                  <a:pt x="5787" y="6394"/>
                  <a:pt x="5787" y="6382"/>
                </a:cubicBezTo>
                <a:lnTo>
                  <a:pt x="5775" y="6347"/>
                </a:lnTo>
                <a:cubicBezTo>
                  <a:pt x="5775" y="6335"/>
                  <a:pt x="5752" y="6323"/>
                  <a:pt x="5752" y="6311"/>
                </a:cubicBezTo>
                <a:cubicBezTo>
                  <a:pt x="5752" y="6287"/>
                  <a:pt x="5752" y="6287"/>
                  <a:pt x="5740" y="6275"/>
                </a:cubicBezTo>
                <a:cubicBezTo>
                  <a:pt x="5740" y="6263"/>
                  <a:pt x="5728" y="6251"/>
                  <a:pt x="5728" y="6228"/>
                </a:cubicBezTo>
                <a:lnTo>
                  <a:pt x="5716" y="6204"/>
                </a:lnTo>
                <a:cubicBezTo>
                  <a:pt x="5716" y="6192"/>
                  <a:pt x="5692" y="6168"/>
                  <a:pt x="5692" y="6156"/>
                </a:cubicBezTo>
                <a:lnTo>
                  <a:pt x="5692" y="6144"/>
                </a:lnTo>
                <a:cubicBezTo>
                  <a:pt x="5656" y="6037"/>
                  <a:pt x="5597" y="5930"/>
                  <a:pt x="5549" y="5835"/>
                </a:cubicBezTo>
                <a:cubicBezTo>
                  <a:pt x="5518" y="5780"/>
                  <a:pt x="5461" y="5751"/>
                  <a:pt x="5405" y="5751"/>
                </a:cubicBezTo>
                <a:cubicBezTo>
                  <a:pt x="5376" y="5751"/>
                  <a:pt x="5347" y="5759"/>
                  <a:pt x="5323" y="5775"/>
                </a:cubicBezTo>
                <a:cubicBezTo>
                  <a:pt x="5252" y="5811"/>
                  <a:pt x="5216" y="5918"/>
                  <a:pt x="5263" y="5989"/>
                </a:cubicBezTo>
                <a:cubicBezTo>
                  <a:pt x="5311" y="6085"/>
                  <a:pt x="5371" y="6192"/>
                  <a:pt x="5394" y="6275"/>
                </a:cubicBezTo>
                <a:lnTo>
                  <a:pt x="5394" y="6287"/>
                </a:lnTo>
                <a:cubicBezTo>
                  <a:pt x="5394" y="6311"/>
                  <a:pt x="5418" y="6323"/>
                  <a:pt x="5418" y="6335"/>
                </a:cubicBezTo>
                <a:lnTo>
                  <a:pt x="5430" y="6370"/>
                </a:lnTo>
                <a:cubicBezTo>
                  <a:pt x="5430" y="6382"/>
                  <a:pt x="5442" y="6394"/>
                  <a:pt x="5442" y="6406"/>
                </a:cubicBezTo>
                <a:cubicBezTo>
                  <a:pt x="5442" y="6430"/>
                  <a:pt x="5442" y="6430"/>
                  <a:pt x="5454" y="6442"/>
                </a:cubicBezTo>
                <a:cubicBezTo>
                  <a:pt x="5454" y="6454"/>
                  <a:pt x="5478" y="6466"/>
                  <a:pt x="5478" y="6490"/>
                </a:cubicBezTo>
                <a:lnTo>
                  <a:pt x="5490" y="6513"/>
                </a:lnTo>
                <a:cubicBezTo>
                  <a:pt x="5490" y="6525"/>
                  <a:pt x="5502" y="6549"/>
                  <a:pt x="5502" y="6561"/>
                </a:cubicBezTo>
                <a:lnTo>
                  <a:pt x="5502" y="6585"/>
                </a:lnTo>
                <a:cubicBezTo>
                  <a:pt x="5502" y="6609"/>
                  <a:pt x="5513" y="6621"/>
                  <a:pt x="5513" y="6632"/>
                </a:cubicBezTo>
                <a:lnTo>
                  <a:pt x="5513" y="6668"/>
                </a:lnTo>
                <a:cubicBezTo>
                  <a:pt x="5513" y="6680"/>
                  <a:pt x="5513" y="6692"/>
                  <a:pt x="5537" y="6704"/>
                </a:cubicBezTo>
                <a:lnTo>
                  <a:pt x="5537" y="6740"/>
                </a:lnTo>
                <a:cubicBezTo>
                  <a:pt x="5537" y="6751"/>
                  <a:pt x="5549" y="6787"/>
                  <a:pt x="5549" y="6799"/>
                </a:cubicBezTo>
                <a:cubicBezTo>
                  <a:pt x="5549" y="6811"/>
                  <a:pt x="5561" y="6847"/>
                  <a:pt x="5561" y="6859"/>
                </a:cubicBezTo>
                <a:lnTo>
                  <a:pt x="5561" y="6882"/>
                </a:lnTo>
                <a:lnTo>
                  <a:pt x="5561" y="6930"/>
                </a:lnTo>
                <a:lnTo>
                  <a:pt x="5561" y="6942"/>
                </a:lnTo>
                <a:lnTo>
                  <a:pt x="5561" y="6966"/>
                </a:lnTo>
                <a:lnTo>
                  <a:pt x="5561" y="7002"/>
                </a:lnTo>
                <a:lnTo>
                  <a:pt x="5561" y="7037"/>
                </a:lnTo>
                <a:lnTo>
                  <a:pt x="5561" y="7085"/>
                </a:lnTo>
                <a:lnTo>
                  <a:pt x="5561" y="7109"/>
                </a:lnTo>
                <a:lnTo>
                  <a:pt x="5561" y="7156"/>
                </a:lnTo>
                <a:lnTo>
                  <a:pt x="5561" y="7180"/>
                </a:lnTo>
                <a:lnTo>
                  <a:pt x="5561" y="7216"/>
                </a:lnTo>
                <a:lnTo>
                  <a:pt x="5561" y="7240"/>
                </a:lnTo>
                <a:lnTo>
                  <a:pt x="5561" y="7287"/>
                </a:lnTo>
                <a:lnTo>
                  <a:pt x="5561" y="7299"/>
                </a:lnTo>
                <a:lnTo>
                  <a:pt x="5561" y="7335"/>
                </a:lnTo>
                <a:lnTo>
                  <a:pt x="5561" y="7359"/>
                </a:lnTo>
                <a:lnTo>
                  <a:pt x="5561" y="7383"/>
                </a:lnTo>
                <a:lnTo>
                  <a:pt x="5561" y="7394"/>
                </a:lnTo>
                <a:lnTo>
                  <a:pt x="5561" y="7454"/>
                </a:lnTo>
                <a:lnTo>
                  <a:pt x="5561" y="7466"/>
                </a:lnTo>
                <a:cubicBezTo>
                  <a:pt x="5537" y="8133"/>
                  <a:pt x="5252" y="8728"/>
                  <a:pt x="4823" y="9180"/>
                </a:cubicBezTo>
                <a:cubicBezTo>
                  <a:pt x="4644" y="8835"/>
                  <a:pt x="4323" y="8704"/>
                  <a:pt x="4287" y="8692"/>
                </a:cubicBezTo>
                <a:lnTo>
                  <a:pt x="3513" y="8371"/>
                </a:lnTo>
                <a:lnTo>
                  <a:pt x="3513" y="8228"/>
                </a:lnTo>
                <a:cubicBezTo>
                  <a:pt x="3751" y="8109"/>
                  <a:pt x="3942" y="7894"/>
                  <a:pt x="4049" y="7633"/>
                </a:cubicBezTo>
                <a:lnTo>
                  <a:pt x="4085" y="7633"/>
                </a:lnTo>
                <a:cubicBezTo>
                  <a:pt x="4359" y="7633"/>
                  <a:pt x="4585" y="7406"/>
                  <a:pt x="4585" y="7109"/>
                </a:cubicBezTo>
                <a:cubicBezTo>
                  <a:pt x="4585" y="6906"/>
                  <a:pt x="4466" y="6704"/>
                  <a:pt x="4287" y="6632"/>
                </a:cubicBezTo>
                <a:lnTo>
                  <a:pt x="4287" y="6454"/>
                </a:lnTo>
                <a:cubicBezTo>
                  <a:pt x="4287" y="5680"/>
                  <a:pt x="3704" y="5061"/>
                  <a:pt x="2989" y="5061"/>
                </a:cubicBezTo>
                <a:lnTo>
                  <a:pt x="2894" y="5061"/>
                </a:lnTo>
                <a:cubicBezTo>
                  <a:pt x="2180" y="5061"/>
                  <a:pt x="1608" y="5680"/>
                  <a:pt x="1608" y="6454"/>
                </a:cubicBezTo>
                <a:lnTo>
                  <a:pt x="1608" y="6632"/>
                </a:lnTo>
                <a:cubicBezTo>
                  <a:pt x="1430" y="6704"/>
                  <a:pt x="1311" y="6906"/>
                  <a:pt x="1311" y="7109"/>
                </a:cubicBezTo>
                <a:cubicBezTo>
                  <a:pt x="1311" y="7394"/>
                  <a:pt x="1525" y="7633"/>
                  <a:pt x="1799" y="7633"/>
                </a:cubicBezTo>
                <a:cubicBezTo>
                  <a:pt x="1811" y="7633"/>
                  <a:pt x="1823" y="7633"/>
                  <a:pt x="1846" y="7621"/>
                </a:cubicBezTo>
                <a:cubicBezTo>
                  <a:pt x="1942" y="7883"/>
                  <a:pt x="2156" y="8109"/>
                  <a:pt x="2406" y="8228"/>
                </a:cubicBezTo>
                <a:lnTo>
                  <a:pt x="2406" y="8371"/>
                </a:lnTo>
                <a:lnTo>
                  <a:pt x="1620" y="8692"/>
                </a:lnTo>
                <a:cubicBezTo>
                  <a:pt x="1572" y="8704"/>
                  <a:pt x="1251" y="8835"/>
                  <a:pt x="1084" y="9180"/>
                </a:cubicBezTo>
                <a:cubicBezTo>
                  <a:pt x="596" y="8668"/>
                  <a:pt x="299" y="7978"/>
                  <a:pt x="334" y="7216"/>
                </a:cubicBezTo>
                <a:lnTo>
                  <a:pt x="334" y="7204"/>
                </a:lnTo>
                <a:lnTo>
                  <a:pt x="334" y="7156"/>
                </a:lnTo>
                <a:lnTo>
                  <a:pt x="334" y="7144"/>
                </a:lnTo>
                <a:lnTo>
                  <a:pt x="334" y="7121"/>
                </a:lnTo>
                <a:lnTo>
                  <a:pt x="334" y="7097"/>
                </a:lnTo>
                <a:lnTo>
                  <a:pt x="334" y="7085"/>
                </a:lnTo>
                <a:lnTo>
                  <a:pt x="334" y="7061"/>
                </a:lnTo>
                <a:lnTo>
                  <a:pt x="334" y="7025"/>
                </a:lnTo>
                <a:lnTo>
                  <a:pt x="334" y="7002"/>
                </a:lnTo>
                <a:lnTo>
                  <a:pt x="334" y="6990"/>
                </a:lnTo>
                <a:lnTo>
                  <a:pt x="334" y="6942"/>
                </a:lnTo>
                <a:lnTo>
                  <a:pt x="334" y="6918"/>
                </a:lnTo>
                <a:lnTo>
                  <a:pt x="334" y="6871"/>
                </a:lnTo>
                <a:lnTo>
                  <a:pt x="334" y="6847"/>
                </a:lnTo>
                <a:cubicBezTo>
                  <a:pt x="334" y="6823"/>
                  <a:pt x="334" y="6811"/>
                  <a:pt x="358" y="6799"/>
                </a:cubicBezTo>
                <a:lnTo>
                  <a:pt x="358" y="6763"/>
                </a:lnTo>
                <a:cubicBezTo>
                  <a:pt x="358" y="6751"/>
                  <a:pt x="358" y="6740"/>
                  <a:pt x="370" y="6740"/>
                </a:cubicBezTo>
                <a:lnTo>
                  <a:pt x="370" y="6728"/>
                </a:lnTo>
                <a:lnTo>
                  <a:pt x="370" y="6704"/>
                </a:lnTo>
                <a:cubicBezTo>
                  <a:pt x="370" y="6692"/>
                  <a:pt x="370" y="6680"/>
                  <a:pt x="382" y="6668"/>
                </a:cubicBezTo>
                <a:lnTo>
                  <a:pt x="382" y="6644"/>
                </a:lnTo>
                <a:lnTo>
                  <a:pt x="382" y="6632"/>
                </a:lnTo>
                <a:cubicBezTo>
                  <a:pt x="382" y="6621"/>
                  <a:pt x="394" y="6585"/>
                  <a:pt x="394" y="6573"/>
                </a:cubicBezTo>
                <a:cubicBezTo>
                  <a:pt x="394" y="6561"/>
                  <a:pt x="406" y="6525"/>
                  <a:pt x="406" y="6513"/>
                </a:cubicBezTo>
                <a:lnTo>
                  <a:pt x="406" y="6501"/>
                </a:lnTo>
                <a:cubicBezTo>
                  <a:pt x="406" y="6490"/>
                  <a:pt x="429" y="6466"/>
                  <a:pt x="429" y="6454"/>
                </a:cubicBezTo>
                <a:cubicBezTo>
                  <a:pt x="429" y="6442"/>
                  <a:pt x="429" y="6442"/>
                  <a:pt x="441" y="6430"/>
                </a:cubicBezTo>
                <a:cubicBezTo>
                  <a:pt x="441" y="6406"/>
                  <a:pt x="453" y="6394"/>
                  <a:pt x="453" y="6382"/>
                </a:cubicBezTo>
                <a:cubicBezTo>
                  <a:pt x="453" y="6370"/>
                  <a:pt x="453" y="6370"/>
                  <a:pt x="465" y="6347"/>
                </a:cubicBezTo>
                <a:cubicBezTo>
                  <a:pt x="465" y="6335"/>
                  <a:pt x="489" y="6323"/>
                  <a:pt x="489" y="6311"/>
                </a:cubicBezTo>
                <a:cubicBezTo>
                  <a:pt x="489" y="6311"/>
                  <a:pt x="489" y="6287"/>
                  <a:pt x="501" y="6275"/>
                </a:cubicBezTo>
                <a:cubicBezTo>
                  <a:pt x="501" y="6263"/>
                  <a:pt x="513" y="6251"/>
                  <a:pt x="513" y="6228"/>
                </a:cubicBezTo>
                <a:cubicBezTo>
                  <a:pt x="513" y="6216"/>
                  <a:pt x="513" y="6216"/>
                  <a:pt x="525" y="6204"/>
                </a:cubicBezTo>
                <a:cubicBezTo>
                  <a:pt x="525" y="6192"/>
                  <a:pt x="549" y="6168"/>
                  <a:pt x="549" y="6156"/>
                </a:cubicBezTo>
                <a:lnTo>
                  <a:pt x="560" y="6144"/>
                </a:lnTo>
                <a:cubicBezTo>
                  <a:pt x="560" y="6132"/>
                  <a:pt x="572" y="6109"/>
                  <a:pt x="572" y="6097"/>
                </a:cubicBezTo>
                <a:lnTo>
                  <a:pt x="572" y="6085"/>
                </a:lnTo>
                <a:cubicBezTo>
                  <a:pt x="691" y="5859"/>
                  <a:pt x="858" y="5656"/>
                  <a:pt x="1037" y="5454"/>
                </a:cubicBezTo>
                <a:lnTo>
                  <a:pt x="1049" y="5442"/>
                </a:lnTo>
                <a:lnTo>
                  <a:pt x="1061" y="5430"/>
                </a:lnTo>
                <a:lnTo>
                  <a:pt x="1084" y="5418"/>
                </a:lnTo>
                <a:lnTo>
                  <a:pt x="1096" y="5394"/>
                </a:lnTo>
                <a:lnTo>
                  <a:pt x="1108" y="5382"/>
                </a:lnTo>
                <a:lnTo>
                  <a:pt x="1120" y="5370"/>
                </a:lnTo>
                <a:lnTo>
                  <a:pt x="1144" y="5358"/>
                </a:lnTo>
                <a:cubicBezTo>
                  <a:pt x="1156" y="5358"/>
                  <a:pt x="1156" y="5335"/>
                  <a:pt x="1168" y="5335"/>
                </a:cubicBezTo>
                <a:lnTo>
                  <a:pt x="1180" y="5323"/>
                </a:lnTo>
                <a:cubicBezTo>
                  <a:pt x="1203" y="5323"/>
                  <a:pt x="1203" y="5311"/>
                  <a:pt x="1215" y="5311"/>
                </a:cubicBezTo>
                <a:cubicBezTo>
                  <a:pt x="1227" y="5311"/>
                  <a:pt x="1227" y="5299"/>
                  <a:pt x="1239" y="5299"/>
                </a:cubicBezTo>
                <a:cubicBezTo>
                  <a:pt x="1263" y="5299"/>
                  <a:pt x="1263" y="5275"/>
                  <a:pt x="1275" y="5275"/>
                </a:cubicBezTo>
                <a:cubicBezTo>
                  <a:pt x="1287" y="5275"/>
                  <a:pt x="1287" y="5263"/>
                  <a:pt x="1299" y="5263"/>
                </a:cubicBezTo>
                <a:cubicBezTo>
                  <a:pt x="1322" y="5263"/>
                  <a:pt x="1322" y="5251"/>
                  <a:pt x="1334" y="5251"/>
                </a:cubicBezTo>
                <a:cubicBezTo>
                  <a:pt x="1346" y="5251"/>
                  <a:pt x="1346" y="5239"/>
                  <a:pt x="1358" y="5239"/>
                </a:cubicBezTo>
                <a:cubicBezTo>
                  <a:pt x="1382" y="5239"/>
                  <a:pt x="1382" y="5216"/>
                  <a:pt x="1394" y="5216"/>
                </a:cubicBezTo>
                <a:cubicBezTo>
                  <a:pt x="1406" y="5216"/>
                  <a:pt x="1406" y="5204"/>
                  <a:pt x="1418" y="5204"/>
                </a:cubicBezTo>
                <a:cubicBezTo>
                  <a:pt x="1442" y="5204"/>
                  <a:pt x="1442" y="5192"/>
                  <a:pt x="1453" y="5192"/>
                </a:cubicBezTo>
                <a:cubicBezTo>
                  <a:pt x="1465" y="5192"/>
                  <a:pt x="1465" y="5180"/>
                  <a:pt x="1477" y="5180"/>
                </a:cubicBezTo>
                <a:cubicBezTo>
                  <a:pt x="1501" y="5180"/>
                  <a:pt x="1501" y="5156"/>
                  <a:pt x="1513" y="5156"/>
                </a:cubicBezTo>
                <a:cubicBezTo>
                  <a:pt x="1525" y="5156"/>
                  <a:pt x="1525" y="5144"/>
                  <a:pt x="1537" y="5144"/>
                </a:cubicBezTo>
                <a:cubicBezTo>
                  <a:pt x="1561" y="5144"/>
                  <a:pt x="1561" y="5132"/>
                  <a:pt x="1572" y="5132"/>
                </a:cubicBezTo>
                <a:cubicBezTo>
                  <a:pt x="1584" y="5132"/>
                  <a:pt x="1584" y="5120"/>
                  <a:pt x="1596" y="5120"/>
                </a:cubicBezTo>
                <a:cubicBezTo>
                  <a:pt x="1620" y="5120"/>
                  <a:pt x="1620" y="5097"/>
                  <a:pt x="1632" y="5097"/>
                </a:cubicBezTo>
                <a:cubicBezTo>
                  <a:pt x="1644" y="5097"/>
                  <a:pt x="1644" y="5085"/>
                  <a:pt x="1656" y="5085"/>
                </a:cubicBezTo>
                <a:cubicBezTo>
                  <a:pt x="1680" y="5085"/>
                  <a:pt x="1680" y="5073"/>
                  <a:pt x="1692" y="5073"/>
                </a:cubicBezTo>
                <a:lnTo>
                  <a:pt x="1703" y="5073"/>
                </a:lnTo>
                <a:cubicBezTo>
                  <a:pt x="1715" y="5073"/>
                  <a:pt x="1715" y="5061"/>
                  <a:pt x="1739" y="5061"/>
                </a:cubicBezTo>
                <a:cubicBezTo>
                  <a:pt x="1739" y="5061"/>
                  <a:pt x="1751" y="5061"/>
                  <a:pt x="1751" y="5037"/>
                </a:cubicBezTo>
                <a:lnTo>
                  <a:pt x="1763" y="5025"/>
                </a:lnTo>
                <a:cubicBezTo>
                  <a:pt x="1763" y="5025"/>
                  <a:pt x="1775" y="5025"/>
                  <a:pt x="1775" y="5013"/>
                </a:cubicBezTo>
                <a:cubicBezTo>
                  <a:pt x="1799" y="5013"/>
                  <a:pt x="1799" y="5013"/>
                  <a:pt x="1811" y="5001"/>
                </a:cubicBezTo>
                <a:lnTo>
                  <a:pt x="1823" y="5001"/>
                </a:lnTo>
                <a:cubicBezTo>
                  <a:pt x="1823" y="5001"/>
                  <a:pt x="1834" y="5001"/>
                  <a:pt x="1834" y="4977"/>
                </a:cubicBezTo>
                <a:cubicBezTo>
                  <a:pt x="1858" y="4977"/>
                  <a:pt x="1858" y="4966"/>
                  <a:pt x="1870" y="4966"/>
                </a:cubicBezTo>
                <a:cubicBezTo>
                  <a:pt x="1882" y="4966"/>
                  <a:pt x="1894" y="4954"/>
                  <a:pt x="1918" y="4954"/>
                </a:cubicBezTo>
                <a:cubicBezTo>
                  <a:pt x="1930" y="4954"/>
                  <a:pt x="1942" y="4942"/>
                  <a:pt x="1953" y="4942"/>
                </a:cubicBezTo>
                <a:lnTo>
                  <a:pt x="1977" y="4942"/>
                </a:lnTo>
                <a:lnTo>
                  <a:pt x="1989" y="4918"/>
                </a:lnTo>
                <a:cubicBezTo>
                  <a:pt x="2001" y="4918"/>
                  <a:pt x="2001" y="4918"/>
                  <a:pt x="2013" y="4906"/>
                </a:cubicBezTo>
                <a:cubicBezTo>
                  <a:pt x="2013" y="4906"/>
                  <a:pt x="2037" y="4906"/>
                  <a:pt x="2037" y="4894"/>
                </a:cubicBezTo>
                <a:lnTo>
                  <a:pt x="2049" y="4894"/>
                </a:lnTo>
                <a:cubicBezTo>
                  <a:pt x="2061" y="4894"/>
                  <a:pt x="2061" y="4894"/>
                  <a:pt x="2073" y="4882"/>
                </a:cubicBezTo>
                <a:lnTo>
                  <a:pt x="2108" y="4882"/>
                </a:lnTo>
                <a:cubicBezTo>
                  <a:pt x="2120" y="4882"/>
                  <a:pt x="2120" y="4882"/>
                  <a:pt x="2132" y="4858"/>
                </a:cubicBezTo>
                <a:lnTo>
                  <a:pt x="2168" y="4846"/>
                </a:lnTo>
                <a:cubicBezTo>
                  <a:pt x="2180" y="4858"/>
                  <a:pt x="2215" y="4858"/>
                  <a:pt x="2227" y="4858"/>
                </a:cubicBezTo>
                <a:cubicBezTo>
                  <a:pt x="2275" y="4858"/>
                  <a:pt x="2311" y="4835"/>
                  <a:pt x="2346" y="4799"/>
                </a:cubicBezTo>
                <a:lnTo>
                  <a:pt x="3442" y="4799"/>
                </a:lnTo>
                <a:cubicBezTo>
                  <a:pt x="3466" y="4799"/>
                  <a:pt x="3477" y="4799"/>
                  <a:pt x="3477" y="4823"/>
                </a:cubicBezTo>
                <a:cubicBezTo>
                  <a:pt x="3489" y="4823"/>
                  <a:pt x="3489" y="4823"/>
                  <a:pt x="3501" y="4835"/>
                </a:cubicBezTo>
                <a:cubicBezTo>
                  <a:pt x="3525" y="4835"/>
                  <a:pt x="3537" y="4835"/>
                  <a:pt x="3537" y="4846"/>
                </a:cubicBezTo>
                <a:cubicBezTo>
                  <a:pt x="3549" y="4846"/>
                  <a:pt x="3549" y="4846"/>
                  <a:pt x="3561" y="4858"/>
                </a:cubicBezTo>
                <a:cubicBezTo>
                  <a:pt x="3585" y="4858"/>
                  <a:pt x="3597" y="4858"/>
                  <a:pt x="3597" y="4882"/>
                </a:cubicBezTo>
                <a:cubicBezTo>
                  <a:pt x="3608" y="4882"/>
                  <a:pt x="3608" y="4882"/>
                  <a:pt x="3620" y="4894"/>
                </a:cubicBezTo>
                <a:cubicBezTo>
                  <a:pt x="3644" y="4894"/>
                  <a:pt x="3644" y="4894"/>
                  <a:pt x="3656" y="4906"/>
                </a:cubicBezTo>
                <a:cubicBezTo>
                  <a:pt x="3668" y="4906"/>
                  <a:pt x="3668" y="4906"/>
                  <a:pt x="3680" y="4918"/>
                </a:cubicBezTo>
                <a:cubicBezTo>
                  <a:pt x="3704" y="4918"/>
                  <a:pt x="3704" y="4942"/>
                  <a:pt x="3716" y="4942"/>
                </a:cubicBezTo>
                <a:cubicBezTo>
                  <a:pt x="3728" y="4942"/>
                  <a:pt x="3728" y="4942"/>
                  <a:pt x="3739" y="4954"/>
                </a:cubicBezTo>
                <a:cubicBezTo>
                  <a:pt x="3763" y="4954"/>
                  <a:pt x="3763" y="4966"/>
                  <a:pt x="3775" y="4966"/>
                </a:cubicBezTo>
                <a:lnTo>
                  <a:pt x="3787" y="4966"/>
                </a:lnTo>
                <a:cubicBezTo>
                  <a:pt x="3787" y="4966"/>
                  <a:pt x="3799" y="4966"/>
                  <a:pt x="3799" y="4977"/>
                </a:cubicBezTo>
                <a:cubicBezTo>
                  <a:pt x="3823" y="4977"/>
                  <a:pt x="3823" y="4977"/>
                  <a:pt x="3835" y="5001"/>
                </a:cubicBezTo>
                <a:lnTo>
                  <a:pt x="3847" y="5013"/>
                </a:lnTo>
                <a:cubicBezTo>
                  <a:pt x="3847" y="5013"/>
                  <a:pt x="3858" y="5013"/>
                  <a:pt x="3858" y="5025"/>
                </a:cubicBezTo>
                <a:cubicBezTo>
                  <a:pt x="3882" y="5025"/>
                  <a:pt x="3882" y="5037"/>
                  <a:pt x="3894" y="5037"/>
                </a:cubicBezTo>
                <a:lnTo>
                  <a:pt x="3906" y="5037"/>
                </a:lnTo>
                <a:cubicBezTo>
                  <a:pt x="3906" y="5037"/>
                  <a:pt x="3918" y="5037"/>
                  <a:pt x="3918" y="5061"/>
                </a:cubicBezTo>
                <a:cubicBezTo>
                  <a:pt x="3942" y="5061"/>
                  <a:pt x="3942" y="5073"/>
                  <a:pt x="3954" y="5073"/>
                </a:cubicBezTo>
                <a:lnTo>
                  <a:pt x="3966" y="5085"/>
                </a:lnTo>
                <a:cubicBezTo>
                  <a:pt x="3966" y="5085"/>
                  <a:pt x="3978" y="5085"/>
                  <a:pt x="3978" y="5097"/>
                </a:cubicBezTo>
                <a:cubicBezTo>
                  <a:pt x="4001" y="5097"/>
                  <a:pt x="4001" y="5120"/>
                  <a:pt x="4013" y="5120"/>
                </a:cubicBezTo>
                <a:lnTo>
                  <a:pt x="4025" y="5132"/>
                </a:lnTo>
                <a:cubicBezTo>
                  <a:pt x="4025" y="5132"/>
                  <a:pt x="4037" y="5132"/>
                  <a:pt x="4037" y="5144"/>
                </a:cubicBezTo>
                <a:cubicBezTo>
                  <a:pt x="4061" y="5144"/>
                  <a:pt x="4073" y="5156"/>
                  <a:pt x="4085" y="5156"/>
                </a:cubicBezTo>
                <a:cubicBezTo>
                  <a:pt x="4097" y="5156"/>
                  <a:pt x="4120" y="5180"/>
                  <a:pt x="4132" y="5180"/>
                </a:cubicBezTo>
                <a:cubicBezTo>
                  <a:pt x="4144" y="5180"/>
                  <a:pt x="4144" y="5192"/>
                  <a:pt x="4156" y="5192"/>
                </a:cubicBezTo>
                <a:lnTo>
                  <a:pt x="4180" y="5204"/>
                </a:lnTo>
                <a:lnTo>
                  <a:pt x="4192" y="5216"/>
                </a:lnTo>
                <a:lnTo>
                  <a:pt x="4204" y="5239"/>
                </a:lnTo>
                <a:lnTo>
                  <a:pt x="4216" y="5251"/>
                </a:lnTo>
                <a:lnTo>
                  <a:pt x="4239" y="5263"/>
                </a:lnTo>
                <a:lnTo>
                  <a:pt x="4251" y="5275"/>
                </a:lnTo>
                <a:cubicBezTo>
                  <a:pt x="4263" y="5275"/>
                  <a:pt x="4263" y="5299"/>
                  <a:pt x="4275" y="5299"/>
                </a:cubicBezTo>
                <a:cubicBezTo>
                  <a:pt x="4299" y="5299"/>
                  <a:pt x="4299" y="5311"/>
                  <a:pt x="4311" y="5311"/>
                </a:cubicBezTo>
                <a:cubicBezTo>
                  <a:pt x="4323" y="5311"/>
                  <a:pt x="4323" y="5323"/>
                  <a:pt x="4335" y="5323"/>
                </a:cubicBezTo>
                <a:lnTo>
                  <a:pt x="4359" y="5323"/>
                </a:lnTo>
                <a:lnTo>
                  <a:pt x="4370" y="5335"/>
                </a:lnTo>
                <a:cubicBezTo>
                  <a:pt x="4382" y="5335"/>
                  <a:pt x="4382" y="5358"/>
                  <a:pt x="4394" y="5358"/>
                </a:cubicBezTo>
                <a:cubicBezTo>
                  <a:pt x="4418" y="5358"/>
                  <a:pt x="4418" y="5370"/>
                  <a:pt x="4430" y="5370"/>
                </a:cubicBezTo>
                <a:cubicBezTo>
                  <a:pt x="4442" y="5370"/>
                  <a:pt x="4442" y="5382"/>
                  <a:pt x="4454" y="5382"/>
                </a:cubicBezTo>
                <a:cubicBezTo>
                  <a:pt x="4478" y="5382"/>
                  <a:pt x="4478" y="5394"/>
                  <a:pt x="4490" y="5394"/>
                </a:cubicBezTo>
                <a:cubicBezTo>
                  <a:pt x="4501" y="5394"/>
                  <a:pt x="4501" y="5418"/>
                  <a:pt x="4513" y="5418"/>
                </a:cubicBezTo>
                <a:cubicBezTo>
                  <a:pt x="4537" y="5418"/>
                  <a:pt x="4537" y="5430"/>
                  <a:pt x="4549" y="5430"/>
                </a:cubicBezTo>
                <a:cubicBezTo>
                  <a:pt x="4561" y="5430"/>
                  <a:pt x="4561" y="5442"/>
                  <a:pt x="4573" y="5442"/>
                </a:cubicBezTo>
                <a:cubicBezTo>
                  <a:pt x="4597" y="5442"/>
                  <a:pt x="4597" y="5454"/>
                  <a:pt x="4609" y="5454"/>
                </a:cubicBezTo>
                <a:cubicBezTo>
                  <a:pt x="4620" y="5454"/>
                  <a:pt x="4620" y="5478"/>
                  <a:pt x="4632" y="5478"/>
                </a:cubicBezTo>
                <a:cubicBezTo>
                  <a:pt x="4656" y="5478"/>
                  <a:pt x="4656" y="5489"/>
                  <a:pt x="4668" y="5489"/>
                </a:cubicBezTo>
                <a:lnTo>
                  <a:pt x="4680" y="5501"/>
                </a:lnTo>
                <a:cubicBezTo>
                  <a:pt x="4692" y="5501"/>
                  <a:pt x="4692" y="5513"/>
                  <a:pt x="4716" y="5513"/>
                </a:cubicBezTo>
                <a:lnTo>
                  <a:pt x="4728" y="5537"/>
                </a:lnTo>
                <a:lnTo>
                  <a:pt x="4751" y="5561"/>
                </a:lnTo>
                <a:lnTo>
                  <a:pt x="4787" y="5597"/>
                </a:lnTo>
                <a:lnTo>
                  <a:pt x="4799" y="5608"/>
                </a:lnTo>
                <a:cubicBezTo>
                  <a:pt x="4832" y="5641"/>
                  <a:pt x="4879" y="5660"/>
                  <a:pt x="4925" y="5660"/>
                </a:cubicBezTo>
                <a:cubicBezTo>
                  <a:pt x="4962" y="5660"/>
                  <a:pt x="4998" y="5647"/>
                  <a:pt x="5025" y="5620"/>
                </a:cubicBezTo>
                <a:cubicBezTo>
                  <a:pt x="5085" y="5561"/>
                  <a:pt x="5097" y="5454"/>
                  <a:pt x="5037" y="5394"/>
                </a:cubicBezTo>
                <a:lnTo>
                  <a:pt x="5025" y="5382"/>
                </a:lnTo>
                <a:lnTo>
                  <a:pt x="4990" y="5358"/>
                </a:lnTo>
                <a:lnTo>
                  <a:pt x="4966" y="5323"/>
                </a:lnTo>
                <a:lnTo>
                  <a:pt x="4954" y="5311"/>
                </a:lnTo>
                <a:lnTo>
                  <a:pt x="4918" y="5275"/>
                </a:lnTo>
                <a:lnTo>
                  <a:pt x="4894" y="5251"/>
                </a:lnTo>
                <a:lnTo>
                  <a:pt x="4859" y="5216"/>
                </a:lnTo>
                <a:lnTo>
                  <a:pt x="4835" y="5192"/>
                </a:lnTo>
                <a:lnTo>
                  <a:pt x="4799" y="5156"/>
                </a:lnTo>
                <a:lnTo>
                  <a:pt x="4775" y="5132"/>
                </a:lnTo>
                <a:lnTo>
                  <a:pt x="4740" y="5097"/>
                </a:lnTo>
                <a:lnTo>
                  <a:pt x="4716" y="5073"/>
                </a:lnTo>
                <a:lnTo>
                  <a:pt x="4680" y="5037"/>
                </a:lnTo>
                <a:lnTo>
                  <a:pt x="4656" y="5013"/>
                </a:lnTo>
                <a:cubicBezTo>
                  <a:pt x="4632" y="5013"/>
                  <a:pt x="4632" y="5001"/>
                  <a:pt x="4620" y="5001"/>
                </a:cubicBezTo>
                <a:cubicBezTo>
                  <a:pt x="4609" y="5001"/>
                  <a:pt x="4609" y="4977"/>
                  <a:pt x="4597" y="4977"/>
                </a:cubicBezTo>
                <a:cubicBezTo>
                  <a:pt x="4573" y="4977"/>
                  <a:pt x="4573" y="4966"/>
                  <a:pt x="4561" y="4966"/>
                </a:cubicBezTo>
                <a:lnTo>
                  <a:pt x="4549" y="4966"/>
                </a:lnTo>
                <a:cubicBezTo>
                  <a:pt x="4537" y="4966"/>
                  <a:pt x="4537" y="4954"/>
                  <a:pt x="4513" y="4954"/>
                </a:cubicBezTo>
                <a:cubicBezTo>
                  <a:pt x="4501" y="4954"/>
                  <a:pt x="4501" y="4942"/>
                  <a:pt x="4490" y="4942"/>
                </a:cubicBezTo>
                <a:cubicBezTo>
                  <a:pt x="4478" y="4942"/>
                  <a:pt x="4478" y="4918"/>
                  <a:pt x="4454" y="4918"/>
                </a:cubicBezTo>
                <a:cubicBezTo>
                  <a:pt x="4442" y="4918"/>
                  <a:pt x="4442" y="4906"/>
                  <a:pt x="4430" y="4906"/>
                </a:cubicBezTo>
                <a:lnTo>
                  <a:pt x="4418" y="4894"/>
                </a:lnTo>
                <a:cubicBezTo>
                  <a:pt x="4394" y="4894"/>
                  <a:pt x="4394" y="4882"/>
                  <a:pt x="4382" y="4882"/>
                </a:cubicBezTo>
                <a:cubicBezTo>
                  <a:pt x="4370" y="4882"/>
                  <a:pt x="4370" y="4858"/>
                  <a:pt x="4359" y="4858"/>
                </a:cubicBezTo>
                <a:lnTo>
                  <a:pt x="4335" y="4846"/>
                </a:lnTo>
                <a:cubicBezTo>
                  <a:pt x="4323" y="4846"/>
                  <a:pt x="4323" y="4835"/>
                  <a:pt x="4311" y="4835"/>
                </a:cubicBezTo>
                <a:cubicBezTo>
                  <a:pt x="4299" y="4835"/>
                  <a:pt x="4299" y="4823"/>
                  <a:pt x="4275" y="4823"/>
                </a:cubicBezTo>
                <a:cubicBezTo>
                  <a:pt x="4263" y="4799"/>
                  <a:pt x="4251" y="4799"/>
                  <a:pt x="4239" y="4787"/>
                </a:cubicBezTo>
                <a:cubicBezTo>
                  <a:pt x="4216" y="4775"/>
                  <a:pt x="4204" y="4775"/>
                  <a:pt x="4192" y="4763"/>
                </a:cubicBezTo>
                <a:cubicBezTo>
                  <a:pt x="4192" y="4763"/>
                  <a:pt x="4180" y="4763"/>
                  <a:pt x="4180" y="4739"/>
                </a:cubicBezTo>
                <a:lnTo>
                  <a:pt x="4156" y="4727"/>
                </a:lnTo>
                <a:cubicBezTo>
                  <a:pt x="4144" y="4727"/>
                  <a:pt x="4144" y="4716"/>
                  <a:pt x="4132" y="4716"/>
                </a:cubicBezTo>
                <a:cubicBezTo>
                  <a:pt x="4132" y="4716"/>
                  <a:pt x="4120" y="4716"/>
                  <a:pt x="4120" y="4704"/>
                </a:cubicBezTo>
                <a:lnTo>
                  <a:pt x="4097" y="4680"/>
                </a:lnTo>
                <a:cubicBezTo>
                  <a:pt x="4085" y="4680"/>
                  <a:pt x="4085" y="4668"/>
                  <a:pt x="4073" y="4668"/>
                </a:cubicBezTo>
                <a:cubicBezTo>
                  <a:pt x="4061" y="4668"/>
                  <a:pt x="4061" y="4668"/>
                  <a:pt x="4037" y="4656"/>
                </a:cubicBezTo>
                <a:lnTo>
                  <a:pt x="4025" y="4656"/>
                </a:lnTo>
                <a:cubicBezTo>
                  <a:pt x="4013" y="4656"/>
                  <a:pt x="4013" y="4644"/>
                  <a:pt x="4001" y="4644"/>
                </a:cubicBezTo>
                <a:cubicBezTo>
                  <a:pt x="3978" y="4644"/>
                  <a:pt x="3978" y="4644"/>
                  <a:pt x="3966" y="4620"/>
                </a:cubicBezTo>
                <a:lnTo>
                  <a:pt x="3954" y="4608"/>
                </a:lnTo>
                <a:cubicBezTo>
                  <a:pt x="3942" y="4608"/>
                  <a:pt x="3942" y="4608"/>
                  <a:pt x="3918" y="4596"/>
                </a:cubicBezTo>
                <a:cubicBezTo>
                  <a:pt x="3906" y="4596"/>
                  <a:pt x="3906" y="4596"/>
                  <a:pt x="3894" y="4585"/>
                </a:cubicBezTo>
                <a:lnTo>
                  <a:pt x="3882" y="4585"/>
                </a:lnTo>
                <a:cubicBezTo>
                  <a:pt x="3858" y="4585"/>
                  <a:pt x="3847" y="4561"/>
                  <a:pt x="3847" y="4561"/>
                </a:cubicBezTo>
                <a:cubicBezTo>
                  <a:pt x="3835" y="4561"/>
                  <a:pt x="3823" y="4549"/>
                  <a:pt x="3823" y="4549"/>
                </a:cubicBezTo>
                <a:cubicBezTo>
                  <a:pt x="3799" y="4549"/>
                  <a:pt x="3787" y="4537"/>
                  <a:pt x="3787" y="4537"/>
                </a:cubicBezTo>
                <a:cubicBezTo>
                  <a:pt x="3775" y="4537"/>
                  <a:pt x="3763" y="4537"/>
                  <a:pt x="3763" y="4525"/>
                </a:cubicBezTo>
                <a:cubicBezTo>
                  <a:pt x="3739" y="4525"/>
                  <a:pt x="3728" y="4501"/>
                  <a:pt x="3716" y="4501"/>
                </a:cubicBezTo>
                <a:cubicBezTo>
                  <a:pt x="3704" y="4501"/>
                  <a:pt x="3680" y="4501"/>
                  <a:pt x="3680" y="4489"/>
                </a:cubicBezTo>
                <a:cubicBezTo>
                  <a:pt x="3668" y="4489"/>
                  <a:pt x="3656" y="4489"/>
                  <a:pt x="3644" y="4477"/>
                </a:cubicBezTo>
                <a:cubicBezTo>
                  <a:pt x="3620" y="4477"/>
                  <a:pt x="3608" y="4477"/>
                  <a:pt x="3608" y="4465"/>
                </a:cubicBezTo>
                <a:cubicBezTo>
                  <a:pt x="3597" y="4465"/>
                  <a:pt x="3585" y="4465"/>
                  <a:pt x="3561" y="4442"/>
                </a:cubicBezTo>
                <a:cubicBezTo>
                  <a:pt x="3549" y="4442"/>
                  <a:pt x="3549" y="4442"/>
                  <a:pt x="3537" y="4430"/>
                </a:cubicBezTo>
                <a:cubicBezTo>
                  <a:pt x="3525" y="4430"/>
                  <a:pt x="3501" y="4430"/>
                  <a:pt x="3489" y="4418"/>
                </a:cubicBezTo>
                <a:cubicBezTo>
                  <a:pt x="3477" y="4418"/>
                  <a:pt x="3466" y="4418"/>
                  <a:pt x="3466" y="4406"/>
                </a:cubicBezTo>
                <a:cubicBezTo>
                  <a:pt x="3442" y="4406"/>
                  <a:pt x="3430" y="4406"/>
                  <a:pt x="3418" y="4382"/>
                </a:cubicBezTo>
                <a:lnTo>
                  <a:pt x="2358" y="4382"/>
                </a:lnTo>
                <a:lnTo>
                  <a:pt x="2358" y="1334"/>
                </a:lnTo>
                <a:close/>
                <a:moveTo>
                  <a:pt x="3418" y="8621"/>
                </a:moveTo>
                <a:lnTo>
                  <a:pt x="4144" y="8918"/>
                </a:lnTo>
                <a:lnTo>
                  <a:pt x="4168" y="8918"/>
                </a:lnTo>
                <a:cubicBezTo>
                  <a:pt x="4180" y="8918"/>
                  <a:pt x="4442" y="9014"/>
                  <a:pt x="4561" y="9335"/>
                </a:cubicBezTo>
                <a:cubicBezTo>
                  <a:pt x="4180" y="9609"/>
                  <a:pt x="3751" y="9811"/>
                  <a:pt x="3275" y="9883"/>
                </a:cubicBezTo>
                <a:lnTo>
                  <a:pt x="2811" y="9883"/>
                </a:lnTo>
                <a:cubicBezTo>
                  <a:pt x="2775" y="9883"/>
                  <a:pt x="2751" y="9883"/>
                  <a:pt x="2739" y="9895"/>
                </a:cubicBezTo>
                <a:cubicBezTo>
                  <a:pt x="2180" y="9871"/>
                  <a:pt x="1680" y="9657"/>
                  <a:pt x="1275" y="9335"/>
                </a:cubicBezTo>
                <a:cubicBezTo>
                  <a:pt x="1275" y="9311"/>
                  <a:pt x="1287" y="9311"/>
                  <a:pt x="1287" y="9299"/>
                </a:cubicBezTo>
                <a:cubicBezTo>
                  <a:pt x="1406" y="9002"/>
                  <a:pt x="1668" y="8918"/>
                  <a:pt x="1680" y="8918"/>
                </a:cubicBezTo>
                <a:lnTo>
                  <a:pt x="1692" y="8918"/>
                </a:lnTo>
                <a:lnTo>
                  <a:pt x="2418" y="8633"/>
                </a:lnTo>
                <a:lnTo>
                  <a:pt x="2811" y="9002"/>
                </a:lnTo>
                <a:cubicBezTo>
                  <a:pt x="2835" y="9037"/>
                  <a:pt x="2882" y="9049"/>
                  <a:pt x="2930" y="9049"/>
                </a:cubicBezTo>
                <a:cubicBezTo>
                  <a:pt x="2977" y="9049"/>
                  <a:pt x="3013" y="9037"/>
                  <a:pt x="3049" y="9002"/>
                </a:cubicBezTo>
                <a:lnTo>
                  <a:pt x="3418" y="8621"/>
                </a:lnTo>
                <a:close/>
                <a:moveTo>
                  <a:pt x="3728" y="1"/>
                </a:moveTo>
                <a:cubicBezTo>
                  <a:pt x="3692" y="1"/>
                  <a:pt x="3644" y="13"/>
                  <a:pt x="3608" y="36"/>
                </a:cubicBezTo>
                <a:cubicBezTo>
                  <a:pt x="3585" y="72"/>
                  <a:pt x="3573" y="120"/>
                  <a:pt x="3573" y="155"/>
                </a:cubicBezTo>
                <a:lnTo>
                  <a:pt x="3573" y="1013"/>
                </a:lnTo>
                <a:lnTo>
                  <a:pt x="2275" y="1013"/>
                </a:lnTo>
                <a:cubicBezTo>
                  <a:pt x="2227" y="1013"/>
                  <a:pt x="2180" y="1025"/>
                  <a:pt x="2156" y="1048"/>
                </a:cubicBezTo>
                <a:cubicBezTo>
                  <a:pt x="2120" y="1084"/>
                  <a:pt x="2108" y="1132"/>
                  <a:pt x="2108" y="1167"/>
                </a:cubicBezTo>
                <a:lnTo>
                  <a:pt x="2120" y="4465"/>
                </a:lnTo>
                <a:lnTo>
                  <a:pt x="2084" y="4465"/>
                </a:lnTo>
                <a:cubicBezTo>
                  <a:pt x="2061" y="4465"/>
                  <a:pt x="2061" y="4465"/>
                  <a:pt x="2049" y="4477"/>
                </a:cubicBezTo>
                <a:lnTo>
                  <a:pt x="2001" y="4477"/>
                </a:lnTo>
                <a:cubicBezTo>
                  <a:pt x="1989" y="4477"/>
                  <a:pt x="1989" y="4477"/>
                  <a:pt x="1977" y="4489"/>
                </a:cubicBezTo>
                <a:lnTo>
                  <a:pt x="1965" y="4489"/>
                </a:lnTo>
                <a:cubicBezTo>
                  <a:pt x="1942" y="4489"/>
                  <a:pt x="1942" y="4489"/>
                  <a:pt x="1930" y="4513"/>
                </a:cubicBezTo>
                <a:cubicBezTo>
                  <a:pt x="1918" y="4513"/>
                  <a:pt x="1918" y="4513"/>
                  <a:pt x="1906" y="4525"/>
                </a:cubicBezTo>
                <a:lnTo>
                  <a:pt x="1882" y="4537"/>
                </a:lnTo>
                <a:cubicBezTo>
                  <a:pt x="1882" y="4537"/>
                  <a:pt x="1870" y="4537"/>
                  <a:pt x="1870" y="4549"/>
                </a:cubicBezTo>
                <a:cubicBezTo>
                  <a:pt x="1858" y="4549"/>
                  <a:pt x="1846" y="4573"/>
                  <a:pt x="1823" y="4573"/>
                </a:cubicBezTo>
                <a:cubicBezTo>
                  <a:pt x="1811" y="4573"/>
                  <a:pt x="1799" y="4585"/>
                  <a:pt x="1787" y="4585"/>
                </a:cubicBezTo>
                <a:cubicBezTo>
                  <a:pt x="1763" y="4585"/>
                  <a:pt x="1751" y="4596"/>
                  <a:pt x="1751" y="4596"/>
                </a:cubicBezTo>
                <a:cubicBezTo>
                  <a:pt x="1739" y="4596"/>
                  <a:pt x="1739" y="4608"/>
                  <a:pt x="1727" y="4608"/>
                </a:cubicBezTo>
                <a:lnTo>
                  <a:pt x="1703" y="4608"/>
                </a:lnTo>
                <a:cubicBezTo>
                  <a:pt x="1692" y="4608"/>
                  <a:pt x="1692" y="4632"/>
                  <a:pt x="1680" y="4632"/>
                </a:cubicBezTo>
                <a:cubicBezTo>
                  <a:pt x="1668" y="4632"/>
                  <a:pt x="1668" y="4644"/>
                  <a:pt x="1644" y="4644"/>
                </a:cubicBezTo>
                <a:lnTo>
                  <a:pt x="1632" y="4656"/>
                </a:lnTo>
                <a:cubicBezTo>
                  <a:pt x="1620" y="4656"/>
                  <a:pt x="1620" y="4668"/>
                  <a:pt x="1608" y="4668"/>
                </a:cubicBezTo>
                <a:cubicBezTo>
                  <a:pt x="1584" y="4668"/>
                  <a:pt x="1584" y="4692"/>
                  <a:pt x="1572" y="4692"/>
                </a:cubicBezTo>
                <a:cubicBezTo>
                  <a:pt x="1561" y="4692"/>
                  <a:pt x="1561" y="4704"/>
                  <a:pt x="1549" y="4704"/>
                </a:cubicBezTo>
                <a:cubicBezTo>
                  <a:pt x="1525" y="4704"/>
                  <a:pt x="1525" y="4716"/>
                  <a:pt x="1513" y="4716"/>
                </a:cubicBezTo>
                <a:cubicBezTo>
                  <a:pt x="1501" y="4716"/>
                  <a:pt x="1501" y="4727"/>
                  <a:pt x="1489" y="4727"/>
                </a:cubicBezTo>
                <a:cubicBezTo>
                  <a:pt x="1465" y="4727"/>
                  <a:pt x="1465" y="4751"/>
                  <a:pt x="1453" y="4751"/>
                </a:cubicBezTo>
                <a:cubicBezTo>
                  <a:pt x="1442" y="4751"/>
                  <a:pt x="1442" y="4763"/>
                  <a:pt x="1430" y="4763"/>
                </a:cubicBezTo>
                <a:cubicBezTo>
                  <a:pt x="1406" y="4763"/>
                  <a:pt x="1406" y="4775"/>
                  <a:pt x="1394" y="4775"/>
                </a:cubicBezTo>
                <a:cubicBezTo>
                  <a:pt x="1382" y="4775"/>
                  <a:pt x="1382" y="4787"/>
                  <a:pt x="1370" y="4787"/>
                </a:cubicBezTo>
                <a:cubicBezTo>
                  <a:pt x="1346" y="4787"/>
                  <a:pt x="1346" y="4811"/>
                  <a:pt x="1334" y="4811"/>
                </a:cubicBezTo>
                <a:cubicBezTo>
                  <a:pt x="1322" y="4811"/>
                  <a:pt x="1322" y="4823"/>
                  <a:pt x="1311" y="4823"/>
                </a:cubicBezTo>
                <a:cubicBezTo>
                  <a:pt x="1287" y="4823"/>
                  <a:pt x="1287" y="4835"/>
                  <a:pt x="1275" y="4835"/>
                </a:cubicBezTo>
                <a:cubicBezTo>
                  <a:pt x="1263" y="4835"/>
                  <a:pt x="1263" y="4846"/>
                  <a:pt x="1251" y="4846"/>
                </a:cubicBezTo>
                <a:cubicBezTo>
                  <a:pt x="1227" y="4846"/>
                  <a:pt x="1227" y="4870"/>
                  <a:pt x="1215" y="4870"/>
                </a:cubicBezTo>
                <a:cubicBezTo>
                  <a:pt x="1203" y="4870"/>
                  <a:pt x="1203" y="4882"/>
                  <a:pt x="1191" y="4882"/>
                </a:cubicBezTo>
                <a:cubicBezTo>
                  <a:pt x="1168" y="4882"/>
                  <a:pt x="1168" y="4894"/>
                  <a:pt x="1156" y="4894"/>
                </a:cubicBezTo>
                <a:lnTo>
                  <a:pt x="1132" y="4930"/>
                </a:lnTo>
                <a:lnTo>
                  <a:pt x="1096" y="4954"/>
                </a:lnTo>
                <a:lnTo>
                  <a:pt x="1072" y="4989"/>
                </a:lnTo>
                <a:lnTo>
                  <a:pt x="1049" y="5001"/>
                </a:lnTo>
                <a:lnTo>
                  <a:pt x="1025" y="5025"/>
                </a:lnTo>
                <a:lnTo>
                  <a:pt x="1013" y="5049"/>
                </a:lnTo>
                <a:cubicBezTo>
                  <a:pt x="989" y="5049"/>
                  <a:pt x="989" y="5061"/>
                  <a:pt x="977" y="5061"/>
                </a:cubicBezTo>
                <a:lnTo>
                  <a:pt x="965" y="5073"/>
                </a:lnTo>
                <a:lnTo>
                  <a:pt x="953" y="5085"/>
                </a:lnTo>
                <a:lnTo>
                  <a:pt x="918" y="5120"/>
                </a:lnTo>
                <a:lnTo>
                  <a:pt x="906" y="5132"/>
                </a:lnTo>
                <a:cubicBezTo>
                  <a:pt x="691" y="5347"/>
                  <a:pt x="513" y="5561"/>
                  <a:pt x="382" y="5823"/>
                </a:cubicBezTo>
                <a:lnTo>
                  <a:pt x="382" y="5835"/>
                </a:lnTo>
                <a:cubicBezTo>
                  <a:pt x="370" y="5847"/>
                  <a:pt x="370" y="5859"/>
                  <a:pt x="358" y="5882"/>
                </a:cubicBezTo>
                <a:lnTo>
                  <a:pt x="334" y="5906"/>
                </a:lnTo>
                <a:cubicBezTo>
                  <a:pt x="334" y="5918"/>
                  <a:pt x="322" y="5942"/>
                  <a:pt x="322" y="5954"/>
                </a:cubicBezTo>
                <a:cubicBezTo>
                  <a:pt x="322" y="5966"/>
                  <a:pt x="310" y="5966"/>
                  <a:pt x="310" y="5978"/>
                </a:cubicBezTo>
                <a:cubicBezTo>
                  <a:pt x="310" y="6001"/>
                  <a:pt x="299" y="6013"/>
                  <a:pt x="299" y="6025"/>
                </a:cubicBezTo>
                <a:cubicBezTo>
                  <a:pt x="299" y="6037"/>
                  <a:pt x="275" y="6037"/>
                  <a:pt x="275" y="6061"/>
                </a:cubicBezTo>
                <a:cubicBezTo>
                  <a:pt x="275" y="6073"/>
                  <a:pt x="263" y="6085"/>
                  <a:pt x="263" y="6097"/>
                </a:cubicBezTo>
                <a:cubicBezTo>
                  <a:pt x="263" y="6120"/>
                  <a:pt x="251" y="6120"/>
                  <a:pt x="251" y="6132"/>
                </a:cubicBezTo>
                <a:cubicBezTo>
                  <a:pt x="251" y="6144"/>
                  <a:pt x="239" y="6156"/>
                  <a:pt x="239" y="6180"/>
                </a:cubicBezTo>
                <a:cubicBezTo>
                  <a:pt x="239" y="6192"/>
                  <a:pt x="239" y="6192"/>
                  <a:pt x="215" y="6204"/>
                </a:cubicBezTo>
                <a:cubicBezTo>
                  <a:pt x="215" y="6216"/>
                  <a:pt x="203" y="6240"/>
                  <a:pt x="203" y="6251"/>
                </a:cubicBezTo>
                <a:lnTo>
                  <a:pt x="191" y="6275"/>
                </a:lnTo>
                <a:cubicBezTo>
                  <a:pt x="179" y="6311"/>
                  <a:pt x="179" y="6323"/>
                  <a:pt x="156" y="6359"/>
                </a:cubicBezTo>
                <a:cubicBezTo>
                  <a:pt x="156" y="6382"/>
                  <a:pt x="144" y="6394"/>
                  <a:pt x="144" y="6430"/>
                </a:cubicBezTo>
                <a:lnTo>
                  <a:pt x="144" y="6442"/>
                </a:lnTo>
                <a:lnTo>
                  <a:pt x="144" y="6454"/>
                </a:lnTo>
                <a:cubicBezTo>
                  <a:pt x="144" y="6478"/>
                  <a:pt x="132" y="6490"/>
                  <a:pt x="132" y="6501"/>
                </a:cubicBezTo>
                <a:lnTo>
                  <a:pt x="132" y="6513"/>
                </a:lnTo>
                <a:lnTo>
                  <a:pt x="132" y="6537"/>
                </a:lnTo>
                <a:cubicBezTo>
                  <a:pt x="132" y="6549"/>
                  <a:pt x="132" y="6561"/>
                  <a:pt x="120" y="6573"/>
                </a:cubicBezTo>
                <a:lnTo>
                  <a:pt x="120" y="6609"/>
                </a:lnTo>
                <a:cubicBezTo>
                  <a:pt x="120" y="6621"/>
                  <a:pt x="120" y="6632"/>
                  <a:pt x="96" y="6656"/>
                </a:cubicBezTo>
                <a:lnTo>
                  <a:pt x="96" y="6680"/>
                </a:lnTo>
                <a:cubicBezTo>
                  <a:pt x="96" y="6692"/>
                  <a:pt x="96" y="6716"/>
                  <a:pt x="84" y="6728"/>
                </a:cubicBezTo>
                <a:lnTo>
                  <a:pt x="84" y="6751"/>
                </a:lnTo>
                <a:lnTo>
                  <a:pt x="84" y="6799"/>
                </a:lnTo>
                <a:lnTo>
                  <a:pt x="84" y="6811"/>
                </a:lnTo>
                <a:lnTo>
                  <a:pt x="84" y="6847"/>
                </a:lnTo>
                <a:lnTo>
                  <a:pt x="84" y="6894"/>
                </a:lnTo>
                <a:lnTo>
                  <a:pt x="84" y="6906"/>
                </a:lnTo>
                <a:lnTo>
                  <a:pt x="84" y="6930"/>
                </a:lnTo>
                <a:lnTo>
                  <a:pt x="84" y="6966"/>
                </a:lnTo>
                <a:lnTo>
                  <a:pt x="84" y="6978"/>
                </a:lnTo>
                <a:lnTo>
                  <a:pt x="84" y="6990"/>
                </a:lnTo>
                <a:lnTo>
                  <a:pt x="84" y="7049"/>
                </a:lnTo>
                <a:lnTo>
                  <a:pt x="84" y="7073"/>
                </a:lnTo>
                <a:lnTo>
                  <a:pt x="84" y="7085"/>
                </a:lnTo>
                <a:cubicBezTo>
                  <a:pt x="1" y="8704"/>
                  <a:pt x="1263" y="10109"/>
                  <a:pt x="2882" y="10180"/>
                </a:cubicBezTo>
                <a:lnTo>
                  <a:pt x="3037" y="10180"/>
                </a:lnTo>
                <a:cubicBezTo>
                  <a:pt x="3168" y="10180"/>
                  <a:pt x="3287" y="10169"/>
                  <a:pt x="3418" y="10145"/>
                </a:cubicBezTo>
                <a:lnTo>
                  <a:pt x="8335" y="10145"/>
                </a:lnTo>
                <a:cubicBezTo>
                  <a:pt x="8419" y="10145"/>
                  <a:pt x="8490" y="10073"/>
                  <a:pt x="8490" y="9990"/>
                </a:cubicBezTo>
                <a:lnTo>
                  <a:pt x="8490" y="9133"/>
                </a:lnTo>
                <a:lnTo>
                  <a:pt x="9776" y="9133"/>
                </a:lnTo>
                <a:cubicBezTo>
                  <a:pt x="9859" y="9133"/>
                  <a:pt x="9943" y="9061"/>
                  <a:pt x="9943" y="8978"/>
                </a:cubicBezTo>
                <a:lnTo>
                  <a:pt x="9824" y="2072"/>
                </a:lnTo>
                <a:lnTo>
                  <a:pt x="9824" y="2037"/>
                </a:lnTo>
                <a:lnTo>
                  <a:pt x="9824" y="2025"/>
                </a:lnTo>
                <a:cubicBezTo>
                  <a:pt x="9824" y="2025"/>
                  <a:pt x="9824" y="2013"/>
                  <a:pt x="9800" y="2013"/>
                </a:cubicBezTo>
                <a:cubicBezTo>
                  <a:pt x="9800" y="2013"/>
                  <a:pt x="9800" y="1989"/>
                  <a:pt x="9788" y="1989"/>
                </a:cubicBezTo>
                <a:lnTo>
                  <a:pt x="9776" y="1977"/>
                </a:lnTo>
                <a:lnTo>
                  <a:pt x="7835" y="36"/>
                </a:lnTo>
                <a:lnTo>
                  <a:pt x="7823" y="24"/>
                </a:lnTo>
                <a:lnTo>
                  <a:pt x="7811" y="13"/>
                </a:lnTo>
                <a:cubicBezTo>
                  <a:pt x="7811" y="13"/>
                  <a:pt x="7799" y="13"/>
                  <a:pt x="7799"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 name="Google Shape;5702;p33"/>
          <p:cNvGrpSpPr/>
          <p:nvPr/>
        </p:nvGrpSpPr>
        <p:grpSpPr>
          <a:xfrm>
            <a:off x="9818481" y="3882245"/>
            <a:ext cx="824777" cy="618793"/>
            <a:chOff x="1289311" y="2926222"/>
            <a:chExt cx="408156" cy="299783"/>
          </a:xfrm>
          <a:solidFill>
            <a:schemeClr val="accent6">
              <a:lumMod val="75000"/>
            </a:schemeClr>
          </a:solidFill>
        </p:grpSpPr>
        <p:sp>
          <p:nvSpPr>
            <p:cNvPr id="31" name="Google Shape;5703;p33"/>
            <p:cNvSpPr/>
            <p:nvPr/>
          </p:nvSpPr>
          <p:spPr>
            <a:xfrm>
              <a:off x="1334029" y="2952385"/>
              <a:ext cx="318339" cy="216395"/>
            </a:xfrm>
            <a:custGeom>
              <a:avLst/>
              <a:gdLst/>
              <a:ahLst/>
              <a:cxnLst/>
              <a:rect l="l" t="t" r="r" b="b"/>
              <a:pathLst>
                <a:path w="10002" h="6799" extrusionOk="0">
                  <a:moveTo>
                    <a:pt x="3203" y="1369"/>
                  </a:moveTo>
                  <a:cubicBezTo>
                    <a:pt x="3429" y="1369"/>
                    <a:pt x="3620" y="1548"/>
                    <a:pt x="3620" y="1786"/>
                  </a:cubicBezTo>
                  <a:lnTo>
                    <a:pt x="3620" y="2179"/>
                  </a:lnTo>
                  <a:cubicBezTo>
                    <a:pt x="3620" y="2524"/>
                    <a:pt x="3334" y="2798"/>
                    <a:pt x="3012" y="2798"/>
                  </a:cubicBezTo>
                  <a:cubicBezTo>
                    <a:pt x="2679" y="2798"/>
                    <a:pt x="2381" y="2524"/>
                    <a:pt x="2381" y="2179"/>
                  </a:cubicBezTo>
                  <a:lnTo>
                    <a:pt x="2381" y="1786"/>
                  </a:lnTo>
                  <a:cubicBezTo>
                    <a:pt x="2381" y="1560"/>
                    <a:pt x="2560" y="1369"/>
                    <a:pt x="2798" y="1369"/>
                  </a:cubicBezTo>
                  <a:close/>
                  <a:moveTo>
                    <a:pt x="8013" y="1191"/>
                  </a:moveTo>
                  <a:cubicBezTo>
                    <a:pt x="8132" y="1191"/>
                    <a:pt x="8215" y="1274"/>
                    <a:pt x="8215" y="1393"/>
                  </a:cubicBezTo>
                  <a:lnTo>
                    <a:pt x="8215" y="1989"/>
                  </a:lnTo>
                  <a:cubicBezTo>
                    <a:pt x="8215" y="2060"/>
                    <a:pt x="8168" y="2131"/>
                    <a:pt x="8108" y="2167"/>
                  </a:cubicBezTo>
                  <a:cubicBezTo>
                    <a:pt x="8061" y="2203"/>
                    <a:pt x="8025" y="2262"/>
                    <a:pt x="8025" y="2334"/>
                  </a:cubicBezTo>
                  <a:lnTo>
                    <a:pt x="8025" y="2632"/>
                  </a:lnTo>
                  <a:cubicBezTo>
                    <a:pt x="8025" y="2715"/>
                    <a:pt x="8085" y="2798"/>
                    <a:pt x="8168" y="2810"/>
                  </a:cubicBezTo>
                  <a:lnTo>
                    <a:pt x="8680" y="2929"/>
                  </a:lnTo>
                  <a:cubicBezTo>
                    <a:pt x="8763" y="2953"/>
                    <a:pt x="8847" y="3036"/>
                    <a:pt x="8847" y="3132"/>
                  </a:cubicBezTo>
                  <a:lnTo>
                    <a:pt x="8847" y="3191"/>
                  </a:lnTo>
                  <a:lnTo>
                    <a:pt x="6799" y="3191"/>
                  </a:lnTo>
                  <a:lnTo>
                    <a:pt x="6799" y="3132"/>
                  </a:lnTo>
                  <a:cubicBezTo>
                    <a:pt x="6799" y="3024"/>
                    <a:pt x="6858" y="2953"/>
                    <a:pt x="6965" y="2929"/>
                  </a:cubicBezTo>
                  <a:lnTo>
                    <a:pt x="7477" y="2810"/>
                  </a:lnTo>
                  <a:cubicBezTo>
                    <a:pt x="7561" y="2798"/>
                    <a:pt x="7620" y="2715"/>
                    <a:pt x="7620" y="2632"/>
                  </a:cubicBezTo>
                  <a:lnTo>
                    <a:pt x="7620" y="2334"/>
                  </a:lnTo>
                  <a:cubicBezTo>
                    <a:pt x="7596" y="2274"/>
                    <a:pt x="7561" y="2215"/>
                    <a:pt x="7501" y="2167"/>
                  </a:cubicBezTo>
                  <a:cubicBezTo>
                    <a:pt x="7430" y="2120"/>
                    <a:pt x="7406" y="2060"/>
                    <a:pt x="7406" y="1989"/>
                  </a:cubicBezTo>
                  <a:lnTo>
                    <a:pt x="7406" y="1393"/>
                  </a:lnTo>
                  <a:cubicBezTo>
                    <a:pt x="7406" y="1274"/>
                    <a:pt x="7489" y="1191"/>
                    <a:pt x="7608" y="1191"/>
                  </a:cubicBezTo>
                  <a:close/>
                  <a:moveTo>
                    <a:pt x="9620" y="369"/>
                  </a:moveTo>
                  <a:lnTo>
                    <a:pt x="9620" y="3191"/>
                  </a:lnTo>
                  <a:lnTo>
                    <a:pt x="9192" y="3191"/>
                  </a:lnTo>
                  <a:lnTo>
                    <a:pt x="9192" y="3132"/>
                  </a:lnTo>
                  <a:cubicBezTo>
                    <a:pt x="9192" y="2870"/>
                    <a:pt x="9013" y="2632"/>
                    <a:pt x="8739" y="2572"/>
                  </a:cubicBezTo>
                  <a:lnTo>
                    <a:pt x="8382" y="2477"/>
                  </a:lnTo>
                  <a:lnTo>
                    <a:pt x="8382" y="2417"/>
                  </a:lnTo>
                  <a:cubicBezTo>
                    <a:pt x="8501" y="2322"/>
                    <a:pt x="8573" y="2155"/>
                    <a:pt x="8573" y="1977"/>
                  </a:cubicBezTo>
                  <a:lnTo>
                    <a:pt x="8573" y="1381"/>
                  </a:lnTo>
                  <a:cubicBezTo>
                    <a:pt x="8573" y="1048"/>
                    <a:pt x="8311" y="786"/>
                    <a:pt x="7977" y="786"/>
                  </a:cubicBezTo>
                  <a:lnTo>
                    <a:pt x="7584" y="786"/>
                  </a:lnTo>
                  <a:cubicBezTo>
                    <a:pt x="7251" y="786"/>
                    <a:pt x="6989" y="1048"/>
                    <a:pt x="6989" y="1381"/>
                  </a:cubicBezTo>
                  <a:lnTo>
                    <a:pt x="6989" y="1977"/>
                  </a:lnTo>
                  <a:cubicBezTo>
                    <a:pt x="6989" y="2143"/>
                    <a:pt x="7061" y="2298"/>
                    <a:pt x="7180" y="2417"/>
                  </a:cubicBezTo>
                  <a:lnTo>
                    <a:pt x="7180" y="2477"/>
                  </a:lnTo>
                  <a:lnTo>
                    <a:pt x="6822" y="2572"/>
                  </a:lnTo>
                  <a:cubicBezTo>
                    <a:pt x="6549" y="2632"/>
                    <a:pt x="6370" y="2870"/>
                    <a:pt x="6370" y="3132"/>
                  </a:cubicBezTo>
                  <a:lnTo>
                    <a:pt x="6370" y="3191"/>
                  </a:lnTo>
                  <a:lnTo>
                    <a:pt x="5941" y="3191"/>
                  </a:lnTo>
                  <a:lnTo>
                    <a:pt x="5941" y="369"/>
                  </a:lnTo>
                  <a:close/>
                  <a:moveTo>
                    <a:pt x="3227" y="3179"/>
                  </a:moveTo>
                  <a:lnTo>
                    <a:pt x="3227" y="3274"/>
                  </a:lnTo>
                  <a:cubicBezTo>
                    <a:pt x="3203" y="3346"/>
                    <a:pt x="3239" y="3405"/>
                    <a:pt x="3262" y="3465"/>
                  </a:cubicBezTo>
                  <a:lnTo>
                    <a:pt x="3012" y="3715"/>
                  </a:lnTo>
                  <a:lnTo>
                    <a:pt x="3001" y="3715"/>
                  </a:lnTo>
                  <a:lnTo>
                    <a:pt x="2739" y="3465"/>
                  </a:lnTo>
                  <a:cubicBezTo>
                    <a:pt x="2774" y="3405"/>
                    <a:pt x="2798" y="3346"/>
                    <a:pt x="2798" y="3274"/>
                  </a:cubicBezTo>
                  <a:lnTo>
                    <a:pt x="2798" y="3179"/>
                  </a:lnTo>
                  <a:close/>
                  <a:moveTo>
                    <a:pt x="3572" y="3667"/>
                  </a:moveTo>
                  <a:lnTo>
                    <a:pt x="3953" y="3822"/>
                  </a:lnTo>
                  <a:cubicBezTo>
                    <a:pt x="4108" y="3882"/>
                    <a:pt x="4215" y="4048"/>
                    <a:pt x="4215" y="4203"/>
                  </a:cubicBezTo>
                  <a:lnTo>
                    <a:pt x="4215" y="5394"/>
                  </a:lnTo>
                  <a:cubicBezTo>
                    <a:pt x="4215" y="5513"/>
                    <a:pt x="4132" y="5608"/>
                    <a:pt x="4013" y="5608"/>
                  </a:cubicBezTo>
                  <a:lnTo>
                    <a:pt x="3191" y="5608"/>
                  </a:lnTo>
                  <a:lnTo>
                    <a:pt x="3191" y="5382"/>
                  </a:lnTo>
                  <a:lnTo>
                    <a:pt x="3608" y="5382"/>
                  </a:lnTo>
                  <a:cubicBezTo>
                    <a:pt x="3715" y="5382"/>
                    <a:pt x="3798" y="5299"/>
                    <a:pt x="3798" y="5191"/>
                  </a:cubicBezTo>
                  <a:lnTo>
                    <a:pt x="3798" y="4596"/>
                  </a:lnTo>
                  <a:cubicBezTo>
                    <a:pt x="3798" y="4489"/>
                    <a:pt x="3715" y="4406"/>
                    <a:pt x="3608" y="4406"/>
                  </a:cubicBezTo>
                  <a:cubicBezTo>
                    <a:pt x="3501" y="4406"/>
                    <a:pt x="3417" y="4489"/>
                    <a:pt x="3417" y="4596"/>
                  </a:cubicBezTo>
                  <a:lnTo>
                    <a:pt x="3417" y="5013"/>
                  </a:lnTo>
                  <a:lnTo>
                    <a:pt x="2584" y="5013"/>
                  </a:lnTo>
                  <a:lnTo>
                    <a:pt x="2584" y="4596"/>
                  </a:lnTo>
                  <a:cubicBezTo>
                    <a:pt x="2584" y="4489"/>
                    <a:pt x="2489" y="4406"/>
                    <a:pt x="2381" y="4406"/>
                  </a:cubicBezTo>
                  <a:cubicBezTo>
                    <a:pt x="2286" y="4406"/>
                    <a:pt x="2191" y="4489"/>
                    <a:pt x="2191" y="4596"/>
                  </a:cubicBezTo>
                  <a:lnTo>
                    <a:pt x="2191" y="5191"/>
                  </a:lnTo>
                  <a:cubicBezTo>
                    <a:pt x="2191" y="5299"/>
                    <a:pt x="2286" y="5382"/>
                    <a:pt x="2381" y="5382"/>
                  </a:cubicBezTo>
                  <a:lnTo>
                    <a:pt x="2798" y="5382"/>
                  </a:lnTo>
                  <a:lnTo>
                    <a:pt x="2798" y="5608"/>
                  </a:lnTo>
                  <a:lnTo>
                    <a:pt x="1989" y="5608"/>
                  </a:lnTo>
                  <a:cubicBezTo>
                    <a:pt x="1869" y="5608"/>
                    <a:pt x="1774" y="5513"/>
                    <a:pt x="1774" y="5394"/>
                  </a:cubicBezTo>
                  <a:lnTo>
                    <a:pt x="1774" y="4203"/>
                  </a:lnTo>
                  <a:cubicBezTo>
                    <a:pt x="1774" y="4048"/>
                    <a:pt x="1881" y="3882"/>
                    <a:pt x="2048" y="3822"/>
                  </a:cubicBezTo>
                  <a:lnTo>
                    <a:pt x="2417" y="3667"/>
                  </a:lnTo>
                  <a:lnTo>
                    <a:pt x="2727" y="3989"/>
                  </a:lnTo>
                  <a:cubicBezTo>
                    <a:pt x="2798" y="4060"/>
                    <a:pt x="2905" y="4108"/>
                    <a:pt x="3001" y="4108"/>
                  </a:cubicBezTo>
                  <a:cubicBezTo>
                    <a:pt x="3096" y="4108"/>
                    <a:pt x="3191" y="4060"/>
                    <a:pt x="3262" y="3989"/>
                  </a:cubicBezTo>
                  <a:lnTo>
                    <a:pt x="3572" y="3667"/>
                  </a:lnTo>
                  <a:close/>
                  <a:moveTo>
                    <a:pt x="5632" y="5596"/>
                  </a:moveTo>
                  <a:lnTo>
                    <a:pt x="5632" y="6406"/>
                  </a:lnTo>
                  <a:lnTo>
                    <a:pt x="381" y="6406"/>
                  </a:lnTo>
                  <a:lnTo>
                    <a:pt x="381" y="5596"/>
                  </a:lnTo>
                  <a:lnTo>
                    <a:pt x="1429" y="5596"/>
                  </a:lnTo>
                  <a:cubicBezTo>
                    <a:pt x="1512" y="5834"/>
                    <a:pt x="1727" y="5989"/>
                    <a:pt x="2000" y="5989"/>
                  </a:cubicBezTo>
                  <a:lnTo>
                    <a:pt x="4013" y="5989"/>
                  </a:lnTo>
                  <a:cubicBezTo>
                    <a:pt x="4263" y="5989"/>
                    <a:pt x="4489" y="5834"/>
                    <a:pt x="4572" y="5596"/>
                  </a:cubicBezTo>
                  <a:close/>
                  <a:moveTo>
                    <a:pt x="8025" y="4406"/>
                  </a:moveTo>
                  <a:cubicBezTo>
                    <a:pt x="8144" y="4406"/>
                    <a:pt x="8227" y="4489"/>
                    <a:pt x="8227" y="4608"/>
                  </a:cubicBezTo>
                  <a:lnTo>
                    <a:pt x="8227" y="5203"/>
                  </a:lnTo>
                  <a:cubicBezTo>
                    <a:pt x="8227" y="5275"/>
                    <a:pt x="8192" y="5358"/>
                    <a:pt x="8132" y="5382"/>
                  </a:cubicBezTo>
                  <a:cubicBezTo>
                    <a:pt x="8073" y="5418"/>
                    <a:pt x="8037" y="5477"/>
                    <a:pt x="8037" y="5549"/>
                  </a:cubicBezTo>
                  <a:lnTo>
                    <a:pt x="8037" y="5846"/>
                  </a:lnTo>
                  <a:cubicBezTo>
                    <a:pt x="8037" y="5930"/>
                    <a:pt x="8096" y="6013"/>
                    <a:pt x="8192" y="6025"/>
                  </a:cubicBezTo>
                  <a:lnTo>
                    <a:pt x="8692" y="6144"/>
                  </a:lnTo>
                  <a:cubicBezTo>
                    <a:pt x="8787" y="6168"/>
                    <a:pt x="8858" y="6251"/>
                    <a:pt x="8858" y="6346"/>
                  </a:cubicBezTo>
                  <a:lnTo>
                    <a:pt x="8858" y="6406"/>
                  </a:lnTo>
                  <a:lnTo>
                    <a:pt x="6787" y="6406"/>
                  </a:lnTo>
                  <a:lnTo>
                    <a:pt x="6787" y="6346"/>
                  </a:lnTo>
                  <a:cubicBezTo>
                    <a:pt x="6787" y="6251"/>
                    <a:pt x="6846" y="6168"/>
                    <a:pt x="6953" y="6144"/>
                  </a:cubicBezTo>
                  <a:lnTo>
                    <a:pt x="7465" y="6025"/>
                  </a:lnTo>
                  <a:cubicBezTo>
                    <a:pt x="7549" y="6013"/>
                    <a:pt x="7608" y="5930"/>
                    <a:pt x="7608" y="5846"/>
                  </a:cubicBezTo>
                  <a:lnTo>
                    <a:pt x="7608" y="5549"/>
                  </a:lnTo>
                  <a:cubicBezTo>
                    <a:pt x="7608" y="5489"/>
                    <a:pt x="7584" y="5418"/>
                    <a:pt x="7513" y="5382"/>
                  </a:cubicBezTo>
                  <a:cubicBezTo>
                    <a:pt x="7442" y="5334"/>
                    <a:pt x="7418" y="5275"/>
                    <a:pt x="7418" y="5203"/>
                  </a:cubicBezTo>
                  <a:lnTo>
                    <a:pt x="7418" y="4608"/>
                  </a:lnTo>
                  <a:cubicBezTo>
                    <a:pt x="7418" y="4489"/>
                    <a:pt x="7501" y="4406"/>
                    <a:pt x="7620" y="4406"/>
                  </a:cubicBezTo>
                  <a:close/>
                  <a:moveTo>
                    <a:pt x="9585" y="3584"/>
                  </a:moveTo>
                  <a:lnTo>
                    <a:pt x="9585" y="6406"/>
                  </a:lnTo>
                  <a:lnTo>
                    <a:pt x="9204" y="6406"/>
                  </a:lnTo>
                  <a:lnTo>
                    <a:pt x="9204" y="6346"/>
                  </a:lnTo>
                  <a:cubicBezTo>
                    <a:pt x="9204" y="6084"/>
                    <a:pt x="9025" y="5846"/>
                    <a:pt x="8751" y="5787"/>
                  </a:cubicBezTo>
                  <a:lnTo>
                    <a:pt x="8394" y="5691"/>
                  </a:lnTo>
                  <a:lnTo>
                    <a:pt x="8394" y="5632"/>
                  </a:lnTo>
                  <a:cubicBezTo>
                    <a:pt x="8513" y="5537"/>
                    <a:pt x="8596" y="5370"/>
                    <a:pt x="8596" y="5191"/>
                  </a:cubicBezTo>
                  <a:lnTo>
                    <a:pt x="8596" y="4596"/>
                  </a:lnTo>
                  <a:cubicBezTo>
                    <a:pt x="8596" y="4263"/>
                    <a:pt x="8323" y="4001"/>
                    <a:pt x="8001" y="4001"/>
                  </a:cubicBezTo>
                  <a:lnTo>
                    <a:pt x="7596" y="4001"/>
                  </a:lnTo>
                  <a:cubicBezTo>
                    <a:pt x="7263" y="4001"/>
                    <a:pt x="7001" y="4263"/>
                    <a:pt x="7001" y="4596"/>
                  </a:cubicBezTo>
                  <a:lnTo>
                    <a:pt x="7001" y="5191"/>
                  </a:lnTo>
                  <a:cubicBezTo>
                    <a:pt x="7001" y="5358"/>
                    <a:pt x="7072" y="5513"/>
                    <a:pt x="7192" y="5632"/>
                  </a:cubicBezTo>
                  <a:lnTo>
                    <a:pt x="7192" y="5691"/>
                  </a:lnTo>
                  <a:lnTo>
                    <a:pt x="6834" y="5787"/>
                  </a:lnTo>
                  <a:cubicBezTo>
                    <a:pt x="6572" y="5846"/>
                    <a:pt x="6394" y="6084"/>
                    <a:pt x="6394" y="6346"/>
                  </a:cubicBezTo>
                  <a:lnTo>
                    <a:pt x="6394" y="6406"/>
                  </a:lnTo>
                  <a:lnTo>
                    <a:pt x="5953" y="6406"/>
                  </a:lnTo>
                  <a:lnTo>
                    <a:pt x="5953" y="3584"/>
                  </a:lnTo>
                  <a:close/>
                  <a:moveTo>
                    <a:pt x="203" y="0"/>
                  </a:moveTo>
                  <a:cubicBezTo>
                    <a:pt x="95" y="0"/>
                    <a:pt x="0" y="84"/>
                    <a:pt x="0" y="191"/>
                  </a:cubicBezTo>
                  <a:lnTo>
                    <a:pt x="0" y="6596"/>
                  </a:lnTo>
                  <a:cubicBezTo>
                    <a:pt x="0" y="6703"/>
                    <a:pt x="95" y="6799"/>
                    <a:pt x="203" y="6799"/>
                  </a:cubicBezTo>
                  <a:lnTo>
                    <a:pt x="9811" y="6799"/>
                  </a:lnTo>
                  <a:cubicBezTo>
                    <a:pt x="9918" y="6799"/>
                    <a:pt x="10001" y="6703"/>
                    <a:pt x="10001" y="6596"/>
                  </a:cubicBezTo>
                  <a:lnTo>
                    <a:pt x="10001" y="191"/>
                  </a:lnTo>
                  <a:cubicBezTo>
                    <a:pt x="10001" y="84"/>
                    <a:pt x="9918" y="0"/>
                    <a:pt x="9811" y="0"/>
                  </a:cubicBezTo>
                  <a:lnTo>
                    <a:pt x="1584" y="0"/>
                  </a:lnTo>
                  <a:cubicBezTo>
                    <a:pt x="1477" y="0"/>
                    <a:pt x="1381" y="84"/>
                    <a:pt x="1381" y="191"/>
                  </a:cubicBezTo>
                  <a:cubicBezTo>
                    <a:pt x="1381" y="286"/>
                    <a:pt x="1477" y="381"/>
                    <a:pt x="1584" y="381"/>
                  </a:cubicBezTo>
                  <a:lnTo>
                    <a:pt x="5596" y="381"/>
                  </a:lnTo>
                  <a:lnTo>
                    <a:pt x="5596" y="5215"/>
                  </a:lnTo>
                  <a:lnTo>
                    <a:pt x="4572" y="5215"/>
                  </a:lnTo>
                  <a:lnTo>
                    <a:pt x="4572" y="4203"/>
                  </a:lnTo>
                  <a:cubicBezTo>
                    <a:pt x="4572" y="3882"/>
                    <a:pt x="4370" y="3584"/>
                    <a:pt x="4072" y="3477"/>
                  </a:cubicBezTo>
                  <a:lnTo>
                    <a:pt x="3572" y="3286"/>
                  </a:lnTo>
                  <a:lnTo>
                    <a:pt x="3572" y="3274"/>
                  </a:lnTo>
                  <a:lnTo>
                    <a:pt x="3572" y="2989"/>
                  </a:lnTo>
                  <a:cubicBezTo>
                    <a:pt x="3810" y="2810"/>
                    <a:pt x="3977" y="2512"/>
                    <a:pt x="3977" y="2203"/>
                  </a:cubicBezTo>
                  <a:lnTo>
                    <a:pt x="3977" y="1798"/>
                  </a:lnTo>
                  <a:cubicBezTo>
                    <a:pt x="3977" y="1369"/>
                    <a:pt x="3620" y="1012"/>
                    <a:pt x="3191" y="1012"/>
                  </a:cubicBezTo>
                  <a:lnTo>
                    <a:pt x="2786" y="1012"/>
                  </a:lnTo>
                  <a:cubicBezTo>
                    <a:pt x="2358" y="1012"/>
                    <a:pt x="2000" y="1369"/>
                    <a:pt x="2000" y="1798"/>
                  </a:cubicBezTo>
                  <a:lnTo>
                    <a:pt x="2000" y="2203"/>
                  </a:lnTo>
                  <a:cubicBezTo>
                    <a:pt x="2000" y="2524"/>
                    <a:pt x="2167" y="2810"/>
                    <a:pt x="2405" y="2989"/>
                  </a:cubicBezTo>
                  <a:lnTo>
                    <a:pt x="2405" y="3274"/>
                  </a:lnTo>
                  <a:lnTo>
                    <a:pt x="2405" y="3286"/>
                  </a:lnTo>
                  <a:lnTo>
                    <a:pt x="1905" y="3477"/>
                  </a:lnTo>
                  <a:cubicBezTo>
                    <a:pt x="1608" y="3596"/>
                    <a:pt x="1405" y="3894"/>
                    <a:pt x="1405" y="4203"/>
                  </a:cubicBezTo>
                  <a:lnTo>
                    <a:pt x="1405" y="5215"/>
                  </a:lnTo>
                  <a:lnTo>
                    <a:pt x="381" y="5215"/>
                  </a:lnTo>
                  <a:lnTo>
                    <a:pt x="381" y="381"/>
                  </a:lnTo>
                  <a:lnTo>
                    <a:pt x="798" y="381"/>
                  </a:lnTo>
                  <a:cubicBezTo>
                    <a:pt x="893" y="381"/>
                    <a:pt x="988" y="286"/>
                    <a:pt x="988" y="191"/>
                  </a:cubicBezTo>
                  <a:cubicBezTo>
                    <a:pt x="988" y="84"/>
                    <a:pt x="893" y="0"/>
                    <a:pt x="79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704;p33"/>
            <p:cNvSpPr/>
            <p:nvPr/>
          </p:nvSpPr>
          <p:spPr>
            <a:xfrm>
              <a:off x="1289311" y="2926222"/>
              <a:ext cx="408156" cy="299783"/>
            </a:xfrm>
            <a:custGeom>
              <a:avLst/>
              <a:gdLst/>
              <a:ahLst/>
              <a:cxnLst/>
              <a:rect l="l" t="t" r="r" b="b"/>
              <a:pathLst>
                <a:path w="12824" h="9419" extrusionOk="0">
                  <a:moveTo>
                    <a:pt x="11621" y="382"/>
                  </a:moveTo>
                  <a:cubicBezTo>
                    <a:pt x="11740" y="382"/>
                    <a:pt x="11823" y="477"/>
                    <a:pt x="11823" y="596"/>
                  </a:cubicBezTo>
                  <a:lnTo>
                    <a:pt x="11823" y="8037"/>
                  </a:lnTo>
                  <a:lnTo>
                    <a:pt x="11406" y="8037"/>
                  </a:lnTo>
                  <a:cubicBezTo>
                    <a:pt x="11299" y="8037"/>
                    <a:pt x="11216" y="8121"/>
                    <a:pt x="11216" y="8228"/>
                  </a:cubicBezTo>
                  <a:cubicBezTo>
                    <a:pt x="11216" y="8335"/>
                    <a:pt x="11299" y="8418"/>
                    <a:pt x="11406" y="8418"/>
                  </a:cubicBezTo>
                  <a:lnTo>
                    <a:pt x="12407" y="8418"/>
                  </a:lnTo>
                  <a:cubicBezTo>
                    <a:pt x="12407" y="8418"/>
                    <a:pt x="12418" y="8418"/>
                    <a:pt x="12418" y="8442"/>
                  </a:cubicBezTo>
                  <a:lnTo>
                    <a:pt x="12418" y="8835"/>
                  </a:lnTo>
                  <a:cubicBezTo>
                    <a:pt x="12442" y="8942"/>
                    <a:pt x="12347" y="9049"/>
                    <a:pt x="12228" y="9049"/>
                  </a:cubicBezTo>
                  <a:lnTo>
                    <a:pt x="596" y="9049"/>
                  </a:lnTo>
                  <a:cubicBezTo>
                    <a:pt x="476" y="9049"/>
                    <a:pt x="381" y="8954"/>
                    <a:pt x="381" y="8835"/>
                  </a:cubicBezTo>
                  <a:lnTo>
                    <a:pt x="381" y="8442"/>
                  </a:lnTo>
                  <a:cubicBezTo>
                    <a:pt x="381" y="8442"/>
                    <a:pt x="381" y="8418"/>
                    <a:pt x="393" y="8418"/>
                  </a:cubicBezTo>
                  <a:lnTo>
                    <a:pt x="10621" y="8418"/>
                  </a:lnTo>
                  <a:cubicBezTo>
                    <a:pt x="10728" y="8418"/>
                    <a:pt x="10811" y="8335"/>
                    <a:pt x="10811" y="8228"/>
                  </a:cubicBezTo>
                  <a:cubicBezTo>
                    <a:pt x="10811" y="8121"/>
                    <a:pt x="10728" y="8037"/>
                    <a:pt x="10621" y="8037"/>
                  </a:cubicBezTo>
                  <a:lnTo>
                    <a:pt x="977" y="8037"/>
                  </a:lnTo>
                  <a:lnTo>
                    <a:pt x="977" y="596"/>
                  </a:lnTo>
                  <a:cubicBezTo>
                    <a:pt x="977" y="477"/>
                    <a:pt x="1072" y="382"/>
                    <a:pt x="1179" y="382"/>
                  </a:cubicBezTo>
                  <a:close/>
                  <a:moveTo>
                    <a:pt x="1191" y="1"/>
                  </a:moveTo>
                  <a:cubicBezTo>
                    <a:pt x="857" y="1"/>
                    <a:pt x="596" y="263"/>
                    <a:pt x="596" y="596"/>
                  </a:cubicBezTo>
                  <a:lnTo>
                    <a:pt x="596" y="8037"/>
                  </a:lnTo>
                  <a:lnTo>
                    <a:pt x="381" y="8037"/>
                  </a:lnTo>
                  <a:cubicBezTo>
                    <a:pt x="179" y="8037"/>
                    <a:pt x="0" y="8216"/>
                    <a:pt x="0" y="8418"/>
                  </a:cubicBezTo>
                  <a:lnTo>
                    <a:pt x="0" y="8823"/>
                  </a:lnTo>
                  <a:cubicBezTo>
                    <a:pt x="0" y="9157"/>
                    <a:pt x="262" y="9419"/>
                    <a:pt x="596" y="9419"/>
                  </a:cubicBezTo>
                  <a:lnTo>
                    <a:pt x="12228" y="9419"/>
                  </a:lnTo>
                  <a:cubicBezTo>
                    <a:pt x="12561" y="9419"/>
                    <a:pt x="12823" y="9157"/>
                    <a:pt x="12823" y="8823"/>
                  </a:cubicBezTo>
                  <a:lnTo>
                    <a:pt x="12823" y="8418"/>
                  </a:lnTo>
                  <a:cubicBezTo>
                    <a:pt x="12811" y="8216"/>
                    <a:pt x="12645" y="8037"/>
                    <a:pt x="12418" y="8037"/>
                  </a:cubicBezTo>
                  <a:lnTo>
                    <a:pt x="12216" y="8037"/>
                  </a:lnTo>
                  <a:lnTo>
                    <a:pt x="12216" y="596"/>
                  </a:lnTo>
                  <a:cubicBezTo>
                    <a:pt x="12216" y="263"/>
                    <a:pt x="11942" y="1"/>
                    <a:pt x="1162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 name="Google Shape;4796;p32"/>
          <p:cNvGrpSpPr/>
          <p:nvPr/>
        </p:nvGrpSpPr>
        <p:grpSpPr>
          <a:xfrm>
            <a:off x="1381359" y="2087145"/>
            <a:ext cx="402300" cy="564292"/>
            <a:chOff x="2656082" y="2287427"/>
            <a:chExt cx="207582" cy="359594"/>
          </a:xfrm>
          <a:solidFill>
            <a:schemeClr val="accent6">
              <a:lumMod val="75000"/>
            </a:schemeClr>
          </a:solidFill>
        </p:grpSpPr>
        <p:sp>
          <p:nvSpPr>
            <p:cNvPr id="34" name="Google Shape;4797;p32"/>
            <p:cNvSpPr/>
            <p:nvPr/>
          </p:nvSpPr>
          <p:spPr>
            <a:xfrm>
              <a:off x="2656082" y="2287427"/>
              <a:ext cx="207582" cy="359594"/>
            </a:xfrm>
            <a:custGeom>
              <a:avLst/>
              <a:gdLst/>
              <a:ahLst/>
              <a:cxnLst/>
              <a:rect l="l" t="t" r="r" b="b"/>
              <a:pathLst>
                <a:path w="6537" h="11324" extrusionOk="0">
                  <a:moveTo>
                    <a:pt x="5704" y="334"/>
                  </a:moveTo>
                  <a:cubicBezTo>
                    <a:pt x="5965" y="334"/>
                    <a:pt x="6192" y="561"/>
                    <a:pt x="6192" y="834"/>
                  </a:cubicBezTo>
                  <a:lnTo>
                    <a:pt x="6192" y="1323"/>
                  </a:lnTo>
                  <a:lnTo>
                    <a:pt x="346" y="1323"/>
                  </a:lnTo>
                  <a:lnTo>
                    <a:pt x="346" y="834"/>
                  </a:lnTo>
                  <a:cubicBezTo>
                    <a:pt x="346" y="561"/>
                    <a:pt x="560" y="334"/>
                    <a:pt x="834" y="334"/>
                  </a:cubicBezTo>
                  <a:close/>
                  <a:moveTo>
                    <a:pt x="6192" y="1644"/>
                  </a:moveTo>
                  <a:lnTo>
                    <a:pt x="6192" y="8990"/>
                  </a:lnTo>
                  <a:lnTo>
                    <a:pt x="1501" y="8990"/>
                  </a:lnTo>
                  <a:cubicBezTo>
                    <a:pt x="1405" y="8990"/>
                    <a:pt x="1334" y="9062"/>
                    <a:pt x="1334" y="9145"/>
                  </a:cubicBezTo>
                  <a:cubicBezTo>
                    <a:pt x="1334" y="9240"/>
                    <a:pt x="1405" y="9312"/>
                    <a:pt x="1501" y="9312"/>
                  </a:cubicBezTo>
                  <a:lnTo>
                    <a:pt x="6192" y="9312"/>
                  </a:lnTo>
                  <a:lnTo>
                    <a:pt x="6192" y="10478"/>
                  </a:lnTo>
                  <a:cubicBezTo>
                    <a:pt x="6192" y="10740"/>
                    <a:pt x="5965" y="10967"/>
                    <a:pt x="5704" y="10967"/>
                  </a:cubicBezTo>
                  <a:lnTo>
                    <a:pt x="834" y="10967"/>
                  </a:lnTo>
                  <a:cubicBezTo>
                    <a:pt x="560" y="10967"/>
                    <a:pt x="346" y="10740"/>
                    <a:pt x="346" y="10478"/>
                  </a:cubicBezTo>
                  <a:lnTo>
                    <a:pt x="346" y="9312"/>
                  </a:lnTo>
                  <a:lnTo>
                    <a:pt x="834" y="9312"/>
                  </a:lnTo>
                  <a:cubicBezTo>
                    <a:pt x="917" y="9312"/>
                    <a:pt x="1001" y="9240"/>
                    <a:pt x="1001" y="9145"/>
                  </a:cubicBezTo>
                  <a:cubicBezTo>
                    <a:pt x="1001" y="9062"/>
                    <a:pt x="917" y="8990"/>
                    <a:pt x="834" y="8990"/>
                  </a:cubicBezTo>
                  <a:lnTo>
                    <a:pt x="346" y="8990"/>
                  </a:lnTo>
                  <a:lnTo>
                    <a:pt x="346" y="1644"/>
                  </a:lnTo>
                  <a:close/>
                  <a:moveTo>
                    <a:pt x="834" y="1"/>
                  </a:moveTo>
                  <a:cubicBezTo>
                    <a:pt x="370" y="1"/>
                    <a:pt x="0" y="370"/>
                    <a:pt x="0" y="834"/>
                  </a:cubicBezTo>
                  <a:lnTo>
                    <a:pt x="0" y="10490"/>
                  </a:lnTo>
                  <a:cubicBezTo>
                    <a:pt x="0" y="10955"/>
                    <a:pt x="370" y="11324"/>
                    <a:pt x="834" y="11324"/>
                  </a:cubicBezTo>
                  <a:lnTo>
                    <a:pt x="5704" y="11324"/>
                  </a:lnTo>
                  <a:cubicBezTo>
                    <a:pt x="6156" y="11324"/>
                    <a:pt x="6537" y="10955"/>
                    <a:pt x="6537" y="10490"/>
                  </a:cubicBezTo>
                  <a:lnTo>
                    <a:pt x="6537" y="834"/>
                  </a:lnTo>
                  <a:cubicBezTo>
                    <a:pt x="6513" y="370"/>
                    <a:pt x="6144" y="1"/>
                    <a:pt x="570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798;p32"/>
            <p:cNvSpPr/>
            <p:nvPr/>
          </p:nvSpPr>
          <p:spPr>
            <a:xfrm>
              <a:off x="2754395" y="2308608"/>
              <a:ext cx="31787" cy="10257"/>
            </a:xfrm>
            <a:custGeom>
              <a:avLst/>
              <a:gdLst/>
              <a:ahLst/>
              <a:cxnLst/>
              <a:rect l="l" t="t" r="r" b="b"/>
              <a:pathLst>
                <a:path w="1001" h="323" extrusionOk="0">
                  <a:moveTo>
                    <a:pt x="167" y="1"/>
                  </a:moveTo>
                  <a:cubicBezTo>
                    <a:pt x="72" y="1"/>
                    <a:pt x="0" y="72"/>
                    <a:pt x="0" y="167"/>
                  </a:cubicBezTo>
                  <a:cubicBezTo>
                    <a:pt x="0" y="251"/>
                    <a:pt x="72" y="322"/>
                    <a:pt x="167" y="322"/>
                  </a:cubicBezTo>
                  <a:lnTo>
                    <a:pt x="834" y="322"/>
                  </a:lnTo>
                  <a:cubicBezTo>
                    <a:pt x="917" y="322"/>
                    <a:pt x="1000" y="251"/>
                    <a:pt x="1000" y="167"/>
                  </a:cubicBezTo>
                  <a:cubicBezTo>
                    <a:pt x="1000" y="72"/>
                    <a:pt x="917" y="1"/>
                    <a:pt x="83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799;p32"/>
            <p:cNvSpPr/>
            <p:nvPr/>
          </p:nvSpPr>
          <p:spPr>
            <a:xfrm>
              <a:off x="2743789" y="2594053"/>
              <a:ext cx="31406" cy="31056"/>
            </a:xfrm>
            <a:custGeom>
              <a:avLst/>
              <a:gdLst/>
              <a:ahLst/>
              <a:cxnLst/>
              <a:rect l="l" t="t" r="r" b="b"/>
              <a:pathLst>
                <a:path w="989" h="978" extrusionOk="0">
                  <a:moveTo>
                    <a:pt x="501" y="322"/>
                  </a:moveTo>
                  <a:cubicBezTo>
                    <a:pt x="584" y="322"/>
                    <a:pt x="656" y="406"/>
                    <a:pt x="656" y="489"/>
                  </a:cubicBezTo>
                  <a:cubicBezTo>
                    <a:pt x="656" y="584"/>
                    <a:pt x="584" y="656"/>
                    <a:pt x="501" y="656"/>
                  </a:cubicBezTo>
                  <a:cubicBezTo>
                    <a:pt x="406" y="656"/>
                    <a:pt x="334" y="584"/>
                    <a:pt x="334" y="489"/>
                  </a:cubicBezTo>
                  <a:cubicBezTo>
                    <a:pt x="334" y="406"/>
                    <a:pt x="406" y="322"/>
                    <a:pt x="501" y="322"/>
                  </a:cubicBezTo>
                  <a:close/>
                  <a:moveTo>
                    <a:pt x="501" y="1"/>
                  </a:moveTo>
                  <a:cubicBezTo>
                    <a:pt x="227" y="1"/>
                    <a:pt x="1" y="227"/>
                    <a:pt x="1" y="489"/>
                  </a:cubicBezTo>
                  <a:cubicBezTo>
                    <a:pt x="1" y="763"/>
                    <a:pt x="227" y="977"/>
                    <a:pt x="501" y="977"/>
                  </a:cubicBezTo>
                  <a:cubicBezTo>
                    <a:pt x="763" y="977"/>
                    <a:pt x="989" y="763"/>
                    <a:pt x="989" y="489"/>
                  </a:cubicBezTo>
                  <a:cubicBezTo>
                    <a:pt x="989" y="227"/>
                    <a:pt x="775" y="1"/>
                    <a:pt x="50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800;p32"/>
            <p:cNvSpPr/>
            <p:nvPr/>
          </p:nvSpPr>
          <p:spPr>
            <a:xfrm>
              <a:off x="2733596" y="2308608"/>
              <a:ext cx="10225" cy="10257"/>
            </a:xfrm>
            <a:custGeom>
              <a:avLst/>
              <a:gdLst/>
              <a:ahLst/>
              <a:cxnLst/>
              <a:rect l="l" t="t" r="r" b="b"/>
              <a:pathLst>
                <a:path w="322" h="323" extrusionOk="0">
                  <a:moveTo>
                    <a:pt x="155" y="1"/>
                  </a:moveTo>
                  <a:cubicBezTo>
                    <a:pt x="72" y="1"/>
                    <a:pt x="0" y="72"/>
                    <a:pt x="0" y="167"/>
                  </a:cubicBezTo>
                  <a:cubicBezTo>
                    <a:pt x="0" y="251"/>
                    <a:pt x="72" y="322"/>
                    <a:pt x="155" y="322"/>
                  </a:cubicBezTo>
                  <a:cubicBezTo>
                    <a:pt x="250" y="322"/>
                    <a:pt x="322" y="251"/>
                    <a:pt x="322" y="167"/>
                  </a:cubicBezTo>
                  <a:cubicBezTo>
                    <a:pt x="322" y="72"/>
                    <a:pt x="250" y="1"/>
                    <a:pt x="15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xmlns="" val="28060157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p37"/>
          <p:cNvSpPr txBox="1">
            <a:spLocks noGrp="1"/>
          </p:cNvSpPr>
          <p:nvPr>
            <p:ph type="title"/>
          </p:nvPr>
        </p:nvSpPr>
        <p:spPr>
          <a:xfrm>
            <a:off x="609600" y="330651"/>
            <a:ext cx="10972800" cy="763600"/>
          </a:xfrm>
          <a:prstGeom prst="rect">
            <a:avLst/>
          </a:prstGeom>
        </p:spPr>
        <p:txBody>
          <a:bodyPr spcFirstLastPara="1" vert="horz" wrap="square" lIns="121900" tIns="121900" rIns="121900" bIns="121900" rtlCol="0" anchor="ctr" anchorCtr="0">
            <a:noAutofit/>
          </a:bodyPr>
          <a:lstStyle/>
          <a:p>
            <a:pPr lvl="0" algn="ctr"/>
            <a:r>
              <a:rPr lang="ru-RU" sz="2800" b="1" dirty="0">
                <a:solidFill>
                  <a:srgbClr val="005A9E"/>
                </a:solidFill>
                <a:latin typeface="Arial Narrow" panose="020B0606020202030204" charset="0"/>
                <a:cs typeface="Arial Narrow" panose="020B0606020202030204" charset="0"/>
              </a:rPr>
              <a:t>Уровень </a:t>
            </a:r>
            <a:r>
              <a:rPr lang="ru-RU" sz="2800" b="1" dirty="0" smtClean="0">
                <a:solidFill>
                  <a:srgbClr val="005A9E"/>
                </a:solidFill>
                <a:latin typeface="Arial Narrow" panose="020B0606020202030204" charset="0"/>
                <a:cs typeface="Arial Narrow" panose="020B0606020202030204" charset="0"/>
              </a:rPr>
              <a:t>сформированной</a:t>
            </a:r>
            <a:br>
              <a:rPr lang="ru-RU" sz="2800" b="1" dirty="0" smtClean="0">
                <a:solidFill>
                  <a:srgbClr val="005A9E"/>
                </a:solidFill>
                <a:latin typeface="Arial Narrow" panose="020B0606020202030204" charset="0"/>
                <a:cs typeface="Arial Narrow" panose="020B0606020202030204" charset="0"/>
              </a:rPr>
            </a:br>
            <a:r>
              <a:rPr lang="ru-RU" sz="2800" b="1" dirty="0" smtClean="0">
                <a:solidFill>
                  <a:srgbClr val="005A9E"/>
                </a:solidFill>
                <a:latin typeface="Arial Narrow" panose="020B0606020202030204" charset="0"/>
                <a:cs typeface="Arial Narrow" panose="020B0606020202030204" charset="0"/>
              </a:rPr>
              <a:t> </a:t>
            </a:r>
            <a:r>
              <a:rPr lang="ru-RU" sz="2800" b="1" dirty="0">
                <a:solidFill>
                  <a:srgbClr val="005A9E"/>
                </a:solidFill>
                <a:latin typeface="Arial Narrow" panose="020B0606020202030204" charset="0"/>
                <a:cs typeface="Arial Narrow" panose="020B0606020202030204" charset="0"/>
              </a:rPr>
              <a:t>профессиональных компетенций студентов</a:t>
            </a:r>
            <a:r>
              <a:rPr lang="en-US" sz="2800" b="1" dirty="0">
                <a:solidFill>
                  <a:srgbClr val="005A9E"/>
                </a:solidFill>
                <a:latin typeface="Arial Narrow" panose="020B0606020202030204" charset="0"/>
                <a:cs typeface="Arial Narrow" panose="020B0606020202030204" charset="0"/>
              </a:rPr>
              <a:t>*</a:t>
            </a:r>
            <a:endParaRPr sz="2800" b="1" dirty="0">
              <a:solidFill>
                <a:srgbClr val="005A9E"/>
              </a:solidFill>
              <a:latin typeface="Arial Narrow" panose="020B0606020202030204" charset="0"/>
              <a:cs typeface="Arial Narrow" panose="020B0606020202030204" charset="0"/>
            </a:endParaRPr>
          </a:p>
        </p:txBody>
      </p:sp>
      <p:grpSp>
        <p:nvGrpSpPr>
          <p:cNvPr id="950" name="Google Shape;950;p37"/>
          <p:cNvGrpSpPr/>
          <p:nvPr/>
        </p:nvGrpSpPr>
        <p:grpSpPr>
          <a:xfrm>
            <a:off x="992167" y="3092467"/>
            <a:ext cx="3253600" cy="442400"/>
            <a:chOff x="744125" y="2319350"/>
            <a:chExt cx="2440200" cy="331800"/>
          </a:xfrm>
        </p:grpSpPr>
        <p:grpSp>
          <p:nvGrpSpPr>
            <p:cNvPr id="951" name="Google Shape;951;p37"/>
            <p:cNvGrpSpPr/>
            <p:nvPr/>
          </p:nvGrpSpPr>
          <p:grpSpPr>
            <a:xfrm>
              <a:off x="744125" y="2343950"/>
              <a:ext cx="1780800" cy="282600"/>
              <a:chOff x="744125" y="2343950"/>
              <a:chExt cx="1780800" cy="282600"/>
            </a:xfrm>
          </p:grpSpPr>
          <p:sp>
            <p:nvSpPr>
              <p:cNvPr id="952" name="Google Shape;952;p37"/>
              <p:cNvSpPr/>
              <p:nvPr/>
            </p:nvSpPr>
            <p:spPr>
              <a:xfrm>
                <a:off x="744125" y="2343950"/>
                <a:ext cx="1780800" cy="282600"/>
              </a:xfrm>
              <a:prstGeom prst="roundRect">
                <a:avLst>
                  <a:gd name="adj" fmla="val 50000"/>
                </a:avLst>
              </a:prstGeom>
              <a:solidFill>
                <a:schemeClr val="accent5"/>
              </a:solidFill>
              <a:ln>
                <a:noFill/>
              </a:ln>
            </p:spPr>
            <p:txBody>
              <a:bodyPr spcFirstLastPara="1" wrap="square" lIns="121900" tIns="121900" rIns="121900" bIns="121900" anchor="ctr" anchorCtr="0">
                <a:noAutofit/>
              </a:bodyPr>
              <a:lstStyle/>
              <a:p>
                <a:endParaRPr sz="2400"/>
              </a:p>
            </p:txBody>
          </p:sp>
          <p:sp>
            <p:nvSpPr>
              <p:cNvPr id="953" name="Google Shape;953;p37"/>
              <p:cNvSpPr/>
              <p:nvPr/>
            </p:nvSpPr>
            <p:spPr>
              <a:xfrm>
                <a:off x="795775" y="2390150"/>
                <a:ext cx="740717" cy="190200"/>
              </a:xfrm>
              <a:prstGeom prst="roundRect">
                <a:avLst>
                  <a:gd name="adj" fmla="val 50000"/>
                </a:avLst>
              </a:prstGeom>
              <a:solidFill>
                <a:schemeClr val="accent6">
                  <a:lumMod val="60000"/>
                  <a:lumOff val="40000"/>
                </a:schemeClr>
              </a:solidFill>
              <a:ln>
                <a:noFill/>
              </a:ln>
            </p:spPr>
            <p:txBody>
              <a:bodyPr spcFirstLastPara="1" wrap="square" lIns="121900" tIns="121900" rIns="121900" bIns="121900" anchor="ctr" anchorCtr="0">
                <a:noAutofit/>
              </a:bodyPr>
              <a:lstStyle/>
              <a:p>
                <a:endParaRPr sz="2400"/>
              </a:p>
            </p:txBody>
          </p:sp>
        </p:grpSp>
        <p:sp>
          <p:nvSpPr>
            <p:cNvPr id="954" name="Google Shape;954;p37"/>
            <p:cNvSpPr txBox="1"/>
            <p:nvPr/>
          </p:nvSpPr>
          <p:spPr>
            <a:xfrm>
              <a:off x="2591225" y="2319350"/>
              <a:ext cx="593100" cy="331800"/>
            </a:xfrm>
            <a:prstGeom prst="rect">
              <a:avLst/>
            </a:prstGeom>
            <a:noFill/>
            <a:ln>
              <a:noFill/>
            </a:ln>
          </p:spPr>
          <p:txBody>
            <a:bodyPr spcFirstLastPara="1" wrap="square" lIns="121900" tIns="121900" rIns="121900" bIns="121900" anchor="ctr" anchorCtr="0">
              <a:noAutofit/>
            </a:bodyPr>
            <a:lstStyle/>
            <a:p>
              <a:r>
                <a:rPr lang="en" sz="2133">
                  <a:solidFill>
                    <a:schemeClr val="accent2"/>
                  </a:solidFill>
                  <a:latin typeface="Fira Sans Extra Condensed Medium"/>
                  <a:ea typeface="Fira Sans Extra Condensed Medium"/>
                  <a:cs typeface="Fira Sans Extra Condensed Medium"/>
                  <a:sym typeface="Fira Sans Extra Condensed Medium"/>
                </a:rPr>
                <a:t>42%</a:t>
              </a:r>
              <a:endParaRPr sz="2133">
                <a:solidFill>
                  <a:schemeClr val="accent2"/>
                </a:solidFill>
                <a:latin typeface="Fira Sans Extra Condensed Medium"/>
                <a:ea typeface="Fira Sans Extra Condensed Medium"/>
                <a:cs typeface="Fira Sans Extra Condensed Medium"/>
                <a:sym typeface="Fira Sans Extra Condensed Medium"/>
              </a:endParaRPr>
            </a:p>
          </p:txBody>
        </p:sp>
      </p:grpSp>
      <p:sp>
        <p:nvSpPr>
          <p:cNvPr id="956" name="Google Shape;956;p37"/>
          <p:cNvSpPr txBox="1"/>
          <p:nvPr/>
        </p:nvSpPr>
        <p:spPr>
          <a:xfrm>
            <a:off x="425005" y="4109020"/>
            <a:ext cx="3482433" cy="836400"/>
          </a:xfrm>
          <a:prstGeom prst="rect">
            <a:avLst/>
          </a:prstGeom>
          <a:noFill/>
          <a:ln>
            <a:noFill/>
          </a:ln>
        </p:spPr>
        <p:txBody>
          <a:bodyPr spcFirstLastPara="1" wrap="square" lIns="121900" tIns="121900" rIns="121900" bIns="121900" anchor="t" anchorCtr="0">
            <a:noAutofit/>
          </a:bodyPr>
          <a:lstStyle/>
          <a:p>
            <a:pPr algn="ctr"/>
            <a:r>
              <a:rPr lang="ru-RU" sz="2400" dirty="0">
                <a:solidFill>
                  <a:schemeClr val="dk1"/>
                </a:solidFill>
                <a:latin typeface="Arial Narrow" panose="020B0606020202030204" pitchFamily="34" charset="0"/>
                <a:ea typeface="Roboto"/>
                <a:cs typeface="Roboto"/>
                <a:sym typeface="Roboto"/>
              </a:rPr>
              <a:t>Профессиональные/ методический уровень подготовки</a:t>
            </a:r>
          </a:p>
          <a:p>
            <a:endParaRPr sz="2400" dirty="0">
              <a:solidFill>
                <a:schemeClr val="dk1"/>
              </a:solidFill>
              <a:latin typeface="Arial Narrow" panose="020B0606020202030204" pitchFamily="34" charset="0"/>
              <a:ea typeface="Roboto"/>
              <a:cs typeface="Roboto"/>
              <a:sym typeface="Roboto"/>
            </a:endParaRPr>
          </a:p>
        </p:txBody>
      </p:sp>
      <p:grpSp>
        <p:nvGrpSpPr>
          <p:cNvPr id="957" name="Google Shape;957;p37"/>
          <p:cNvGrpSpPr/>
          <p:nvPr/>
        </p:nvGrpSpPr>
        <p:grpSpPr>
          <a:xfrm>
            <a:off x="992167" y="5313267"/>
            <a:ext cx="3253600" cy="442400"/>
            <a:chOff x="744125" y="3984950"/>
            <a:chExt cx="2440200" cy="331800"/>
          </a:xfrm>
        </p:grpSpPr>
        <p:grpSp>
          <p:nvGrpSpPr>
            <p:cNvPr id="958" name="Google Shape;958;p37"/>
            <p:cNvGrpSpPr/>
            <p:nvPr/>
          </p:nvGrpSpPr>
          <p:grpSpPr>
            <a:xfrm>
              <a:off x="744125" y="4009550"/>
              <a:ext cx="1780800" cy="282600"/>
              <a:chOff x="744125" y="4009550"/>
              <a:chExt cx="1780800" cy="282600"/>
            </a:xfrm>
          </p:grpSpPr>
          <p:sp>
            <p:nvSpPr>
              <p:cNvPr id="959" name="Google Shape;959;p37"/>
              <p:cNvSpPr/>
              <p:nvPr/>
            </p:nvSpPr>
            <p:spPr>
              <a:xfrm>
                <a:off x="744125" y="4009550"/>
                <a:ext cx="1780800" cy="282600"/>
              </a:xfrm>
              <a:prstGeom prst="roundRect">
                <a:avLst>
                  <a:gd name="adj" fmla="val 50000"/>
                </a:avLst>
              </a:prstGeom>
              <a:solidFill>
                <a:schemeClr val="accent5"/>
              </a:solidFill>
              <a:ln>
                <a:noFill/>
              </a:ln>
            </p:spPr>
            <p:txBody>
              <a:bodyPr spcFirstLastPara="1" wrap="square" lIns="121900" tIns="121900" rIns="121900" bIns="121900" anchor="ctr" anchorCtr="0">
                <a:noAutofit/>
              </a:bodyPr>
              <a:lstStyle/>
              <a:p>
                <a:endParaRPr sz="2400"/>
              </a:p>
            </p:txBody>
          </p:sp>
          <p:sp>
            <p:nvSpPr>
              <p:cNvPr id="960" name="Google Shape;960;p37"/>
              <p:cNvSpPr/>
              <p:nvPr/>
            </p:nvSpPr>
            <p:spPr>
              <a:xfrm>
                <a:off x="795774" y="4055750"/>
                <a:ext cx="1557525" cy="190200"/>
              </a:xfrm>
              <a:prstGeom prst="roundRect">
                <a:avLst>
                  <a:gd name="adj" fmla="val 50000"/>
                </a:avLst>
              </a:prstGeom>
              <a:solidFill>
                <a:schemeClr val="accent6">
                  <a:lumMod val="60000"/>
                  <a:lumOff val="40000"/>
                </a:schemeClr>
              </a:solidFill>
              <a:ln>
                <a:noFill/>
              </a:ln>
            </p:spPr>
            <p:txBody>
              <a:bodyPr spcFirstLastPara="1" wrap="square" lIns="121900" tIns="121900" rIns="121900" bIns="121900" anchor="ctr" anchorCtr="0">
                <a:noAutofit/>
              </a:bodyPr>
              <a:lstStyle/>
              <a:p>
                <a:endParaRPr sz="2400"/>
              </a:p>
            </p:txBody>
          </p:sp>
        </p:grpSp>
        <p:sp>
          <p:nvSpPr>
            <p:cNvPr id="961" name="Google Shape;961;p37"/>
            <p:cNvSpPr txBox="1"/>
            <p:nvPr/>
          </p:nvSpPr>
          <p:spPr>
            <a:xfrm>
              <a:off x="2591225" y="3984950"/>
              <a:ext cx="593100" cy="331800"/>
            </a:xfrm>
            <a:prstGeom prst="rect">
              <a:avLst/>
            </a:prstGeom>
            <a:noFill/>
            <a:ln>
              <a:noFill/>
            </a:ln>
          </p:spPr>
          <p:txBody>
            <a:bodyPr spcFirstLastPara="1" wrap="square" lIns="121900" tIns="121900" rIns="121900" bIns="121900" anchor="ctr" anchorCtr="0">
              <a:noAutofit/>
            </a:bodyPr>
            <a:lstStyle/>
            <a:p>
              <a:r>
                <a:rPr lang="en" sz="2133">
                  <a:solidFill>
                    <a:schemeClr val="accent2"/>
                  </a:solidFill>
                  <a:latin typeface="Fira Sans Extra Condensed Medium"/>
                  <a:ea typeface="Fira Sans Extra Condensed Medium"/>
                  <a:cs typeface="Fira Sans Extra Condensed Medium"/>
                  <a:sym typeface="Fira Sans Extra Condensed Medium"/>
                </a:rPr>
                <a:t>88%</a:t>
              </a:r>
              <a:endParaRPr sz="2133">
                <a:solidFill>
                  <a:schemeClr val="accent2"/>
                </a:solidFill>
                <a:latin typeface="Fira Sans Extra Condensed Medium"/>
                <a:ea typeface="Fira Sans Extra Condensed Medium"/>
                <a:cs typeface="Fira Sans Extra Condensed Medium"/>
                <a:sym typeface="Fira Sans Extra Condensed Medium"/>
              </a:endParaRPr>
            </a:p>
          </p:txBody>
        </p:sp>
      </p:grpSp>
      <p:grpSp>
        <p:nvGrpSpPr>
          <p:cNvPr id="964" name="Google Shape;964;p37"/>
          <p:cNvGrpSpPr/>
          <p:nvPr/>
        </p:nvGrpSpPr>
        <p:grpSpPr>
          <a:xfrm>
            <a:off x="4563000" y="3092467"/>
            <a:ext cx="3253600" cy="442400"/>
            <a:chOff x="3422250" y="2319350"/>
            <a:chExt cx="2440200" cy="331800"/>
          </a:xfrm>
        </p:grpSpPr>
        <p:grpSp>
          <p:nvGrpSpPr>
            <p:cNvPr id="965" name="Google Shape;965;p37"/>
            <p:cNvGrpSpPr/>
            <p:nvPr/>
          </p:nvGrpSpPr>
          <p:grpSpPr>
            <a:xfrm>
              <a:off x="3422250" y="2343950"/>
              <a:ext cx="1780800" cy="282600"/>
              <a:chOff x="3422250" y="2343950"/>
              <a:chExt cx="1780800" cy="282600"/>
            </a:xfrm>
          </p:grpSpPr>
          <p:sp>
            <p:nvSpPr>
              <p:cNvPr id="966" name="Google Shape;966;p37"/>
              <p:cNvSpPr/>
              <p:nvPr/>
            </p:nvSpPr>
            <p:spPr>
              <a:xfrm>
                <a:off x="3422250" y="2343950"/>
                <a:ext cx="1780800" cy="282600"/>
              </a:xfrm>
              <a:prstGeom prst="roundRect">
                <a:avLst>
                  <a:gd name="adj" fmla="val 50000"/>
                </a:avLst>
              </a:prstGeom>
              <a:solidFill>
                <a:schemeClr val="accent5"/>
              </a:solidFill>
              <a:ln>
                <a:noFill/>
              </a:ln>
            </p:spPr>
            <p:txBody>
              <a:bodyPr spcFirstLastPara="1" wrap="square" lIns="121900" tIns="121900" rIns="121900" bIns="121900" anchor="ctr" anchorCtr="0">
                <a:noAutofit/>
              </a:bodyPr>
              <a:lstStyle/>
              <a:p>
                <a:endParaRPr sz="2400"/>
              </a:p>
            </p:txBody>
          </p:sp>
          <p:sp>
            <p:nvSpPr>
              <p:cNvPr id="967" name="Google Shape;967;p37"/>
              <p:cNvSpPr/>
              <p:nvPr/>
            </p:nvSpPr>
            <p:spPr>
              <a:xfrm>
                <a:off x="3473900" y="2390150"/>
                <a:ext cx="1060625" cy="190200"/>
              </a:xfrm>
              <a:prstGeom prst="roundRect">
                <a:avLst>
                  <a:gd name="adj" fmla="val 50000"/>
                </a:avLst>
              </a:prstGeom>
              <a:solidFill>
                <a:schemeClr val="accent6">
                  <a:lumMod val="60000"/>
                  <a:lumOff val="40000"/>
                </a:schemeClr>
              </a:solidFill>
              <a:ln>
                <a:noFill/>
              </a:ln>
            </p:spPr>
            <p:txBody>
              <a:bodyPr spcFirstLastPara="1" wrap="square" lIns="121900" tIns="121900" rIns="121900" bIns="121900" anchor="ctr" anchorCtr="0">
                <a:noAutofit/>
              </a:bodyPr>
              <a:lstStyle/>
              <a:p>
                <a:endParaRPr sz="2400"/>
              </a:p>
            </p:txBody>
          </p:sp>
        </p:grpSp>
        <p:sp>
          <p:nvSpPr>
            <p:cNvPr id="968" name="Google Shape;968;p37"/>
            <p:cNvSpPr txBox="1"/>
            <p:nvPr/>
          </p:nvSpPr>
          <p:spPr>
            <a:xfrm>
              <a:off x="5269350" y="2319350"/>
              <a:ext cx="593100" cy="331800"/>
            </a:xfrm>
            <a:prstGeom prst="rect">
              <a:avLst/>
            </a:prstGeom>
            <a:noFill/>
            <a:ln>
              <a:noFill/>
            </a:ln>
          </p:spPr>
          <p:txBody>
            <a:bodyPr spcFirstLastPara="1" wrap="square" lIns="121900" tIns="121900" rIns="121900" bIns="121900" anchor="ctr" anchorCtr="0">
              <a:noAutofit/>
            </a:bodyPr>
            <a:lstStyle/>
            <a:p>
              <a:r>
                <a:rPr lang="ru-RU" sz="2133" dirty="0">
                  <a:solidFill>
                    <a:schemeClr val="accent2"/>
                  </a:solidFill>
                  <a:latin typeface="Fira Sans Extra Condensed Medium"/>
                  <a:ea typeface="Fira Sans Extra Condensed Medium"/>
                  <a:cs typeface="Fira Sans Extra Condensed Medium"/>
                  <a:sym typeface="Fira Sans Extra Condensed Medium"/>
                </a:rPr>
                <a:t>68</a:t>
              </a:r>
              <a:r>
                <a:rPr lang="en" sz="2133" dirty="0">
                  <a:solidFill>
                    <a:schemeClr val="accent2"/>
                  </a:solidFill>
                  <a:latin typeface="Fira Sans Extra Condensed Medium"/>
                  <a:ea typeface="Fira Sans Extra Condensed Medium"/>
                  <a:cs typeface="Fira Sans Extra Condensed Medium"/>
                  <a:sym typeface="Fira Sans Extra Condensed Medium"/>
                </a:rPr>
                <a:t>%</a:t>
              </a:r>
              <a:endParaRPr sz="2133" dirty="0">
                <a:solidFill>
                  <a:schemeClr val="accent2"/>
                </a:solidFill>
                <a:latin typeface="Fira Sans Extra Condensed Medium"/>
                <a:ea typeface="Fira Sans Extra Condensed Medium"/>
                <a:cs typeface="Fira Sans Extra Condensed Medium"/>
                <a:sym typeface="Fira Sans Extra Condensed Medium"/>
              </a:endParaRPr>
            </a:p>
          </p:txBody>
        </p:sp>
      </p:grpSp>
      <p:sp>
        <p:nvSpPr>
          <p:cNvPr id="970" name="Google Shape;970;p37"/>
          <p:cNvSpPr txBox="1"/>
          <p:nvPr/>
        </p:nvSpPr>
        <p:spPr>
          <a:xfrm>
            <a:off x="4084549" y="1731557"/>
            <a:ext cx="2988487" cy="836400"/>
          </a:xfrm>
          <a:prstGeom prst="rect">
            <a:avLst/>
          </a:prstGeom>
          <a:noFill/>
          <a:ln>
            <a:noFill/>
          </a:ln>
        </p:spPr>
        <p:txBody>
          <a:bodyPr spcFirstLastPara="1" wrap="square" lIns="121900" tIns="121900" rIns="121900" bIns="121900" anchor="t" anchorCtr="0">
            <a:noAutofit/>
          </a:bodyPr>
          <a:lstStyle/>
          <a:p>
            <a:pPr lvl="0" algn="ctr"/>
            <a:r>
              <a:rPr lang="ru-RU" sz="2400" dirty="0">
                <a:solidFill>
                  <a:schemeClr val="dk1"/>
                </a:solidFill>
                <a:latin typeface="Arial Narrow" panose="020B0606020202030204" pitchFamily="34" charset="0"/>
                <a:ea typeface="Roboto"/>
                <a:cs typeface="Roboto"/>
              </a:rPr>
              <a:t>Общепедагогические</a:t>
            </a:r>
            <a:endParaRPr sz="2400" dirty="0">
              <a:solidFill>
                <a:schemeClr val="dk1"/>
              </a:solidFill>
              <a:latin typeface="Arial Narrow" panose="020B0606020202030204" pitchFamily="34" charset="0"/>
              <a:ea typeface="Roboto"/>
              <a:cs typeface="Roboto"/>
              <a:sym typeface="Roboto"/>
            </a:endParaRPr>
          </a:p>
        </p:txBody>
      </p:sp>
      <p:grpSp>
        <p:nvGrpSpPr>
          <p:cNvPr id="971" name="Google Shape;971;p37"/>
          <p:cNvGrpSpPr/>
          <p:nvPr/>
        </p:nvGrpSpPr>
        <p:grpSpPr>
          <a:xfrm>
            <a:off x="4569375" y="5322216"/>
            <a:ext cx="3253600" cy="442400"/>
            <a:chOff x="3422250" y="3984950"/>
            <a:chExt cx="2440200" cy="331800"/>
          </a:xfrm>
        </p:grpSpPr>
        <p:grpSp>
          <p:nvGrpSpPr>
            <p:cNvPr id="972" name="Google Shape;972;p37"/>
            <p:cNvGrpSpPr/>
            <p:nvPr/>
          </p:nvGrpSpPr>
          <p:grpSpPr>
            <a:xfrm>
              <a:off x="3422250" y="4009550"/>
              <a:ext cx="1780800" cy="282600"/>
              <a:chOff x="3422250" y="4009550"/>
              <a:chExt cx="1780800" cy="282600"/>
            </a:xfrm>
          </p:grpSpPr>
          <p:sp>
            <p:nvSpPr>
              <p:cNvPr id="973" name="Google Shape;973;p37"/>
              <p:cNvSpPr/>
              <p:nvPr/>
            </p:nvSpPr>
            <p:spPr>
              <a:xfrm>
                <a:off x="3422250" y="4009550"/>
                <a:ext cx="1780800" cy="282600"/>
              </a:xfrm>
              <a:prstGeom prst="roundRect">
                <a:avLst>
                  <a:gd name="adj" fmla="val 50000"/>
                </a:avLst>
              </a:prstGeom>
              <a:solidFill>
                <a:schemeClr val="accent5"/>
              </a:solidFill>
              <a:ln>
                <a:noFill/>
              </a:ln>
            </p:spPr>
            <p:txBody>
              <a:bodyPr spcFirstLastPara="1" wrap="square" lIns="121900" tIns="121900" rIns="121900" bIns="121900" anchor="ctr" anchorCtr="0">
                <a:noAutofit/>
              </a:bodyPr>
              <a:lstStyle/>
              <a:p>
                <a:endParaRPr sz="2400"/>
              </a:p>
            </p:txBody>
          </p:sp>
          <p:sp>
            <p:nvSpPr>
              <p:cNvPr id="974" name="Google Shape;974;p37"/>
              <p:cNvSpPr/>
              <p:nvPr/>
            </p:nvSpPr>
            <p:spPr>
              <a:xfrm>
                <a:off x="3473900" y="4055750"/>
                <a:ext cx="1420390" cy="190200"/>
              </a:xfrm>
              <a:prstGeom prst="roundRect">
                <a:avLst>
                  <a:gd name="adj" fmla="val 50000"/>
                </a:avLst>
              </a:prstGeom>
              <a:solidFill>
                <a:schemeClr val="accent6">
                  <a:lumMod val="60000"/>
                  <a:lumOff val="40000"/>
                </a:schemeClr>
              </a:solidFill>
              <a:ln>
                <a:noFill/>
              </a:ln>
            </p:spPr>
            <p:txBody>
              <a:bodyPr spcFirstLastPara="1" wrap="square" lIns="121900" tIns="121900" rIns="121900" bIns="121900" anchor="ctr" anchorCtr="0">
                <a:noAutofit/>
              </a:bodyPr>
              <a:lstStyle/>
              <a:p>
                <a:endParaRPr sz="2400"/>
              </a:p>
            </p:txBody>
          </p:sp>
        </p:grpSp>
        <p:sp>
          <p:nvSpPr>
            <p:cNvPr id="975" name="Google Shape;975;p37"/>
            <p:cNvSpPr txBox="1"/>
            <p:nvPr/>
          </p:nvSpPr>
          <p:spPr>
            <a:xfrm>
              <a:off x="5269350" y="3984950"/>
              <a:ext cx="593100" cy="331800"/>
            </a:xfrm>
            <a:prstGeom prst="rect">
              <a:avLst/>
            </a:prstGeom>
            <a:noFill/>
            <a:ln>
              <a:noFill/>
            </a:ln>
          </p:spPr>
          <p:txBody>
            <a:bodyPr spcFirstLastPara="1" wrap="square" lIns="121900" tIns="121900" rIns="121900" bIns="121900" anchor="ctr" anchorCtr="0">
              <a:noAutofit/>
            </a:bodyPr>
            <a:lstStyle/>
            <a:p>
              <a:r>
                <a:rPr lang="ru-RU" sz="2133" dirty="0">
                  <a:solidFill>
                    <a:schemeClr val="accent2"/>
                  </a:solidFill>
                  <a:latin typeface="Fira Sans Extra Condensed Medium"/>
                  <a:ea typeface="Fira Sans Extra Condensed Medium"/>
                  <a:cs typeface="Fira Sans Extra Condensed Medium"/>
                  <a:sym typeface="Fira Sans Extra Condensed Medium"/>
                </a:rPr>
                <a:t>8</a:t>
              </a:r>
              <a:r>
                <a:rPr lang="en" sz="2133" dirty="0">
                  <a:solidFill>
                    <a:schemeClr val="accent2"/>
                  </a:solidFill>
                  <a:latin typeface="Fira Sans Extra Condensed Medium"/>
                  <a:ea typeface="Fira Sans Extra Condensed Medium"/>
                  <a:cs typeface="Fira Sans Extra Condensed Medium"/>
                  <a:sym typeface="Fira Sans Extra Condensed Medium"/>
                </a:rPr>
                <a:t>3%</a:t>
              </a:r>
              <a:endParaRPr sz="2133" dirty="0">
                <a:solidFill>
                  <a:schemeClr val="accent2"/>
                </a:solidFill>
                <a:latin typeface="Fira Sans Extra Condensed Medium"/>
                <a:ea typeface="Fira Sans Extra Condensed Medium"/>
                <a:cs typeface="Fira Sans Extra Condensed Medium"/>
                <a:sym typeface="Fira Sans Extra Condensed Medium"/>
              </a:endParaRPr>
            </a:p>
          </p:txBody>
        </p:sp>
      </p:grpSp>
      <p:grpSp>
        <p:nvGrpSpPr>
          <p:cNvPr id="978" name="Google Shape;978;p37"/>
          <p:cNvGrpSpPr/>
          <p:nvPr/>
        </p:nvGrpSpPr>
        <p:grpSpPr>
          <a:xfrm>
            <a:off x="8133833" y="3092467"/>
            <a:ext cx="3253600" cy="442400"/>
            <a:chOff x="6100375" y="2319350"/>
            <a:chExt cx="2440200" cy="331800"/>
          </a:xfrm>
        </p:grpSpPr>
        <p:grpSp>
          <p:nvGrpSpPr>
            <p:cNvPr id="979" name="Google Shape;979;p37"/>
            <p:cNvGrpSpPr/>
            <p:nvPr/>
          </p:nvGrpSpPr>
          <p:grpSpPr>
            <a:xfrm>
              <a:off x="6100375" y="2343950"/>
              <a:ext cx="1780800" cy="282600"/>
              <a:chOff x="6100375" y="2343950"/>
              <a:chExt cx="1780800" cy="282600"/>
            </a:xfrm>
          </p:grpSpPr>
          <p:sp>
            <p:nvSpPr>
              <p:cNvPr id="980" name="Google Shape;980;p37"/>
              <p:cNvSpPr/>
              <p:nvPr/>
            </p:nvSpPr>
            <p:spPr>
              <a:xfrm>
                <a:off x="6100375" y="2343950"/>
                <a:ext cx="1780800" cy="282600"/>
              </a:xfrm>
              <a:prstGeom prst="roundRect">
                <a:avLst>
                  <a:gd name="adj" fmla="val 50000"/>
                </a:avLst>
              </a:prstGeom>
              <a:solidFill>
                <a:schemeClr val="accent5"/>
              </a:solidFill>
              <a:ln>
                <a:noFill/>
              </a:ln>
            </p:spPr>
            <p:txBody>
              <a:bodyPr spcFirstLastPara="1" wrap="square" lIns="121900" tIns="121900" rIns="121900" bIns="121900" anchor="ctr" anchorCtr="0">
                <a:noAutofit/>
              </a:bodyPr>
              <a:lstStyle/>
              <a:p>
                <a:endParaRPr sz="2400"/>
              </a:p>
            </p:txBody>
          </p:sp>
          <p:sp>
            <p:nvSpPr>
              <p:cNvPr id="981" name="Google Shape;981;p37"/>
              <p:cNvSpPr/>
              <p:nvPr/>
            </p:nvSpPr>
            <p:spPr>
              <a:xfrm>
                <a:off x="6152024" y="2390150"/>
                <a:ext cx="1208145" cy="190200"/>
              </a:xfrm>
              <a:prstGeom prst="roundRect">
                <a:avLst>
                  <a:gd name="adj" fmla="val 50000"/>
                </a:avLst>
              </a:prstGeom>
              <a:solidFill>
                <a:schemeClr val="accent6">
                  <a:lumMod val="60000"/>
                  <a:lumOff val="40000"/>
                </a:schemeClr>
              </a:solidFill>
              <a:ln>
                <a:noFill/>
              </a:ln>
            </p:spPr>
            <p:txBody>
              <a:bodyPr spcFirstLastPara="1" wrap="square" lIns="121900" tIns="121900" rIns="121900" bIns="121900" anchor="ctr" anchorCtr="0">
                <a:noAutofit/>
              </a:bodyPr>
              <a:lstStyle/>
              <a:p>
                <a:endParaRPr sz="2400"/>
              </a:p>
            </p:txBody>
          </p:sp>
        </p:grpSp>
        <p:sp>
          <p:nvSpPr>
            <p:cNvPr id="982" name="Google Shape;982;p37"/>
            <p:cNvSpPr txBox="1"/>
            <p:nvPr/>
          </p:nvSpPr>
          <p:spPr>
            <a:xfrm>
              <a:off x="7947475" y="2319350"/>
              <a:ext cx="593100" cy="331800"/>
            </a:xfrm>
            <a:prstGeom prst="rect">
              <a:avLst/>
            </a:prstGeom>
            <a:noFill/>
            <a:ln>
              <a:noFill/>
            </a:ln>
          </p:spPr>
          <p:txBody>
            <a:bodyPr spcFirstLastPara="1" wrap="square" lIns="121900" tIns="121900" rIns="121900" bIns="121900" anchor="ctr" anchorCtr="0">
              <a:noAutofit/>
            </a:bodyPr>
            <a:lstStyle/>
            <a:p>
              <a:r>
                <a:rPr lang="ru-RU" sz="2133" dirty="0">
                  <a:solidFill>
                    <a:schemeClr val="accent2"/>
                  </a:solidFill>
                  <a:latin typeface="Fira Sans Extra Condensed Medium"/>
                  <a:ea typeface="Fira Sans Extra Condensed Medium"/>
                  <a:cs typeface="Fira Sans Extra Condensed Medium"/>
                  <a:sym typeface="Fira Sans Extra Condensed Medium"/>
                </a:rPr>
                <a:t>7</a:t>
              </a:r>
              <a:r>
                <a:rPr lang="en" sz="2133" dirty="0">
                  <a:solidFill>
                    <a:schemeClr val="accent2"/>
                  </a:solidFill>
                  <a:latin typeface="Fira Sans Extra Condensed Medium"/>
                  <a:ea typeface="Fira Sans Extra Condensed Medium"/>
                  <a:cs typeface="Fira Sans Extra Condensed Medium"/>
                  <a:sym typeface="Fira Sans Extra Condensed Medium"/>
                </a:rPr>
                <a:t>2%</a:t>
              </a:r>
              <a:endParaRPr sz="2133" dirty="0">
                <a:solidFill>
                  <a:schemeClr val="accent2"/>
                </a:solidFill>
                <a:latin typeface="Fira Sans Extra Condensed Medium"/>
                <a:ea typeface="Fira Sans Extra Condensed Medium"/>
                <a:cs typeface="Fira Sans Extra Condensed Medium"/>
                <a:sym typeface="Fira Sans Extra Condensed Medium"/>
              </a:endParaRPr>
            </a:p>
          </p:txBody>
        </p:sp>
      </p:grpSp>
      <p:sp>
        <p:nvSpPr>
          <p:cNvPr id="983" name="Google Shape;983;p37"/>
          <p:cNvSpPr txBox="1"/>
          <p:nvPr/>
        </p:nvSpPr>
        <p:spPr>
          <a:xfrm>
            <a:off x="7599312" y="4371449"/>
            <a:ext cx="3915497" cy="359440"/>
          </a:xfrm>
          <a:prstGeom prst="rect">
            <a:avLst/>
          </a:prstGeom>
          <a:noFill/>
          <a:ln>
            <a:noFill/>
          </a:ln>
        </p:spPr>
        <p:txBody>
          <a:bodyPr spcFirstLastPara="1" wrap="square" lIns="121900" tIns="121900" rIns="121900" bIns="121900" anchor="t" anchorCtr="0">
            <a:noAutofit/>
          </a:bodyPr>
          <a:lstStyle>
            <a:defPPr lvl="0">
              <a:defRPr lang="ru-RU"/>
            </a:defPPr>
            <a:lvl1pPr lvl="0" algn="ctr">
              <a:defRPr sz="2400">
                <a:solidFill>
                  <a:schemeClr val="dk1"/>
                </a:solidFill>
                <a:latin typeface="Arial Narrow" panose="020B0606020202030204" pitchFamily="34" charset="0"/>
                <a:ea typeface="Roboto"/>
                <a:cs typeface="Roboto"/>
              </a:defRPr>
            </a:lvl1pPr>
          </a:lstStyle>
          <a:p>
            <a:r>
              <a:rPr lang="ru-RU" dirty="0" smtClean="0"/>
              <a:t>Мотивационно-</a:t>
            </a:r>
          </a:p>
          <a:p>
            <a:r>
              <a:rPr lang="ru-RU" dirty="0" smtClean="0"/>
              <a:t>личностные </a:t>
            </a:r>
            <a:r>
              <a:rPr lang="ru-RU" dirty="0"/>
              <a:t>компетенции</a:t>
            </a:r>
            <a:endParaRPr dirty="0">
              <a:sym typeface="Fira Sans Extra Condensed Medium"/>
            </a:endParaRPr>
          </a:p>
        </p:txBody>
      </p:sp>
      <p:grpSp>
        <p:nvGrpSpPr>
          <p:cNvPr id="985" name="Google Shape;985;p37"/>
          <p:cNvGrpSpPr/>
          <p:nvPr/>
        </p:nvGrpSpPr>
        <p:grpSpPr>
          <a:xfrm>
            <a:off x="8133833" y="5313267"/>
            <a:ext cx="3253600" cy="442400"/>
            <a:chOff x="6100375" y="3984950"/>
            <a:chExt cx="2440200" cy="331800"/>
          </a:xfrm>
        </p:grpSpPr>
        <p:grpSp>
          <p:nvGrpSpPr>
            <p:cNvPr id="986" name="Google Shape;986;p37"/>
            <p:cNvGrpSpPr/>
            <p:nvPr/>
          </p:nvGrpSpPr>
          <p:grpSpPr>
            <a:xfrm>
              <a:off x="6100375" y="4009550"/>
              <a:ext cx="1780800" cy="282600"/>
              <a:chOff x="6100375" y="4009550"/>
              <a:chExt cx="1780800" cy="282600"/>
            </a:xfrm>
          </p:grpSpPr>
          <p:sp>
            <p:nvSpPr>
              <p:cNvPr id="987" name="Google Shape;987;p37"/>
              <p:cNvSpPr/>
              <p:nvPr/>
            </p:nvSpPr>
            <p:spPr>
              <a:xfrm>
                <a:off x="6100375" y="4009550"/>
                <a:ext cx="1780800" cy="282600"/>
              </a:xfrm>
              <a:prstGeom prst="roundRect">
                <a:avLst>
                  <a:gd name="adj" fmla="val 50000"/>
                </a:avLst>
              </a:prstGeom>
              <a:solidFill>
                <a:schemeClr val="accent5"/>
              </a:solidFill>
              <a:ln>
                <a:noFill/>
              </a:ln>
            </p:spPr>
            <p:txBody>
              <a:bodyPr spcFirstLastPara="1" wrap="square" lIns="121900" tIns="121900" rIns="121900" bIns="121900" anchor="ctr" anchorCtr="0">
                <a:noAutofit/>
              </a:bodyPr>
              <a:lstStyle/>
              <a:p>
                <a:endParaRPr sz="2400"/>
              </a:p>
            </p:txBody>
          </p:sp>
          <p:sp>
            <p:nvSpPr>
              <p:cNvPr id="988" name="Google Shape;988;p37"/>
              <p:cNvSpPr/>
              <p:nvPr/>
            </p:nvSpPr>
            <p:spPr>
              <a:xfrm>
                <a:off x="6152024" y="4055750"/>
                <a:ext cx="1590396" cy="190200"/>
              </a:xfrm>
              <a:prstGeom prst="roundRect">
                <a:avLst>
                  <a:gd name="adj" fmla="val 50000"/>
                </a:avLst>
              </a:prstGeom>
              <a:solidFill>
                <a:schemeClr val="accent6">
                  <a:lumMod val="60000"/>
                  <a:lumOff val="40000"/>
                </a:schemeClr>
              </a:solidFill>
              <a:ln>
                <a:noFill/>
              </a:ln>
            </p:spPr>
            <p:txBody>
              <a:bodyPr spcFirstLastPara="1" wrap="square" lIns="121900" tIns="121900" rIns="121900" bIns="121900" anchor="ctr" anchorCtr="0">
                <a:noAutofit/>
              </a:bodyPr>
              <a:lstStyle/>
              <a:p>
                <a:endParaRPr sz="2400"/>
              </a:p>
            </p:txBody>
          </p:sp>
        </p:grpSp>
        <p:sp>
          <p:nvSpPr>
            <p:cNvPr id="989" name="Google Shape;989;p37"/>
            <p:cNvSpPr txBox="1"/>
            <p:nvPr/>
          </p:nvSpPr>
          <p:spPr>
            <a:xfrm>
              <a:off x="7947475" y="3984950"/>
              <a:ext cx="593100" cy="331800"/>
            </a:xfrm>
            <a:prstGeom prst="rect">
              <a:avLst/>
            </a:prstGeom>
            <a:noFill/>
            <a:ln>
              <a:noFill/>
            </a:ln>
          </p:spPr>
          <p:txBody>
            <a:bodyPr spcFirstLastPara="1" wrap="square" lIns="121900" tIns="121900" rIns="121900" bIns="121900" anchor="ctr" anchorCtr="0">
              <a:noAutofit/>
            </a:bodyPr>
            <a:lstStyle/>
            <a:p>
              <a:r>
                <a:rPr lang="ru-RU" sz="2133" dirty="0">
                  <a:solidFill>
                    <a:schemeClr val="accent2"/>
                  </a:solidFill>
                  <a:latin typeface="Fira Sans Extra Condensed Medium"/>
                  <a:ea typeface="Fira Sans Extra Condensed Medium"/>
                  <a:cs typeface="Fira Sans Extra Condensed Medium"/>
                  <a:sym typeface="Fira Sans Extra Condensed Medium"/>
                </a:rPr>
                <a:t>9</a:t>
              </a:r>
              <a:r>
                <a:rPr lang="en" sz="2133" dirty="0">
                  <a:solidFill>
                    <a:schemeClr val="accent2"/>
                  </a:solidFill>
                  <a:latin typeface="Fira Sans Extra Condensed Medium"/>
                  <a:ea typeface="Fira Sans Extra Condensed Medium"/>
                  <a:cs typeface="Fira Sans Extra Condensed Medium"/>
                  <a:sym typeface="Fira Sans Extra Condensed Medium"/>
                </a:rPr>
                <a:t>4%</a:t>
              </a:r>
              <a:endParaRPr sz="2133" dirty="0">
                <a:solidFill>
                  <a:schemeClr val="accent2"/>
                </a:solidFill>
                <a:latin typeface="Fira Sans Extra Condensed Medium"/>
                <a:ea typeface="Fira Sans Extra Condensed Medium"/>
                <a:cs typeface="Fira Sans Extra Condensed Medium"/>
                <a:sym typeface="Fira Sans Extra Condensed Medium"/>
              </a:endParaRPr>
            </a:p>
          </p:txBody>
        </p:sp>
      </p:grpSp>
      <p:sp>
        <p:nvSpPr>
          <p:cNvPr id="45" name="Google Shape;956;p37"/>
          <p:cNvSpPr txBox="1"/>
          <p:nvPr/>
        </p:nvSpPr>
        <p:spPr>
          <a:xfrm>
            <a:off x="641726" y="1706322"/>
            <a:ext cx="3079510" cy="836400"/>
          </a:xfrm>
          <a:prstGeom prst="rect">
            <a:avLst/>
          </a:prstGeom>
          <a:noFill/>
          <a:ln>
            <a:noFill/>
          </a:ln>
        </p:spPr>
        <p:txBody>
          <a:bodyPr spcFirstLastPara="1" wrap="square" lIns="121900" tIns="121900" rIns="121900" bIns="121900" anchor="t" anchorCtr="0">
            <a:noAutofit/>
          </a:bodyPr>
          <a:lstStyle/>
          <a:p>
            <a:pPr algn="ctr"/>
            <a:r>
              <a:rPr lang="ru-RU" sz="2400" dirty="0">
                <a:solidFill>
                  <a:schemeClr val="dk1"/>
                </a:solidFill>
                <a:latin typeface="Arial Narrow" panose="020B0606020202030204" pitchFamily="34" charset="0"/>
                <a:ea typeface="Roboto"/>
                <a:cs typeface="Roboto"/>
                <a:sym typeface="Roboto"/>
              </a:rPr>
              <a:t>Профессиональные/ методический уровень подготовки</a:t>
            </a:r>
          </a:p>
          <a:p>
            <a:endParaRPr sz="1600" dirty="0">
              <a:solidFill>
                <a:schemeClr val="dk1"/>
              </a:solidFill>
              <a:latin typeface="Roboto"/>
              <a:ea typeface="Roboto"/>
              <a:cs typeface="Roboto"/>
              <a:sym typeface="Roboto"/>
            </a:endParaRPr>
          </a:p>
        </p:txBody>
      </p:sp>
      <p:sp>
        <p:nvSpPr>
          <p:cNvPr id="46" name="Google Shape;970;p37"/>
          <p:cNvSpPr txBox="1"/>
          <p:nvPr/>
        </p:nvSpPr>
        <p:spPr>
          <a:xfrm>
            <a:off x="4386200" y="4334293"/>
            <a:ext cx="2929000" cy="836400"/>
          </a:xfrm>
          <a:prstGeom prst="rect">
            <a:avLst/>
          </a:prstGeom>
          <a:noFill/>
          <a:ln>
            <a:noFill/>
          </a:ln>
        </p:spPr>
        <p:txBody>
          <a:bodyPr spcFirstLastPara="1" wrap="square" lIns="121900" tIns="121900" rIns="121900" bIns="121900" anchor="t" anchorCtr="0">
            <a:noAutofit/>
          </a:bodyPr>
          <a:lstStyle/>
          <a:p>
            <a:pPr lvl="0" algn="ctr"/>
            <a:r>
              <a:rPr lang="ru-RU" sz="2400" dirty="0">
                <a:solidFill>
                  <a:schemeClr val="dk1"/>
                </a:solidFill>
                <a:latin typeface="Arial Narrow" panose="020B0606020202030204" pitchFamily="34" charset="0"/>
                <a:ea typeface="Roboto"/>
                <a:cs typeface="Roboto"/>
              </a:rPr>
              <a:t>Общепедагогические</a:t>
            </a:r>
            <a:endParaRPr sz="2400" dirty="0">
              <a:solidFill>
                <a:schemeClr val="dk1"/>
              </a:solidFill>
              <a:latin typeface="Arial Narrow" panose="020B0606020202030204" pitchFamily="34" charset="0"/>
              <a:ea typeface="Roboto"/>
              <a:cs typeface="Roboto"/>
              <a:sym typeface="Roboto"/>
            </a:endParaRPr>
          </a:p>
        </p:txBody>
      </p:sp>
      <p:sp>
        <p:nvSpPr>
          <p:cNvPr id="47" name="Google Shape;983;p37"/>
          <p:cNvSpPr txBox="1"/>
          <p:nvPr/>
        </p:nvSpPr>
        <p:spPr>
          <a:xfrm>
            <a:off x="7599312" y="2139055"/>
            <a:ext cx="3342000" cy="442400"/>
          </a:xfrm>
          <a:prstGeom prst="rect">
            <a:avLst/>
          </a:prstGeom>
          <a:noFill/>
          <a:ln>
            <a:noFill/>
          </a:ln>
        </p:spPr>
        <p:txBody>
          <a:bodyPr spcFirstLastPara="1" wrap="square" lIns="121900" tIns="121900" rIns="121900" bIns="121900" anchor="b" anchorCtr="0">
            <a:noAutofit/>
          </a:bodyPr>
          <a:lstStyle/>
          <a:p>
            <a:pPr lvl="0" algn="ctr"/>
            <a:r>
              <a:rPr lang="ru-RU" sz="2400" dirty="0">
                <a:solidFill>
                  <a:schemeClr val="dk1"/>
                </a:solidFill>
                <a:latin typeface="Arial Narrow" panose="020B0606020202030204" pitchFamily="34" charset="0"/>
                <a:ea typeface="Roboto"/>
                <a:cs typeface="Roboto"/>
              </a:rPr>
              <a:t>Мотивационно-личностные компетенции</a:t>
            </a:r>
            <a:endParaRPr sz="2400" dirty="0">
              <a:solidFill>
                <a:schemeClr val="dk1"/>
              </a:solidFill>
              <a:latin typeface="Arial Narrow" panose="020B0606020202030204" pitchFamily="34" charset="0"/>
              <a:ea typeface="Roboto"/>
              <a:cs typeface="Roboto"/>
              <a:sym typeface="Fira Sans Extra Condensed Medium"/>
            </a:endParaRPr>
          </a:p>
        </p:txBody>
      </p:sp>
      <p:sp>
        <p:nvSpPr>
          <p:cNvPr id="48" name="Google Shape;1351;p47"/>
          <p:cNvSpPr txBox="1"/>
          <p:nvPr/>
        </p:nvSpPr>
        <p:spPr>
          <a:xfrm>
            <a:off x="3759730" y="5587565"/>
            <a:ext cx="6157976" cy="836400"/>
          </a:xfrm>
          <a:prstGeom prst="rect">
            <a:avLst/>
          </a:prstGeom>
          <a:noFill/>
          <a:ln>
            <a:noFill/>
          </a:ln>
        </p:spPr>
        <p:txBody>
          <a:bodyPr spcFirstLastPara="1" wrap="square" lIns="121900" tIns="121900" rIns="121900" bIns="121900" anchor="ctr" anchorCtr="0">
            <a:noAutofit/>
          </a:bodyPr>
          <a:lstStyle/>
          <a:p>
            <a:pPr lvl="0"/>
            <a:r>
              <a:rPr lang="en-US" sz="1333" dirty="0">
                <a:ea typeface="Roboto"/>
              </a:rPr>
              <a:t>*</a:t>
            </a:r>
            <a:r>
              <a:rPr lang="ru-RU" sz="1333" dirty="0">
                <a:ea typeface="Roboto"/>
              </a:rPr>
              <a:t>по результатам внутреннего мониторинга МАОУ ДО «</a:t>
            </a:r>
            <a:r>
              <a:rPr lang="ru-RU" sz="1333" dirty="0" err="1">
                <a:ea typeface="Roboto"/>
              </a:rPr>
              <a:t>Технополис</a:t>
            </a:r>
            <a:r>
              <a:rPr lang="ru-RU" sz="1333" dirty="0">
                <a:ea typeface="Roboto"/>
              </a:rPr>
              <a:t>»</a:t>
            </a:r>
            <a:endParaRPr sz="1333" dirty="0">
              <a:solidFill>
                <a:schemeClr val="dk1"/>
              </a:solidFill>
              <a:latin typeface="Roboto"/>
              <a:ea typeface="Roboto"/>
              <a:cs typeface="Roboto"/>
              <a:sym typeface="Roboto"/>
            </a:endParaRPr>
          </a:p>
        </p:txBody>
      </p:sp>
      <p:sp>
        <p:nvSpPr>
          <p:cNvPr id="2" name="Блок-схема: ссылка на другую страницу 1"/>
          <p:cNvSpPr/>
          <p:nvPr/>
        </p:nvSpPr>
        <p:spPr>
          <a:xfrm>
            <a:off x="1769598" y="3738302"/>
            <a:ext cx="659567" cy="472365"/>
          </a:xfrm>
          <a:prstGeom prst="flowChartOffpageConnector">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50" name="Блок-схема: ссылка на другую страницу 49"/>
          <p:cNvSpPr/>
          <p:nvPr/>
        </p:nvSpPr>
        <p:spPr>
          <a:xfrm>
            <a:off x="5436434" y="3780287"/>
            <a:ext cx="659567" cy="479685"/>
          </a:xfrm>
          <a:prstGeom prst="flowChartOffpageConnector">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51" name="Блок-схема: ссылка на другую страницу 50"/>
          <p:cNvSpPr/>
          <p:nvPr/>
        </p:nvSpPr>
        <p:spPr>
          <a:xfrm>
            <a:off x="9153993" y="3806036"/>
            <a:ext cx="659567" cy="479685"/>
          </a:xfrm>
          <a:prstGeom prst="flowChartOffpageConnector">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pic>
        <p:nvPicPr>
          <p:cNvPr id="43" name="Рисунок 42"/>
          <p:cNvPicPr>
            <a:picLocks noChangeAspect="1"/>
          </p:cNvPicPr>
          <p:nvPr/>
        </p:nvPicPr>
        <p:blipFill rotWithShape="1">
          <a:blip r:embed="rId3" cstate="print">
            <a:extLst>
              <a:ext uri="{28A0092B-C50C-407E-A947-70E740481C1C}">
                <a14:useLocalDpi xmlns:a14="http://schemas.microsoft.com/office/drawing/2010/main" xmlns="" val="0"/>
              </a:ext>
            </a:extLst>
          </a:blip>
          <a:srcRect t="92222"/>
          <a:stretch>
            <a:fillRect/>
          </a:stretch>
        </p:blipFill>
        <p:spPr>
          <a:xfrm>
            <a:off x="0" y="6388860"/>
            <a:ext cx="12192000" cy="531602"/>
          </a:xfrm>
          <a:prstGeom prst="rect">
            <a:avLst/>
          </a:prstGeom>
        </p:spPr>
      </p:pic>
      <p:pic>
        <p:nvPicPr>
          <p:cNvPr id="44" name="Рисунок 43" descr="LOGO синий без фона.gif"/>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xmlns="">
                  <a14:imgLayer r:embed="rId5">
                    <a14:imgEffect>
                      <a14:sharpenSoften amount="-50000"/>
                    </a14:imgEffect>
                    <a14:imgEffect>
                      <a14:colorTemperature colorTemp="5900"/>
                    </a14:imgEffect>
                    <a14:imgEffect>
                      <a14:brightnessContrast bright="40000" contrast="-40000"/>
                    </a14:imgEffect>
                  </a14:imgLayer>
                </a14:imgProps>
              </a:ext>
            </a:extLst>
          </a:blip>
          <a:stretch>
            <a:fillRect/>
          </a:stretch>
        </p:blipFill>
        <p:spPr>
          <a:xfrm>
            <a:off x="641726" y="309424"/>
            <a:ext cx="924315" cy="925898"/>
          </a:xfrm>
          <a:prstGeom prst="rect">
            <a:avLst/>
          </a:prstGeom>
        </p:spPr>
      </p:pic>
      <p:pic>
        <p:nvPicPr>
          <p:cNvPr id="49" name="Замещающее содержимое 12" descr="Логотип 50 лет"/>
          <p:cNvPicPr>
            <a:picLocks noChangeAspect="1"/>
          </p:cNvPicPr>
          <p:nvPr/>
        </p:nvPicPr>
        <p:blipFill>
          <a:blip r:embed="rId6" cstate="print"/>
          <a:srcRect l="4589" r="-6221"/>
          <a:stretch>
            <a:fillRect/>
          </a:stretch>
        </p:blipFill>
        <p:spPr>
          <a:xfrm>
            <a:off x="10596633" y="219711"/>
            <a:ext cx="1353689" cy="1165193"/>
          </a:xfrm>
          <a:prstGeom prst="rect">
            <a:avLst/>
          </a:prstGeom>
        </p:spPr>
      </p:pic>
    </p:spTree>
    <p:extLst>
      <p:ext uri="{BB962C8B-B14F-4D97-AF65-F5344CB8AC3E}">
        <p14:creationId xmlns:p14="http://schemas.microsoft.com/office/powerpoint/2010/main" xmlns="" val="28613693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10130" y="111179"/>
            <a:ext cx="7797800" cy="824865"/>
          </a:xfrm>
          <a:noFill/>
          <a:extLst>
            <a:ext uri="{909E8E84-426E-40DD-AFC4-6F175D3DCCD1}">
              <a14:hiddenFill xmlns:a14="http://schemas.microsoft.com/office/drawing/2010/main" xmlns="">
                <a:solidFill>
                  <a:srgbClr val="FFFEEC"/>
                </a:solidFill>
              </a14:hiddenFill>
            </a:ext>
          </a:extLst>
        </p:spPr>
        <p:txBody>
          <a:bodyPr>
            <a:normAutofit/>
          </a:bodyPr>
          <a:lstStyle/>
          <a:p>
            <a:pPr algn="ctr"/>
            <a:r>
              <a:rPr lang="ru-RU" sz="4000" b="1" dirty="0" smtClean="0">
                <a:solidFill>
                  <a:srgbClr val="0070C0"/>
                </a:solidFill>
                <a:latin typeface="Arial Narrow" pitchFamily="34" charset="0"/>
                <a:sym typeface="+mn-ea"/>
              </a:rPr>
              <a:t>Результативность практики</a:t>
            </a:r>
            <a:endParaRPr lang="ru-RU" sz="4000" b="1" dirty="0">
              <a:solidFill>
                <a:srgbClr val="0070C0"/>
              </a:solidFill>
              <a:latin typeface="Arial Narrow" pitchFamily="34" charset="0"/>
              <a:sym typeface="+mn-ea"/>
            </a:endParaRPr>
          </a:p>
        </p:txBody>
      </p:sp>
      <p:sp>
        <p:nvSpPr>
          <p:cNvPr id="3" name="Объект 2"/>
          <p:cNvSpPr>
            <a:spLocks noGrp="1"/>
          </p:cNvSpPr>
          <p:nvPr>
            <p:ph idx="1"/>
          </p:nvPr>
        </p:nvSpPr>
        <p:spPr>
          <a:xfrm>
            <a:off x="775970" y="1569086"/>
            <a:ext cx="10471785" cy="2075562"/>
          </a:xfrm>
        </p:spPr>
        <p:txBody>
          <a:bodyPr>
            <a:normAutofit/>
          </a:bodyPr>
          <a:lstStyle/>
          <a:p>
            <a:endParaRPr lang="ru-RU" b="1" dirty="0"/>
          </a:p>
          <a:p>
            <a:pPr marL="0" indent="0">
              <a:buNone/>
            </a:pPr>
            <a:endParaRPr lang="ru-RU" dirty="0"/>
          </a:p>
        </p:txBody>
      </p:sp>
      <p:pic>
        <p:nvPicPr>
          <p:cNvPr id="5" name="Рисунок 4"/>
          <p:cNvPicPr>
            <a:picLocks noChangeAspect="1"/>
          </p:cNvPicPr>
          <p:nvPr/>
        </p:nvPicPr>
        <p:blipFill rotWithShape="1">
          <a:blip r:embed="rId2" cstate="print">
            <a:extLst>
              <a:ext uri="{28A0092B-C50C-407E-A947-70E740481C1C}">
                <a14:useLocalDpi xmlns:a14="http://schemas.microsoft.com/office/drawing/2010/main" xmlns="" val="0"/>
              </a:ext>
            </a:extLst>
          </a:blip>
          <a:srcRect t="92222"/>
          <a:stretch>
            <a:fillRect/>
          </a:stretch>
        </p:blipFill>
        <p:spPr>
          <a:xfrm>
            <a:off x="0" y="6326398"/>
            <a:ext cx="12192000" cy="531602"/>
          </a:xfrm>
          <a:prstGeom prst="rect">
            <a:avLst/>
          </a:prstGeom>
        </p:spPr>
      </p:pic>
      <p:sp>
        <p:nvSpPr>
          <p:cNvPr id="11" name="Заголовок 1"/>
          <p:cNvSpPr>
            <a:spLocks noGrp="1"/>
          </p:cNvSpPr>
          <p:nvPr/>
        </p:nvSpPr>
        <p:spPr>
          <a:xfrm>
            <a:off x="665480" y="1744980"/>
            <a:ext cx="10890250" cy="3907790"/>
          </a:xfrm>
          <a:prstGeom prst="rect">
            <a:avLst/>
          </a:prstGeom>
          <a:noFill/>
          <a:extLst>
            <a:ext uri="{909E8E84-426E-40DD-AFC4-6F175D3DCCD1}">
              <a14:hiddenFill xmlns:a14="http://schemas.microsoft.com/office/drawing/2010/main" xmlns="">
                <a:solidFill>
                  <a:srgbClr val="FFFEEC"/>
                </a:solidFill>
              </a14:hiddenFill>
            </a:ext>
          </a:ex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4000" b="1" dirty="0">
              <a:solidFill>
                <a:srgbClr val="0070C0"/>
              </a:solidFill>
              <a:sym typeface="+mn-ea"/>
            </a:endParaRPr>
          </a:p>
        </p:txBody>
      </p:sp>
      <p:pic>
        <p:nvPicPr>
          <p:cNvPr id="15" name="Замещающее содержимое 12" descr="Логотип 50 лет"/>
          <p:cNvPicPr>
            <a:picLocks noGrp="1" noChangeAspect="1"/>
          </p:cNvPicPr>
          <p:nvPr>
            <p:ph sz="half" idx="2"/>
          </p:nvPr>
        </p:nvPicPr>
        <p:blipFill>
          <a:blip r:embed="rId3" cstate="print"/>
          <a:srcRect l="4589" r="-6221"/>
          <a:stretch>
            <a:fillRect/>
          </a:stretch>
        </p:blipFill>
        <p:spPr>
          <a:xfrm>
            <a:off x="11120838" y="111179"/>
            <a:ext cx="1071162" cy="921898"/>
          </a:xfrm>
          <a:prstGeom prst="rect">
            <a:avLst/>
          </a:prstGeom>
        </p:spPr>
      </p:pic>
      <p:pic>
        <p:nvPicPr>
          <p:cNvPr id="8" name="Рисунок 7" descr="LOGO синий без фона.gif"/>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xmlns="">
                  <a14:imgLayer r:embed="rId5">
                    <a14:imgEffect>
                      <a14:sharpenSoften amount="-50000"/>
                    </a14:imgEffect>
                    <a14:imgEffect>
                      <a14:colorTemperature colorTemp="5900"/>
                    </a14:imgEffect>
                    <a14:imgEffect>
                      <a14:brightnessContrast bright="40000" contrast="-40000"/>
                    </a14:imgEffect>
                  </a14:imgLayer>
                </a14:imgProps>
              </a:ext>
            </a:extLst>
          </a:blip>
          <a:stretch>
            <a:fillRect/>
          </a:stretch>
        </p:blipFill>
        <p:spPr>
          <a:xfrm>
            <a:off x="347467" y="212847"/>
            <a:ext cx="717245" cy="682610"/>
          </a:xfrm>
          <a:prstGeom prst="rect">
            <a:avLst/>
          </a:prstGeom>
        </p:spPr>
      </p:pic>
      <p:graphicFrame>
        <p:nvGraphicFramePr>
          <p:cNvPr id="9" name="Google Shape;568;p29"/>
          <p:cNvGraphicFramePr/>
          <p:nvPr>
            <p:extLst>
              <p:ext uri="{D42A27DB-BD31-4B8C-83A1-F6EECF244321}">
                <p14:modId xmlns:p14="http://schemas.microsoft.com/office/powerpoint/2010/main" xmlns="" val="3363626229"/>
              </p:ext>
            </p:extLst>
          </p:nvPr>
        </p:nvGraphicFramePr>
        <p:xfrm>
          <a:off x="881693" y="1071352"/>
          <a:ext cx="10476552" cy="2397400"/>
        </p:xfrm>
        <a:graphic>
          <a:graphicData uri="http://schemas.openxmlformats.org/drawingml/2006/table">
            <a:tbl>
              <a:tblPr>
                <a:tableStyleId>{7DF18680-E054-41AD-8BC1-D1AEF772440D}</a:tableStyleId>
              </a:tblPr>
              <a:tblGrid>
                <a:gridCol w="5124821">
                  <a:extLst>
                    <a:ext uri="{9D8B030D-6E8A-4147-A177-3AD203B41FA5}">
                      <a16:colId xmlns:a16="http://schemas.microsoft.com/office/drawing/2014/main" xmlns="" val="20000"/>
                    </a:ext>
                  </a:extLst>
                </a:gridCol>
                <a:gridCol w="1544459">
                  <a:extLst>
                    <a:ext uri="{9D8B030D-6E8A-4147-A177-3AD203B41FA5}">
                      <a16:colId xmlns:a16="http://schemas.microsoft.com/office/drawing/2014/main" xmlns="" val="20001"/>
                    </a:ext>
                  </a:extLst>
                </a:gridCol>
                <a:gridCol w="1536072">
                  <a:extLst>
                    <a:ext uri="{9D8B030D-6E8A-4147-A177-3AD203B41FA5}">
                      <a16:colId xmlns:a16="http://schemas.microsoft.com/office/drawing/2014/main" xmlns="" val="2079298832"/>
                    </a:ext>
                  </a:extLst>
                </a:gridCol>
                <a:gridCol w="2271200">
                  <a:extLst>
                    <a:ext uri="{9D8B030D-6E8A-4147-A177-3AD203B41FA5}">
                      <a16:colId xmlns:a16="http://schemas.microsoft.com/office/drawing/2014/main" xmlns="" val="4278904030"/>
                    </a:ext>
                  </a:extLst>
                </a:gridCol>
              </a:tblGrid>
              <a:tr h="655825">
                <a:tc>
                  <a:txBody>
                    <a:bodyPr/>
                    <a:lstStyle/>
                    <a:p>
                      <a:pPr marL="0" lvl="0" indent="0" algn="ctr" rtl="0">
                        <a:spcBef>
                          <a:spcPts val="0"/>
                        </a:spcBef>
                        <a:spcAft>
                          <a:spcPts val="0"/>
                        </a:spcAft>
                        <a:buNone/>
                      </a:pPr>
                      <a:r>
                        <a:rPr lang="ru-RU" sz="1800" b="1" kern="1200" dirty="0" smtClean="0">
                          <a:solidFill>
                            <a:srgbClr val="3B69BB"/>
                          </a:solidFill>
                          <a:effectLst/>
                          <a:latin typeface="Arial Narrow" panose="020B0606020202030204" pitchFamily="34" charset="0"/>
                          <a:ea typeface="+mn-ea"/>
                          <a:cs typeface="+mn-cs"/>
                        </a:rPr>
                        <a:t>Показатель</a:t>
                      </a:r>
                      <a:endParaRPr sz="1800" b="1" kern="1200" dirty="0">
                        <a:solidFill>
                          <a:srgbClr val="3B69BB"/>
                        </a:solidFill>
                        <a:effectLst/>
                        <a:latin typeface="Arial Narrow" panose="020B0606020202030204" pitchFamily="34" charset="0"/>
                        <a:ea typeface="+mn-ea"/>
                        <a:cs typeface="+mn-cs"/>
                        <a:sym typeface="Fira Sans Extra Condensed"/>
                      </a:endParaRPr>
                    </a:p>
                  </a:txBody>
                  <a:tcPr marL="91425" marR="91425" marT="91425" marB="91425" anchor="ctr">
                    <a:solidFill>
                      <a:schemeClr val="accent1">
                        <a:lumMod val="40000"/>
                        <a:lumOff val="60000"/>
                      </a:schemeClr>
                    </a:solidFill>
                  </a:tcPr>
                </a:tc>
                <a:tc>
                  <a:txBody>
                    <a:bodyPr/>
                    <a:lstStyle/>
                    <a:p>
                      <a:pPr marL="0" lvl="0" indent="0" algn="ctr" rtl="0">
                        <a:spcBef>
                          <a:spcPts val="0"/>
                        </a:spcBef>
                        <a:spcAft>
                          <a:spcPts val="0"/>
                        </a:spcAft>
                        <a:buNone/>
                      </a:pPr>
                      <a:r>
                        <a:rPr lang="ru-RU" sz="1800" b="1" kern="1200" dirty="0" smtClean="0">
                          <a:solidFill>
                            <a:srgbClr val="3B69BB"/>
                          </a:solidFill>
                          <a:effectLst/>
                          <a:latin typeface="Arial Narrow" panose="020B0606020202030204" pitchFamily="34" charset="0"/>
                          <a:ea typeface="+mn-ea"/>
                          <a:cs typeface="+mn-cs"/>
                          <a:sym typeface="Fira Sans Extra Condensed"/>
                        </a:rPr>
                        <a:t>2022-2023</a:t>
                      </a:r>
                      <a:endParaRPr sz="1800" b="1" kern="1200" dirty="0">
                        <a:solidFill>
                          <a:srgbClr val="3B69BB"/>
                        </a:solidFill>
                        <a:effectLst/>
                        <a:latin typeface="Arial Narrow" panose="020B0606020202030204" pitchFamily="34" charset="0"/>
                        <a:ea typeface="+mn-ea"/>
                        <a:cs typeface="+mn-cs"/>
                        <a:sym typeface="Fira Sans Extra Condensed"/>
                      </a:endParaRPr>
                    </a:p>
                  </a:txBody>
                  <a:tcPr marL="91425" marR="91425" marT="91425" marB="91425" anchor="ctr">
                    <a:solidFill>
                      <a:schemeClr val="accent1">
                        <a:lumMod val="40000"/>
                        <a:lumOff val="60000"/>
                      </a:schemeClr>
                    </a:solidFill>
                  </a:tcPr>
                </a:tc>
                <a:tc>
                  <a:txBody>
                    <a:bodyPr/>
                    <a:lstStyle/>
                    <a:p>
                      <a:pPr marL="0" lvl="0" indent="0" algn="ctr" rtl="0">
                        <a:spcBef>
                          <a:spcPts val="0"/>
                        </a:spcBef>
                        <a:spcAft>
                          <a:spcPts val="0"/>
                        </a:spcAft>
                        <a:buNone/>
                      </a:pPr>
                      <a:r>
                        <a:rPr lang="ru-RU" sz="1800" b="1" kern="1200" dirty="0" smtClean="0">
                          <a:solidFill>
                            <a:srgbClr val="3B69BB"/>
                          </a:solidFill>
                          <a:effectLst/>
                          <a:latin typeface="Arial Narrow" panose="020B0606020202030204" pitchFamily="34" charset="0"/>
                          <a:ea typeface="+mn-ea"/>
                          <a:cs typeface="+mn-cs"/>
                        </a:rPr>
                        <a:t>2023-2024 </a:t>
                      </a:r>
                      <a:endParaRPr sz="1800" b="1" kern="1200" dirty="0">
                        <a:solidFill>
                          <a:srgbClr val="3B69BB"/>
                        </a:solidFill>
                        <a:effectLst/>
                        <a:latin typeface="Arial Narrow" panose="020B0606020202030204" pitchFamily="34" charset="0"/>
                        <a:ea typeface="+mn-ea"/>
                        <a:cs typeface="+mn-cs"/>
                        <a:sym typeface="Fira Sans Extra Condensed"/>
                      </a:endParaRPr>
                    </a:p>
                  </a:txBody>
                  <a:tcPr marL="91425" marR="91425" marT="91425" marB="91425" anchor="ctr">
                    <a:solidFill>
                      <a:schemeClr val="accent1">
                        <a:lumMod val="40000"/>
                        <a:lumOff val="60000"/>
                      </a:schemeClr>
                    </a:solidFill>
                  </a:tcPr>
                </a:tc>
                <a:tc>
                  <a:txBody>
                    <a:bodyPr/>
                    <a:lstStyle/>
                    <a:p>
                      <a:pPr marL="0" lvl="0" indent="0" algn="ctr" rtl="0">
                        <a:spcBef>
                          <a:spcPts val="0"/>
                        </a:spcBef>
                        <a:spcAft>
                          <a:spcPts val="0"/>
                        </a:spcAft>
                        <a:buNone/>
                      </a:pPr>
                      <a:r>
                        <a:rPr lang="ru-RU" sz="1800" b="1" kern="1200" dirty="0" smtClean="0">
                          <a:solidFill>
                            <a:srgbClr val="3B69BB"/>
                          </a:solidFill>
                          <a:effectLst/>
                          <a:latin typeface="Arial Narrow" panose="020B0606020202030204" pitchFamily="34" charset="0"/>
                          <a:ea typeface="+mn-ea"/>
                          <a:cs typeface="+mn-cs"/>
                        </a:rPr>
                        <a:t>2024-2025 (</a:t>
                      </a:r>
                      <a:r>
                        <a:rPr lang="ru-RU" sz="1800" b="1" kern="1200" dirty="0" smtClean="0">
                          <a:solidFill>
                            <a:srgbClr val="3B69BB"/>
                          </a:solidFill>
                          <a:effectLst/>
                          <a:latin typeface="Arial Narrow" panose="020B0606020202030204" pitchFamily="34" charset="0"/>
                          <a:ea typeface="+mn-ea"/>
                          <a:cs typeface="+mn-cs"/>
                          <a:sym typeface="Fira Sans Extra Condensed"/>
                        </a:rPr>
                        <a:t>1</a:t>
                      </a:r>
                      <a:r>
                        <a:rPr lang="ru-RU" sz="1800" b="1" kern="1200" baseline="0" dirty="0" smtClean="0">
                          <a:solidFill>
                            <a:srgbClr val="3B69BB"/>
                          </a:solidFill>
                          <a:effectLst/>
                          <a:latin typeface="Arial Narrow" panose="020B0606020202030204" pitchFamily="34" charset="0"/>
                          <a:ea typeface="+mn-ea"/>
                          <a:cs typeface="+mn-cs"/>
                          <a:sym typeface="Fira Sans Extra Condensed"/>
                        </a:rPr>
                        <a:t> п/г)</a:t>
                      </a:r>
                      <a:endParaRPr sz="1800" dirty="0">
                        <a:solidFill>
                          <a:srgbClr val="3B69BB"/>
                        </a:solidFill>
                        <a:latin typeface="Arial Narrow" panose="020B0606020202030204" pitchFamily="34" charset="0"/>
                        <a:ea typeface="Fira Sans Extra Condensed"/>
                        <a:cs typeface="Fira Sans Extra Condensed"/>
                        <a:sym typeface="Fira Sans Extra Condensed"/>
                      </a:endParaRPr>
                    </a:p>
                  </a:txBody>
                  <a:tcPr marL="91425" marR="91425" marT="91425" marB="91425" anchor="ctr">
                    <a:solidFill>
                      <a:schemeClr val="accent1">
                        <a:lumMod val="40000"/>
                        <a:lumOff val="60000"/>
                      </a:schemeClr>
                    </a:solidFill>
                  </a:tcPr>
                </a:tc>
                <a:extLst>
                  <a:ext uri="{0D108BD9-81ED-4DB2-BD59-A6C34878D82A}">
                    <a16:rowId xmlns:a16="http://schemas.microsoft.com/office/drawing/2014/main" xmlns="" val="10000"/>
                  </a:ext>
                </a:extLst>
              </a:tr>
              <a:tr h="580525">
                <a:tc>
                  <a:txBody>
                    <a:bodyPr/>
                    <a:lstStyle/>
                    <a:p>
                      <a:pPr indent="254000" algn="just">
                        <a:spcAft>
                          <a:spcPts val="0"/>
                        </a:spcAft>
                        <a:tabLst>
                          <a:tab pos="902335" algn="l"/>
                        </a:tabLst>
                      </a:pPr>
                      <a:r>
                        <a:rPr lang="ru-RU" sz="1800" dirty="0">
                          <a:effectLst/>
                          <a:latin typeface="Arial Narrow" panose="020B0606020202030204" pitchFamily="34" charset="0"/>
                          <a:ea typeface="Times New Roman" panose="02020603050405020304" pitchFamily="18" charset="0"/>
                        </a:rPr>
                        <a:t>Количество </a:t>
                      </a:r>
                      <a:r>
                        <a:rPr lang="ru-RU" sz="1800" dirty="0" smtClean="0">
                          <a:effectLst/>
                          <a:latin typeface="Arial Narrow" panose="020B0606020202030204" pitchFamily="34" charset="0"/>
                          <a:ea typeface="Times New Roman" panose="02020603050405020304" pitchFamily="18" charset="0"/>
                        </a:rPr>
                        <a:t>студентов-практикантов</a:t>
                      </a:r>
                      <a:r>
                        <a:rPr lang="ru-RU" sz="1800" dirty="0">
                          <a:effectLst/>
                          <a:latin typeface="Arial Narrow" panose="020B0606020202030204" pitchFamily="34" charset="0"/>
                          <a:ea typeface="Times New Roman" panose="02020603050405020304" pitchFamily="18" charset="0"/>
                        </a:rPr>
                        <a:t>, вошедших в программу </a:t>
                      </a:r>
                      <a:r>
                        <a:rPr lang="ru-RU" sz="1800" dirty="0" smtClean="0">
                          <a:effectLst/>
                          <a:latin typeface="Arial Narrow" panose="020B0606020202030204" pitchFamily="34" charset="0"/>
                          <a:ea typeface="Times New Roman" panose="02020603050405020304" pitchFamily="18" charset="0"/>
                        </a:rPr>
                        <a:t>наставничества</a:t>
                      </a:r>
                      <a:endParaRPr lang="ru-RU" sz="1800" dirty="0">
                        <a:effectLst/>
                        <a:latin typeface="Arial Narrow" panose="020B0606020202030204" pitchFamily="34" charset="0"/>
                        <a:ea typeface="Times New Roman" panose="02020603050405020304" pitchFamily="18" charset="0"/>
                      </a:endParaRPr>
                    </a:p>
                  </a:txBody>
                  <a:tcPr marL="68580" marR="68580" marT="0" marB="0"/>
                </a:tc>
                <a:tc>
                  <a:txBody>
                    <a:bodyPr/>
                    <a:lstStyle/>
                    <a:p>
                      <a:pPr indent="254000" algn="ctr">
                        <a:spcAft>
                          <a:spcPts val="0"/>
                        </a:spcAft>
                        <a:tabLst>
                          <a:tab pos="902335" algn="l"/>
                        </a:tabLst>
                      </a:pPr>
                      <a:r>
                        <a:rPr lang="ru-RU" sz="1800" b="1" kern="1200" dirty="0" smtClean="0">
                          <a:solidFill>
                            <a:srgbClr val="3B69BB"/>
                          </a:solidFill>
                          <a:effectLst/>
                          <a:latin typeface="Arial Narrow" panose="020B0606020202030204" pitchFamily="34" charset="0"/>
                          <a:ea typeface="+mn-ea"/>
                          <a:cs typeface="+mn-cs"/>
                        </a:rPr>
                        <a:t>23</a:t>
                      </a:r>
                      <a:endParaRPr lang="ru-RU" sz="1800" b="1" kern="1200" dirty="0">
                        <a:solidFill>
                          <a:srgbClr val="3B69BB"/>
                        </a:solidFill>
                        <a:effectLst/>
                        <a:latin typeface="Arial Narrow" panose="020B0606020202030204" pitchFamily="34" charset="0"/>
                        <a:ea typeface="+mn-ea"/>
                        <a:cs typeface="+mn-cs"/>
                      </a:endParaRPr>
                    </a:p>
                  </a:txBody>
                  <a:tcPr marL="68580" marR="68580" marT="0" marB="0" anchor="ctr"/>
                </a:tc>
                <a:tc>
                  <a:txBody>
                    <a:bodyPr/>
                    <a:lstStyle/>
                    <a:p>
                      <a:pPr indent="254000" algn="ctr">
                        <a:spcAft>
                          <a:spcPts val="0"/>
                        </a:spcAft>
                        <a:tabLst>
                          <a:tab pos="902335" algn="l"/>
                        </a:tabLst>
                      </a:pPr>
                      <a:r>
                        <a:rPr lang="ru-RU" sz="1800" b="1" kern="1200" dirty="0">
                          <a:solidFill>
                            <a:srgbClr val="3B69BB"/>
                          </a:solidFill>
                          <a:effectLst/>
                          <a:latin typeface="Arial Narrow" panose="020B0606020202030204" pitchFamily="34" charset="0"/>
                          <a:ea typeface="+mn-ea"/>
                          <a:cs typeface="+mn-cs"/>
                        </a:rPr>
                        <a:t>27</a:t>
                      </a:r>
                    </a:p>
                  </a:txBody>
                  <a:tcPr marL="68580" marR="68580" marT="0" marB="0" anchor="ctr"/>
                </a:tc>
                <a:tc>
                  <a:txBody>
                    <a:bodyPr/>
                    <a:lstStyle/>
                    <a:p>
                      <a:pPr marL="0" lvl="0" indent="0" algn="ctr" rtl="0">
                        <a:spcBef>
                          <a:spcPts val="0"/>
                        </a:spcBef>
                        <a:spcAft>
                          <a:spcPts val="0"/>
                        </a:spcAft>
                        <a:buClr>
                          <a:schemeClr val="dk1"/>
                        </a:buClr>
                        <a:buSzPts val="1100"/>
                        <a:buFont typeface="Arial"/>
                        <a:buNone/>
                      </a:pPr>
                      <a:r>
                        <a:rPr lang="ru-RU" sz="1800" b="1" kern="1200" dirty="0" smtClean="0">
                          <a:solidFill>
                            <a:srgbClr val="3B69BB"/>
                          </a:solidFill>
                          <a:effectLst/>
                          <a:latin typeface="Arial Narrow" panose="020B0606020202030204" pitchFamily="34" charset="0"/>
                          <a:ea typeface="+mn-ea"/>
                          <a:cs typeface="+mn-cs"/>
                          <a:sym typeface="Roboto"/>
                        </a:rPr>
                        <a:t>44</a:t>
                      </a:r>
                      <a:endParaRPr sz="1800" b="1" kern="1200" dirty="0">
                        <a:solidFill>
                          <a:srgbClr val="3B69BB"/>
                        </a:solidFill>
                        <a:effectLst/>
                        <a:latin typeface="Arial Narrow" panose="020B0606020202030204" pitchFamily="34" charset="0"/>
                        <a:ea typeface="+mn-ea"/>
                        <a:cs typeface="+mn-cs"/>
                        <a:sym typeface="Roboto"/>
                      </a:endParaRPr>
                    </a:p>
                  </a:txBody>
                  <a:tcPr marL="91425" marR="91425" marT="91425" marB="91425" anchor="ctr"/>
                </a:tc>
                <a:extLst>
                  <a:ext uri="{0D108BD9-81ED-4DB2-BD59-A6C34878D82A}">
                    <a16:rowId xmlns:a16="http://schemas.microsoft.com/office/drawing/2014/main" xmlns="" val="10001"/>
                  </a:ext>
                </a:extLst>
              </a:tr>
              <a:tr h="580525">
                <a:tc>
                  <a:txBody>
                    <a:bodyPr/>
                    <a:lstStyle/>
                    <a:p>
                      <a:pPr indent="254000" algn="just">
                        <a:spcAft>
                          <a:spcPts val="0"/>
                        </a:spcAft>
                        <a:tabLst>
                          <a:tab pos="902335" algn="l"/>
                        </a:tabLst>
                      </a:pPr>
                      <a:r>
                        <a:rPr lang="ru-RU" sz="1800" dirty="0">
                          <a:effectLst/>
                          <a:latin typeface="Arial Narrow" panose="020B0606020202030204" pitchFamily="34" charset="0"/>
                          <a:ea typeface="Times New Roman" panose="02020603050405020304" pitchFamily="18" charset="0"/>
                        </a:rPr>
                        <a:t>Количество педагогов ОО, вошедших в программы наставничества в роли </a:t>
                      </a:r>
                      <a:r>
                        <a:rPr lang="ru-RU" sz="1800" dirty="0" smtClean="0">
                          <a:effectLst/>
                          <a:latin typeface="Arial Narrow" panose="020B0606020202030204" pitchFamily="34" charset="0"/>
                          <a:ea typeface="Times New Roman" panose="02020603050405020304" pitchFamily="18" charset="0"/>
                        </a:rPr>
                        <a:t>наставников</a:t>
                      </a:r>
                      <a:endParaRPr lang="ru-RU" sz="1800" dirty="0">
                        <a:effectLst/>
                        <a:latin typeface="Arial Narrow" panose="020B0606020202030204" pitchFamily="34" charset="0"/>
                        <a:ea typeface="Times New Roman" panose="02020603050405020304" pitchFamily="18" charset="0"/>
                      </a:endParaRPr>
                    </a:p>
                  </a:txBody>
                  <a:tcPr marL="68580" marR="68580" marT="0" marB="0"/>
                </a:tc>
                <a:tc>
                  <a:txBody>
                    <a:bodyPr/>
                    <a:lstStyle/>
                    <a:p>
                      <a:pPr indent="254000" algn="ctr">
                        <a:spcAft>
                          <a:spcPts val="0"/>
                        </a:spcAft>
                        <a:tabLst>
                          <a:tab pos="902335" algn="l"/>
                        </a:tabLst>
                      </a:pPr>
                      <a:r>
                        <a:rPr lang="ru-RU" sz="1800" b="1" kern="1200" dirty="0" smtClean="0">
                          <a:solidFill>
                            <a:srgbClr val="3B69BB"/>
                          </a:solidFill>
                          <a:effectLst/>
                          <a:latin typeface="Arial Narrow" panose="020B0606020202030204" pitchFamily="34" charset="0"/>
                          <a:ea typeface="+mn-ea"/>
                          <a:cs typeface="+mn-cs"/>
                        </a:rPr>
                        <a:t>13</a:t>
                      </a:r>
                      <a:endParaRPr lang="ru-RU" sz="1800" b="1" kern="1200" dirty="0">
                        <a:solidFill>
                          <a:srgbClr val="3B69BB"/>
                        </a:solidFill>
                        <a:effectLst/>
                        <a:latin typeface="Arial Narrow" panose="020B0606020202030204" pitchFamily="34" charset="0"/>
                        <a:ea typeface="+mn-ea"/>
                        <a:cs typeface="+mn-cs"/>
                      </a:endParaRPr>
                    </a:p>
                  </a:txBody>
                  <a:tcPr marL="68580" marR="68580" marT="0" marB="0" anchor="ctr"/>
                </a:tc>
                <a:tc>
                  <a:txBody>
                    <a:bodyPr/>
                    <a:lstStyle/>
                    <a:p>
                      <a:pPr indent="254000" algn="ctr">
                        <a:spcAft>
                          <a:spcPts val="0"/>
                        </a:spcAft>
                        <a:tabLst>
                          <a:tab pos="902335" algn="l"/>
                        </a:tabLst>
                      </a:pPr>
                      <a:r>
                        <a:rPr lang="ru-RU" sz="1800" b="1" kern="1200" dirty="0">
                          <a:solidFill>
                            <a:srgbClr val="3B69BB"/>
                          </a:solidFill>
                          <a:effectLst/>
                          <a:latin typeface="Arial Narrow" panose="020B0606020202030204" pitchFamily="34" charset="0"/>
                          <a:ea typeface="+mn-ea"/>
                          <a:cs typeface="+mn-cs"/>
                        </a:rPr>
                        <a:t>14</a:t>
                      </a:r>
                    </a:p>
                  </a:txBody>
                  <a:tcPr marL="68580" marR="68580" marT="0" marB="0" anchor="ctr"/>
                </a:tc>
                <a:tc>
                  <a:txBody>
                    <a:bodyPr/>
                    <a:lstStyle/>
                    <a:p>
                      <a:pPr marL="0" lvl="0" indent="0" algn="ctr" rtl="0">
                        <a:spcBef>
                          <a:spcPts val="0"/>
                        </a:spcBef>
                        <a:spcAft>
                          <a:spcPts val="0"/>
                        </a:spcAft>
                        <a:buClr>
                          <a:schemeClr val="dk1"/>
                        </a:buClr>
                        <a:buSzPts val="1100"/>
                        <a:buFont typeface="Arial"/>
                        <a:buNone/>
                      </a:pPr>
                      <a:r>
                        <a:rPr lang="ru-RU" sz="1800" b="1" kern="1200" dirty="0" smtClean="0">
                          <a:solidFill>
                            <a:srgbClr val="3B69BB"/>
                          </a:solidFill>
                          <a:effectLst/>
                          <a:latin typeface="Arial Narrow" panose="020B0606020202030204" pitchFamily="34" charset="0"/>
                          <a:ea typeface="+mn-ea"/>
                          <a:cs typeface="+mn-cs"/>
                          <a:sym typeface="Roboto"/>
                        </a:rPr>
                        <a:t>8</a:t>
                      </a:r>
                      <a:endParaRPr sz="1800" b="1" kern="1200" dirty="0">
                        <a:solidFill>
                          <a:srgbClr val="3B69BB"/>
                        </a:solidFill>
                        <a:effectLst/>
                        <a:latin typeface="Arial Narrow" panose="020B0606020202030204" pitchFamily="34" charset="0"/>
                        <a:ea typeface="+mn-ea"/>
                        <a:cs typeface="+mn-cs"/>
                        <a:sym typeface="Roboto"/>
                      </a:endParaRPr>
                    </a:p>
                  </a:txBody>
                  <a:tcPr marL="91425" marR="91425" marT="91425" marB="91425" anchor="ctr"/>
                </a:tc>
                <a:extLst>
                  <a:ext uri="{0D108BD9-81ED-4DB2-BD59-A6C34878D82A}">
                    <a16:rowId xmlns:a16="http://schemas.microsoft.com/office/drawing/2014/main" xmlns="" val="10002"/>
                  </a:ext>
                </a:extLst>
              </a:tr>
              <a:tr h="580525">
                <a:tc>
                  <a:txBody>
                    <a:bodyPr/>
                    <a:lstStyle/>
                    <a:p>
                      <a:pPr indent="254000" algn="just">
                        <a:spcAft>
                          <a:spcPts val="0"/>
                        </a:spcAft>
                        <a:tabLst>
                          <a:tab pos="902335" algn="l"/>
                        </a:tabLst>
                      </a:pPr>
                      <a:r>
                        <a:rPr lang="ru-RU" sz="1800" dirty="0">
                          <a:effectLst/>
                          <a:latin typeface="Arial Narrow" panose="020B0606020202030204" pitchFamily="34" charset="0"/>
                          <a:ea typeface="Times New Roman" panose="02020603050405020304" pitchFamily="18" charset="0"/>
                        </a:rPr>
                        <a:t>Количество предприятий (организаций), вошедших в </a:t>
                      </a:r>
                      <a:r>
                        <a:rPr lang="ru-RU" sz="1800" dirty="0" smtClean="0">
                          <a:effectLst/>
                          <a:latin typeface="Arial Narrow" panose="020B0606020202030204" pitchFamily="34" charset="0"/>
                          <a:ea typeface="Times New Roman" panose="02020603050405020304" pitchFamily="18" charset="0"/>
                        </a:rPr>
                        <a:t>программу </a:t>
                      </a:r>
                      <a:r>
                        <a:rPr lang="ru-RU" sz="1800" dirty="0">
                          <a:effectLst/>
                          <a:latin typeface="Arial Narrow" panose="020B0606020202030204" pitchFamily="34" charset="0"/>
                          <a:ea typeface="Times New Roman" panose="02020603050405020304" pitchFamily="18" charset="0"/>
                        </a:rPr>
                        <a:t>наставничества</a:t>
                      </a:r>
                    </a:p>
                  </a:txBody>
                  <a:tcPr marL="68580" marR="68580" marT="0" marB="0"/>
                </a:tc>
                <a:tc>
                  <a:txBody>
                    <a:bodyPr/>
                    <a:lstStyle/>
                    <a:p>
                      <a:pPr indent="254000" algn="ctr">
                        <a:spcAft>
                          <a:spcPts val="0"/>
                        </a:spcAft>
                        <a:tabLst>
                          <a:tab pos="902335" algn="l"/>
                        </a:tabLst>
                      </a:pPr>
                      <a:r>
                        <a:rPr lang="ru-RU" sz="1800" b="1" kern="1200" dirty="0" smtClean="0">
                          <a:solidFill>
                            <a:srgbClr val="3B69BB"/>
                          </a:solidFill>
                          <a:effectLst/>
                          <a:latin typeface="Arial Narrow" panose="020B0606020202030204" pitchFamily="34" charset="0"/>
                          <a:ea typeface="+mn-ea"/>
                          <a:cs typeface="+mn-cs"/>
                        </a:rPr>
                        <a:t>3</a:t>
                      </a:r>
                      <a:endParaRPr lang="ru-RU" sz="1800" b="1" kern="1200" dirty="0">
                        <a:solidFill>
                          <a:srgbClr val="3B69BB"/>
                        </a:solidFill>
                        <a:effectLst/>
                        <a:latin typeface="Arial Narrow" panose="020B0606020202030204" pitchFamily="34" charset="0"/>
                        <a:ea typeface="+mn-ea"/>
                        <a:cs typeface="+mn-cs"/>
                      </a:endParaRPr>
                    </a:p>
                  </a:txBody>
                  <a:tcPr marL="68580" marR="68580" marT="0" marB="0" anchor="ctr"/>
                </a:tc>
                <a:tc>
                  <a:txBody>
                    <a:bodyPr/>
                    <a:lstStyle/>
                    <a:p>
                      <a:pPr indent="254000" algn="ctr">
                        <a:spcAft>
                          <a:spcPts val="0"/>
                        </a:spcAft>
                        <a:tabLst>
                          <a:tab pos="902335" algn="l"/>
                        </a:tabLst>
                      </a:pPr>
                      <a:r>
                        <a:rPr lang="ru-RU" sz="1800" b="1" kern="1200" dirty="0">
                          <a:solidFill>
                            <a:srgbClr val="3B69BB"/>
                          </a:solidFill>
                          <a:effectLst/>
                          <a:latin typeface="Arial Narrow" panose="020B0606020202030204" pitchFamily="34" charset="0"/>
                          <a:ea typeface="+mn-ea"/>
                          <a:cs typeface="+mn-cs"/>
                        </a:rPr>
                        <a:t>4</a:t>
                      </a:r>
                    </a:p>
                  </a:txBody>
                  <a:tcPr marL="68580" marR="68580" marT="0" marB="0" anchor="ctr"/>
                </a:tc>
                <a:tc>
                  <a:txBody>
                    <a:bodyPr/>
                    <a:lstStyle/>
                    <a:p>
                      <a:pPr algn="ctr"/>
                      <a:r>
                        <a:rPr lang="ru-RU" sz="1800" b="1" kern="1200" dirty="0" smtClean="0">
                          <a:solidFill>
                            <a:srgbClr val="3B69BB"/>
                          </a:solidFill>
                          <a:effectLst/>
                          <a:latin typeface="Arial Narrow" panose="020B0606020202030204" pitchFamily="34" charset="0"/>
                          <a:ea typeface="+mn-ea"/>
                          <a:cs typeface="+mn-cs"/>
                          <a:sym typeface="Arial"/>
                        </a:rPr>
                        <a:t>2</a:t>
                      </a:r>
                      <a:endParaRPr lang="ru-RU" sz="1800" b="1" kern="1200" dirty="0">
                        <a:solidFill>
                          <a:srgbClr val="3B69BB"/>
                        </a:solidFill>
                        <a:effectLst/>
                        <a:latin typeface="Arial Narrow" panose="020B0606020202030204" pitchFamily="34" charset="0"/>
                        <a:ea typeface="+mn-ea"/>
                        <a:cs typeface="+mn-cs"/>
                        <a:sym typeface="Arial"/>
                      </a:endParaRPr>
                    </a:p>
                  </a:txBody>
                  <a:tcPr marL="91425" marR="91425" marT="91425" marB="91425" anchor="ctr"/>
                </a:tc>
                <a:extLst>
                  <a:ext uri="{0D108BD9-81ED-4DB2-BD59-A6C34878D82A}">
                    <a16:rowId xmlns:a16="http://schemas.microsoft.com/office/drawing/2014/main" xmlns="" val="10003"/>
                  </a:ext>
                </a:extLst>
              </a:tr>
            </a:tbl>
          </a:graphicData>
        </a:graphic>
      </p:graphicFrame>
      <p:sp>
        <p:nvSpPr>
          <p:cNvPr id="4" name="Прямоугольник 3"/>
          <p:cNvSpPr/>
          <p:nvPr/>
        </p:nvSpPr>
        <p:spPr>
          <a:xfrm>
            <a:off x="730089" y="3771546"/>
            <a:ext cx="10779760" cy="2523768"/>
          </a:xfrm>
          <a:prstGeom prst="rect">
            <a:avLst/>
          </a:prstGeom>
        </p:spPr>
        <p:txBody>
          <a:bodyPr wrap="square">
            <a:spAutoFit/>
          </a:bodyPr>
          <a:lstStyle/>
          <a:p>
            <a:pPr marL="285750" indent="-285750" algn="just">
              <a:spcAft>
                <a:spcPts val="0"/>
              </a:spcAft>
              <a:buClr>
                <a:srgbClr val="3B69BB"/>
              </a:buClr>
              <a:buFont typeface="Wingdings" panose="05000000000000000000" pitchFamily="2" charset="2"/>
              <a:buChar char="q"/>
              <a:tabLst>
                <a:tab pos="902335" algn="l"/>
              </a:tabLst>
            </a:pPr>
            <a:r>
              <a:rPr lang="ru-RU" sz="2000" dirty="0" smtClean="0">
                <a:latin typeface="Arial Narrow" panose="020B0606020202030204" pitchFamily="34" charset="0"/>
              </a:rPr>
              <a:t>Учреждением  внедрено и используется наставничество в качестве  кадровой технологии;</a:t>
            </a:r>
          </a:p>
          <a:p>
            <a:pPr marL="285750" lvl="0" indent="-285750" algn="just">
              <a:buClr>
                <a:srgbClr val="3B69BB"/>
              </a:buClr>
              <a:buFont typeface="Wingdings" panose="05000000000000000000" pitchFamily="2" charset="2"/>
              <a:buChar char="q"/>
              <a:tabLst>
                <a:tab pos="902335" algn="l"/>
              </a:tabLst>
            </a:pPr>
            <a:r>
              <a:rPr lang="ru-RU" sz="2000" dirty="0" smtClean="0">
                <a:latin typeface="Arial Narrow" panose="020B0606020202030204" pitchFamily="34" charset="0"/>
              </a:rPr>
              <a:t>Сформировано представление у педагогического коллектива, что наставничество является неотъемлемой частью профессиональной деятельности;</a:t>
            </a:r>
          </a:p>
          <a:p>
            <a:pPr marL="285750" indent="-285750" algn="just">
              <a:buClr>
                <a:srgbClr val="3B69BB"/>
              </a:buClr>
              <a:buFont typeface="Wingdings" panose="05000000000000000000" pitchFamily="2" charset="2"/>
              <a:buChar char="q"/>
              <a:tabLst>
                <a:tab pos="902335" algn="l"/>
              </a:tabLst>
            </a:pPr>
            <a:r>
              <a:rPr lang="ru-RU" sz="2000" dirty="0" smtClean="0">
                <a:latin typeface="Arial Narrow" panose="020B0606020202030204" pitchFamily="34" charset="0"/>
              </a:rPr>
              <a:t>Формируется корпоративная культура (среда</a:t>
            </a:r>
            <a:r>
              <a:rPr lang="ru-RU" sz="2000" dirty="0">
                <a:latin typeface="Arial Narrow" panose="020B0606020202030204" pitchFamily="34" charset="0"/>
              </a:rPr>
              <a:t>, в которой </a:t>
            </a:r>
            <a:r>
              <a:rPr lang="ru-RU" sz="2000" dirty="0" smtClean="0">
                <a:latin typeface="Arial Narrow" panose="020B0606020202030204" pitchFamily="34" charset="0"/>
              </a:rPr>
              <a:t>накапливаются и передаются опыт </a:t>
            </a:r>
            <a:r>
              <a:rPr lang="ru-RU" sz="2000" dirty="0">
                <a:latin typeface="Arial Narrow" panose="020B0606020202030204" pitchFamily="34" charset="0"/>
              </a:rPr>
              <a:t>и успешные модели поведения, </a:t>
            </a:r>
            <a:r>
              <a:rPr lang="ru-RU" sz="2000" dirty="0" smtClean="0">
                <a:latin typeface="Arial Narrow" panose="020B0606020202030204" pitchFamily="34" charset="0"/>
              </a:rPr>
              <a:t>требуемые для наставников ДТ «</a:t>
            </a:r>
            <a:r>
              <a:rPr lang="ru-RU" sz="2000" dirty="0" err="1" smtClean="0">
                <a:latin typeface="Arial Narrow" panose="020B0606020202030204" pitchFamily="34" charset="0"/>
              </a:rPr>
              <a:t>Кванториум</a:t>
            </a:r>
            <a:r>
              <a:rPr lang="ru-RU" sz="2000" dirty="0" smtClean="0">
                <a:latin typeface="Arial Narrow" panose="020B0606020202030204" pitchFamily="34" charset="0"/>
              </a:rPr>
              <a:t>» и ЦЦОД «</a:t>
            </a:r>
            <a:r>
              <a:rPr lang="en-US" sz="2000" dirty="0" smtClean="0">
                <a:latin typeface="Arial Narrow" panose="020B0606020202030204" pitchFamily="34" charset="0"/>
              </a:rPr>
              <a:t>IT-</a:t>
            </a:r>
            <a:r>
              <a:rPr lang="ru-RU" sz="2000" dirty="0" smtClean="0">
                <a:latin typeface="Arial Narrow" panose="020B0606020202030204" pitchFamily="34" charset="0"/>
              </a:rPr>
              <a:t>Куб»)</a:t>
            </a:r>
          </a:p>
          <a:p>
            <a:pPr marL="285750" indent="-285750" algn="just">
              <a:buClr>
                <a:srgbClr val="3B69BB"/>
              </a:buClr>
              <a:buFont typeface="Wingdings" panose="05000000000000000000" pitchFamily="2" charset="2"/>
              <a:buChar char="q"/>
              <a:tabLst>
                <a:tab pos="902335" algn="l"/>
              </a:tabLst>
            </a:pPr>
            <a:r>
              <a:rPr lang="ru-RU" sz="2000" dirty="0" smtClean="0">
                <a:latin typeface="Arial Narrow" panose="020B0606020202030204" pitchFamily="34" charset="0"/>
              </a:rPr>
              <a:t>Наставничество используется как механизм </a:t>
            </a:r>
            <a:r>
              <a:rPr lang="ru-RU" sz="2000" dirty="0">
                <a:latin typeface="Arial Narrow" panose="020B0606020202030204" pitchFamily="34" charset="0"/>
              </a:rPr>
              <a:t>инновационного процесса в </a:t>
            </a:r>
            <a:r>
              <a:rPr lang="ru-RU" sz="2000" dirty="0" smtClean="0">
                <a:latin typeface="Arial Narrow" panose="020B0606020202030204" pitchFamily="34" charset="0"/>
              </a:rPr>
              <a:t>учреждении, способствующий обновлению содержания образовательной деятельности.</a:t>
            </a:r>
            <a:endParaRPr lang="ru-RU" sz="2000" dirty="0">
              <a:latin typeface="Arial Narrow" panose="020B0606020202030204" pitchFamily="34" charset="0"/>
            </a:endParaRPr>
          </a:p>
          <a:p>
            <a:pPr lvl="0" indent="254000" algn="just">
              <a:tabLst>
                <a:tab pos="902335" algn="l"/>
              </a:tabLst>
            </a:pPr>
            <a:endParaRPr lang="ru-RU" dirty="0">
              <a:latin typeface="Arial Narrow" panose="020B0606020202030204" pitchFamily="34" charset="0"/>
              <a:ea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7692" y="87856"/>
            <a:ext cx="8564418" cy="751840"/>
          </a:xfrm>
          <a:noFill/>
          <a:extLst>
            <a:ext uri="{909E8E84-426E-40DD-AFC4-6F175D3DCCD1}">
              <a14:hiddenFill xmlns:a14="http://schemas.microsoft.com/office/drawing/2010/main" xmlns="">
                <a:solidFill>
                  <a:srgbClr val="FFFEEC"/>
                </a:solidFill>
              </a14:hiddenFill>
            </a:ext>
          </a:extLst>
        </p:spPr>
        <p:txBody>
          <a:bodyPr>
            <a:normAutofit/>
          </a:bodyPr>
          <a:lstStyle/>
          <a:p>
            <a:pPr algn="ctr"/>
            <a:r>
              <a:rPr lang="ru-RU" sz="3600" b="1" dirty="0">
                <a:solidFill>
                  <a:srgbClr val="0070C0"/>
                </a:solidFill>
                <a:latin typeface="Arial Narrow" pitchFamily="34" charset="0"/>
              </a:rPr>
              <a:t>Технология реализации </a:t>
            </a:r>
            <a:r>
              <a:rPr lang="ru-RU" sz="3600" b="1" dirty="0" smtClean="0">
                <a:solidFill>
                  <a:srgbClr val="0070C0"/>
                </a:solidFill>
                <a:latin typeface="Arial Narrow" pitchFamily="34" charset="0"/>
              </a:rPr>
              <a:t>практики</a:t>
            </a:r>
            <a:endParaRPr lang="ru-RU" sz="1800" b="1" dirty="0">
              <a:solidFill>
                <a:srgbClr val="0070C0"/>
              </a:solidFill>
            </a:endParaRPr>
          </a:p>
        </p:txBody>
      </p:sp>
      <p:pic>
        <p:nvPicPr>
          <p:cNvPr id="5" name="Рисунок 4"/>
          <p:cNvPicPr>
            <a:picLocks noChangeAspect="1"/>
          </p:cNvPicPr>
          <p:nvPr/>
        </p:nvPicPr>
        <p:blipFill rotWithShape="1">
          <a:blip r:embed="rId2" cstate="print">
            <a:extLst>
              <a:ext uri="{28A0092B-C50C-407E-A947-70E740481C1C}">
                <a14:useLocalDpi xmlns:a14="http://schemas.microsoft.com/office/drawing/2010/main" xmlns="" val="0"/>
              </a:ext>
            </a:extLst>
          </a:blip>
          <a:srcRect t="92222"/>
          <a:stretch>
            <a:fillRect/>
          </a:stretch>
        </p:blipFill>
        <p:spPr>
          <a:xfrm>
            <a:off x="0" y="6326398"/>
            <a:ext cx="12192000" cy="531602"/>
          </a:xfrm>
          <a:prstGeom prst="rect">
            <a:avLst/>
          </a:prstGeom>
        </p:spPr>
      </p:pic>
      <p:pic>
        <p:nvPicPr>
          <p:cNvPr id="15" name="Замещающее содержимое 12" descr="Логотип 50 лет"/>
          <p:cNvPicPr>
            <a:picLocks noGrp="1" noChangeAspect="1"/>
          </p:cNvPicPr>
          <p:nvPr>
            <p:ph sz="half" idx="2"/>
          </p:nvPr>
        </p:nvPicPr>
        <p:blipFill>
          <a:blip r:embed="rId3" cstate="print"/>
          <a:srcRect l="4589" r="-6221"/>
          <a:stretch>
            <a:fillRect/>
          </a:stretch>
        </p:blipFill>
        <p:spPr>
          <a:xfrm>
            <a:off x="10828020" y="212847"/>
            <a:ext cx="1431925" cy="997463"/>
          </a:xfrm>
          <a:prstGeom prst="rect">
            <a:avLst/>
          </a:prstGeom>
        </p:spPr>
      </p:pic>
      <p:pic>
        <p:nvPicPr>
          <p:cNvPr id="8" name="Рисунок 7" descr="LOGO синий без фона.gif"/>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xmlns="">
                  <a14:imgLayer r:embed="rId5">
                    <a14:imgEffect>
                      <a14:sharpenSoften amount="-50000"/>
                    </a14:imgEffect>
                    <a14:imgEffect>
                      <a14:colorTemperature colorTemp="5900"/>
                    </a14:imgEffect>
                    <a14:imgEffect>
                      <a14:brightnessContrast bright="40000" contrast="-40000"/>
                    </a14:imgEffect>
                  </a14:imgLayer>
                </a14:imgProps>
              </a:ext>
            </a:extLst>
          </a:blip>
          <a:stretch>
            <a:fillRect/>
          </a:stretch>
        </p:blipFill>
        <p:spPr>
          <a:xfrm>
            <a:off x="347467" y="212847"/>
            <a:ext cx="924315" cy="925898"/>
          </a:xfrm>
          <a:prstGeom prst="rect">
            <a:avLst/>
          </a:prstGeom>
        </p:spPr>
      </p:pic>
      <p:pic>
        <p:nvPicPr>
          <p:cNvPr id="12" name="Рисунок 11"/>
          <p:cNvPicPr>
            <a:picLocks noChangeAspect="1"/>
          </p:cNvPicPr>
          <p:nvPr/>
        </p:nvPicPr>
        <p:blipFill rotWithShape="1">
          <a:blip r:embed="rId6" cstate="print">
            <a:extLst>
              <a:ext uri="{28A0092B-C50C-407E-A947-70E740481C1C}">
                <a14:useLocalDpi xmlns:a14="http://schemas.microsoft.com/office/drawing/2010/main" xmlns="" val="0"/>
              </a:ext>
            </a:extLst>
          </a:blip>
          <a:srcRect l="20757"/>
          <a:stretch/>
        </p:blipFill>
        <p:spPr>
          <a:xfrm>
            <a:off x="7466971" y="2191833"/>
            <a:ext cx="4493301" cy="4252675"/>
          </a:xfrm>
          <a:prstGeom prst="rect">
            <a:avLst/>
          </a:prstGeom>
          <a:ln>
            <a:noFill/>
          </a:ln>
          <a:effectLst>
            <a:softEdge rad="112500"/>
          </a:effectLst>
        </p:spPr>
      </p:pic>
      <p:pic>
        <p:nvPicPr>
          <p:cNvPr id="13" name="Рисунок 12"/>
          <p:cNvPicPr>
            <a:picLocks noChangeAspect="1"/>
          </p:cNvPicPr>
          <p:nvPr/>
        </p:nvPicPr>
        <p:blipFill rotWithShape="1">
          <a:blip r:embed="rId7" cstate="print">
            <a:extLst>
              <a:ext uri="{28A0092B-C50C-407E-A947-70E740481C1C}">
                <a14:useLocalDpi xmlns:a14="http://schemas.microsoft.com/office/drawing/2010/main" xmlns="" val="0"/>
              </a:ext>
            </a:extLst>
          </a:blip>
          <a:srcRect l="19221" t="4809" r="387" b="22623"/>
          <a:stretch/>
        </p:blipFill>
        <p:spPr>
          <a:xfrm>
            <a:off x="3710190" y="1646051"/>
            <a:ext cx="3756781" cy="4126496"/>
          </a:xfrm>
          <a:prstGeom prst="rect">
            <a:avLst/>
          </a:prstGeom>
          <a:ln>
            <a:noFill/>
          </a:ln>
          <a:effectLst>
            <a:softEdge rad="112500"/>
          </a:effectLst>
        </p:spPr>
      </p:pic>
      <p:pic>
        <p:nvPicPr>
          <p:cNvPr id="14" name="Рисунок 13"/>
          <p:cNvPicPr>
            <a:picLocks noChangeAspect="1"/>
          </p:cNvPicPr>
          <p:nvPr/>
        </p:nvPicPr>
        <p:blipFill rotWithShape="1">
          <a:blip r:embed="rId8" cstate="print">
            <a:extLst>
              <a:ext uri="{28A0092B-C50C-407E-A947-70E740481C1C}">
                <a14:useLocalDpi xmlns:a14="http://schemas.microsoft.com/office/drawing/2010/main" xmlns="" val="0"/>
              </a:ext>
            </a:extLst>
          </a:blip>
          <a:srcRect l="13390" t="1311" r="9603"/>
          <a:stretch/>
        </p:blipFill>
        <p:spPr>
          <a:xfrm>
            <a:off x="275502" y="1253188"/>
            <a:ext cx="3434688" cy="294687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73382" y="340360"/>
            <a:ext cx="8564418" cy="751840"/>
          </a:xfrm>
          <a:noFill/>
          <a:extLst>
            <a:ext uri="{909E8E84-426E-40DD-AFC4-6F175D3DCCD1}">
              <a14:hiddenFill xmlns:a14="http://schemas.microsoft.com/office/drawing/2010/main" xmlns="">
                <a:solidFill>
                  <a:srgbClr val="FFFEEC"/>
                </a:solidFill>
              </a14:hiddenFill>
            </a:ext>
          </a:extLst>
        </p:spPr>
        <p:txBody>
          <a:bodyPr>
            <a:normAutofit/>
          </a:bodyPr>
          <a:lstStyle/>
          <a:p>
            <a:pPr algn="ctr"/>
            <a:r>
              <a:rPr lang="ru-RU" sz="3600" b="1" dirty="0">
                <a:solidFill>
                  <a:srgbClr val="0070C0"/>
                </a:solidFill>
                <a:latin typeface="Arial Narrow" pitchFamily="34" charset="0"/>
              </a:rPr>
              <a:t>Технология реализации </a:t>
            </a:r>
            <a:r>
              <a:rPr lang="ru-RU" sz="3600" b="1" dirty="0" smtClean="0">
                <a:solidFill>
                  <a:srgbClr val="0070C0"/>
                </a:solidFill>
                <a:latin typeface="Arial Narrow" pitchFamily="34" charset="0"/>
              </a:rPr>
              <a:t>практики</a:t>
            </a:r>
            <a:endParaRPr lang="ru-RU" sz="1800" b="1" dirty="0">
              <a:solidFill>
                <a:srgbClr val="0070C0"/>
              </a:solidFill>
            </a:endParaRPr>
          </a:p>
        </p:txBody>
      </p:sp>
      <p:pic>
        <p:nvPicPr>
          <p:cNvPr id="5" name="Рисунок 4"/>
          <p:cNvPicPr>
            <a:picLocks noChangeAspect="1"/>
          </p:cNvPicPr>
          <p:nvPr/>
        </p:nvPicPr>
        <p:blipFill rotWithShape="1">
          <a:blip r:embed="rId2" cstate="print">
            <a:extLst>
              <a:ext uri="{28A0092B-C50C-407E-A947-70E740481C1C}">
                <a14:useLocalDpi xmlns:a14="http://schemas.microsoft.com/office/drawing/2010/main" xmlns="" val="0"/>
              </a:ext>
            </a:extLst>
          </a:blip>
          <a:srcRect t="92222"/>
          <a:stretch>
            <a:fillRect/>
          </a:stretch>
        </p:blipFill>
        <p:spPr>
          <a:xfrm>
            <a:off x="0" y="6326398"/>
            <a:ext cx="12192000" cy="531602"/>
          </a:xfrm>
          <a:prstGeom prst="rect">
            <a:avLst/>
          </a:prstGeom>
        </p:spPr>
      </p:pic>
      <p:pic>
        <p:nvPicPr>
          <p:cNvPr id="15" name="Замещающее содержимое 12" descr="Логотип 50 лет"/>
          <p:cNvPicPr>
            <a:picLocks noGrp="1" noChangeAspect="1"/>
          </p:cNvPicPr>
          <p:nvPr>
            <p:ph sz="half" idx="4294967295"/>
          </p:nvPr>
        </p:nvPicPr>
        <p:blipFill>
          <a:blip r:embed="rId3" cstate="print"/>
          <a:srcRect l="4589" r="-6221"/>
          <a:stretch>
            <a:fillRect/>
          </a:stretch>
        </p:blipFill>
        <p:spPr>
          <a:xfrm>
            <a:off x="10828020" y="-22225"/>
            <a:ext cx="1431925" cy="1232535"/>
          </a:xfrm>
          <a:prstGeom prst="rect">
            <a:avLst/>
          </a:prstGeom>
        </p:spPr>
      </p:pic>
      <p:pic>
        <p:nvPicPr>
          <p:cNvPr id="8" name="Рисунок 7" descr="LOGO синий без фона.gif"/>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xmlns="">
                  <a14:imgLayer r:embed="rId5">
                    <a14:imgEffect>
                      <a14:sharpenSoften amount="-50000"/>
                    </a14:imgEffect>
                    <a14:imgEffect>
                      <a14:colorTemperature colorTemp="5900"/>
                    </a14:imgEffect>
                    <a14:imgEffect>
                      <a14:brightnessContrast bright="40000" contrast="-40000"/>
                    </a14:imgEffect>
                  </a14:imgLayer>
                </a14:imgProps>
              </a:ext>
            </a:extLst>
          </a:blip>
          <a:stretch>
            <a:fillRect/>
          </a:stretch>
        </p:blipFill>
        <p:spPr>
          <a:xfrm>
            <a:off x="347467" y="212847"/>
            <a:ext cx="924315" cy="925898"/>
          </a:xfrm>
          <a:prstGeom prst="rect">
            <a:avLst/>
          </a:prstGeom>
        </p:spPr>
      </p:pic>
      <p:pic>
        <p:nvPicPr>
          <p:cNvPr id="14" name="Рисунок 13"/>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259784" y="1540334"/>
            <a:ext cx="5150763" cy="3432500"/>
          </a:xfrm>
          <a:prstGeom prst="rect">
            <a:avLst/>
          </a:prstGeom>
          <a:ln>
            <a:noFill/>
          </a:ln>
          <a:effectLst>
            <a:softEdge rad="112500"/>
          </a:effectLst>
        </p:spPr>
      </p:pic>
      <p:pic>
        <p:nvPicPr>
          <p:cNvPr id="13" name="Рисунок 12"/>
          <p:cNvPicPr>
            <a:picLocks noChangeAspect="1"/>
          </p:cNvPicPr>
          <p:nvPr/>
        </p:nvPicPr>
        <p:blipFill rotWithShape="1">
          <a:blip r:embed="rId7" cstate="print">
            <a:extLst>
              <a:ext uri="{28A0092B-C50C-407E-A947-70E740481C1C}">
                <a14:useLocalDpi xmlns:a14="http://schemas.microsoft.com/office/drawing/2010/main" xmlns="" val="0"/>
              </a:ext>
            </a:extLst>
          </a:blip>
          <a:srcRect l="11049" t="30262" r="4220" b="16068"/>
          <a:stretch/>
        </p:blipFill>
        <p:spPr>
          <a:xfrm>
            <a:off x="4208745" y="2442575"/>
            <a:ext cx="7983255" cy="3883823"/>
          </a:xfrm>
          <a:prstGeom prst="rect">
            <a:avLst/>
          </a:prstGeom>
          <a:ln>
            <a:noFill/>
          </a:ln>
          <a:effectLst>
            <a:softEdge rad="112500"/>
          </a:effectLst>
        </p:spPr>
      </p:pic>
    </p:spTree>
    <p:extLst>
      <p:ext uri="{BB962C8B-B14F-4D97-AF65-F5344CB8AC3E}">
        <p14:creationId xmlns:p14="http://schemas.microsoft.com/office/powerpoint/2010/main" xmlns="" val="1377165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icture background"/>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3445" b="2209"/>
          <a:stretch/>
        </p:blipFill>
        <p:spPr bwMode="auto">
          <a:xfrm>
            <a:off x="0" y="12526"/>
            <a:ext cx="12192000" cy="6688899"/>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Рисунок 4"/>
          <p:cNvPicPr>
            <a:picLocks noChangeAspect="1"/>
          </p:cNvPicPr>
          <p:nvPr/>
        </p:nvPicPr>
        <p:blipFill rotWithShape="1">
          <a:blip r:embed="rId3" cstate="print">
            <a:extLst>
              <a:ext uri="{28A0092B-C50C-407E-A947-70E740481C1C}">
                <a14:useLocalDpi xmlns:a14="http://schemas.microsoft.com/office/drawing/2010/main" xmlns="" val="0"/>
              </a:ext>
            </a:extLst>
          </a:blip>
          <a:srcRect t="92222"/>
          <a:stretch>
            <a:fillRect/>
          </a:stretch>
        </p:blipFill>
        <p:spPr>
          <a:xfrm>
            <a:off x="0" y="6326398"/>
            <a:ext cx="12192000" cy="531602"/>
          </a:xfrm>
          <a:prstGeom prst="rect">
            <a:avLst/>
          </a:prstGeom>
          <a:ln>
            <a:noFill/>
          </a:ln>
          <a:effectLst>
            <a:softEdge rad="112500"/>
          </a:effectLst>
        </p:spPr>
      </p:pic>
      <p:pic>
        <p:nvPicPr>
          <p:cNvPr id="8" name="Рисунок 7" descr="LOGO синий без фона.gif"/>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xmlns="">
                  <a14:imgLayer r:embed="rId5">
                    <a14:imgEffect>
                      <a14:sharpenSoften amount="-50000"/>
                    </a14:imgEffect>
                    <a14:imgEffect>
                      <a14:colorTemperature colorTemp="5900"/>
                    </a14:imgEffect>
                    <a14:imgEffect>
                      <a14:brightnessContrast bright="40000" contrast="-40000"/>
                    </a14:imgEffect>
                  </a14:imgLayer>
                </a14:imgProps>
              </a:ext>
            </a:extLst>
          </a:blip>
          <a:stretch>
            <a:fillRect/>
          </a:stretch>
        </p:blipFill>
        <p:spPr>
          <a:xfrm>
            <a:off x="134524" y="39030"/>
            <a:ext cx="924315" cy="925898"/>
          </a:xfrm>
          <a:prstGeom prst="rect">
            <a:avLst/>
          </a:prstGeom>
        </p:spPr>
      </p:pic>
      <p:pic>
        <p:nvPicPr>
          <p:cNvPr id="15" name="Замещающее содержимое 12" descr="Логотип 50 лет"/>
          <p:cNvPicPr>
            <a:picLocks noGrp="1" noChangeAspect="1"/>
          </p:cNvPicPr>
          <p:nvPr>
            <p:ph sz="half" idx="2"/>
          </p:nvPr>
        </p:nvPicPr>
        <p:blipFill>
          <a:blip r:embed="rId6" cstate="print"/>
          <a:srcRect l="4589" r="-6221"/>
          <a:stretch>
            <a:fillRect/>
          </a:stretch>
        </p:blipFill>
        <p:spPr>
          <a:xfrm>
            <a:off x="11085707" y="12526"/>
            <a:ext cx="1106293" cy="952402"/>
          </a:xfrm>
          <a:prstGeom prst="rect">
            <a:avLst/>
          </a:prstGeom>
          <a:ln>
            <a:noFill/>
          </a:ln>
          <a:effectLst>
            <a:softEdge rad="112500"/>
          </a:effectLst>
        </p:spPr>
      </p:pic>
      <p:sp>
        <p:nvSpPr>
          <p:cNvPr id="12" name="Заголовок 1"/>
          <p:cNvSpPr>
            <a:spLocks noGrp="1"/>
          </p:cNvSpPr>
          <p:nvPr>
            <p:ph type="title"/>
          </p:nvPr>
        </p:nvSpPr>
        <p:spPr>
          <a:xfrm>
            <a:off x="246345" y="4966569"/>
            <a:ext cx="11945655" cy="1359829"/>
          </a:xfrm>
          <a:solidFill>
            <a:schemeClr val="bg1">
              <a:lumMod val="95000"/>
            </a:schemeClr>
          </a:solidFill>
          <a:effectLst>
            <a:softEdge rad="127000"/>
          </a:effectLst>
        </p:spPr>
        <p:txBody>
          <a:bodyPr>
            <a:normAutofit/>
          </a:bodyPr>
          <a:lstStyle/>
          <a:p>
            <a:pPr algn="ctr"/>
            <a:r>
              <a:rPr lang="ru-RU" sz="2000" b="1" dirty="0" smtClean="0">
                <a:solidFill>
                  <a:srgbClr val="005A9E"/>
                </a:solidFill>
                <a:latin typeface="Arial Narrow" pitchFamily="34" charset="0"/>
              </a:rPr>
              <a:t> Наставничество студентов – высокоэффективная кадровая технология, направленная на создание </a:t>
            </a:r>
            <a:r>
              <a:rPr lang="ru-RU" sz="2000" b="1" dirty="0">
                <a:solidFill>
                  <a:srgbClr val="005A9E"/>
                </a:solidFill>
                <a:latin typeface="Arial Narrow" pitchFamily="34" charset="0"/>
              </a:rPr>
              <a:t>условий для отбора, сопровождения и </a:t>
            </a:r>
            <a:r>
              <a:rPr lang="ru-RU" sz="2000" b="1" dirty="0" smtClean="0">
                <a:solidFill>
                  <a:srgbClr val="005A9E"/>
                </a:solidFill>
                <a:latin typeface="Arial Narrow" pitchFamily="34" charset="0"/>
              </a:rPr>
              <a:t>привлечения в профессию мотивированных начинающих специалистов, и влияющая на повышение качества деятельности учреждения системы дополнительного образования в целом.</a:t>
            </a:r>
            <a:endParaRPr lang="ru-RU" sz="2000" b="1" dirty="0">
              <a:solidFill>
                <a:srgbClr val="005A9E"/>
              </a:solidFill>
              <a:latin typeface="Arial Narrow" pitchFamily="34" charset="0"/>
              <a:sym typeface="+mn-e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cstate="print">
            <a:extLst>
              <a:ext uri="{28A0092B-C50C-407E-A947-70E740481C1C}">
                <a14:useLocalDpi xmlns:a14="http://schemas.microsoft.com/office/drawing/2010/main" xmlns="" val="0"/>
              </a:ext>
            </a:extLst>
          </a:blip>
          <a:srcRect t="20274" b="3927"/>
          <a:stretch/>
        </p:blipFill>
        <p:spPr>
          <a:xfrm>
            <a:off x="0" y="-1"/>
            <a:ext cx="12192000" cy="7002050"/>
          </a:xfrm>
          <a:prstGeom prst="rect">
            <a:avLst/>
          </a:prstGeom>
          <a:ln>
            <a:noFill/>
          </a:ln>
          <a:effectLst>
            <a:softEdge rad="112500"/>
          </a:effectLst>
        </p:spPr>
      </p:pic>
      <p:sp>
        <p:nvSpPr>
          <p:cNvPr id="7" name="Прямоугольник 6"/>
          <p:cNvSpPr/>
          <p:nvPr/>
        </p:nvSpPr>
        <p:spPr>
          <a:xfrm>
            <a:off x="74094" y="5596116"/>
            <a:ext cx="12043811" cy="1261884"/>
          </a:xfrm>
          <a:prstGeom prst="rect">
            <a:avLst/>
          </a:prstGeom>
          <a:solidFill>
            <a:schemeClr val="bg1"/>
          </a:solidFill>
          <a:effectLst>
            <a:softEdge rad="63500"/>
          </a:effectLst>
        </p:spPr>
        <p:txBody>
          <a:bodyPr wrap="square">
            <a:spAutoFit/>
          </a:bodyPr>
          <a:lstStyle/>
          <a:p>
            <a:pPr algn="ctr"/>
            <a:r>
              <a:rPr lang="ru-RU" sz="2800" b="1" dirty="0">
                <a:solidFill>
                  <a:srgbClr val="002060"/>
                </a:solidFill>
                <a:latin typeface="Arial Narrow" panose="020B0606020202030204" charset="0"/>
                <a:cs typeface="Arial Narrow" panose="020B0606020202030204" charset="0"/>
                <a:sym typeface="+mn-ea"/>
              </a:rPr>
              <a:t>Благодарю за внимание! </a:t>
            </a:r>
            <a:r>
              <a:rPr lang="ru-RU" sz="2800" b="1" dirty="0" smtClean="0">
                <a:solidFill>
                  <a:srgbClr val="002060"/>
                </a:solidFill>
                <a:latin typeface="Arial Narrow" panose="020B0606020202030204" charset="0"/>
                <a:cs typeface="Arial Narrow" panose="020B0606020202030204" charset="0"/>
                <a:sym typeface="+mn-ea"/>
              </a:rPr>
              <a:t>Приглашаем </a:t>
            </a:r>
            <a:r>
              <a:rPr lang="ru-RU" sz="2800" b="1" dirty="0">
                <a:solidFill>
                  <a:srgbClr val="002060"/>
                </a:solidFill>
                <a:latin typeface="Arial Narrow" panose="020B0606020202030204" charset="0"/>
                <a:cs typeface="Arial Narrow" panose="020B0606020202030204" charset="0"/>
                <a:sym typeface="+mn-ea"/>
              </a:rPr>
              <a:t>к </a:t>
            </a:r>
            <a:r>
              <a:rPr lang="ru-RU" sz="2800" b="1" dirty="0" smtClean="0">
                <a:solidFill>
                  <a:srgbClr val="002060"/>
                </a:solidFill>
                <a:latin typeface="Arial Narrow" panose="020B0606020202030204" charset="0"/>
                <a:cs typeface="Arial Narrow" panose="020B0606020202030204" charset="0"/>
                <a:sym typeface="+mn-ea"/>
              </a:rPr>
              <a:t>сотрудничеству.</a:t>
            </a:r>
          </a:p>
          <a:p>
            <a:pPr algn="ctr"/>
            <a:r>
              <a:rPr lang="ru-RU" sz="2800" b="1" dirty="0" smtClean="0">
                <a:solidFill>
                  <a:srgbClr val="002060"/>
                </a:solidFill>
                <a:latin typeface="Arial Narrow" panose="020B0606020202030204" charset="0"/>
                <a:cs typeface="Arial Narrow" panose="020B0606020202030204" charset="0"/>
                <a:sym typeface="+mn-ea"/>
              </a:rPr>
              <a:t> </a:t>
            </a:r>
            <a:r>
              <a:rPr lang="ru-RU" sz="2000" b="1" dirty="0">
                <a:solidFill>
                  <a:srgbClr val="002060"/>
                </a:solidFill>
                <a:latin typeface="Arial Narrow" panose="020B0606020202030204" charset="0"/>
                <a:cs typeface="Arial Narrow" panose="020B0606020202030204" charset="0"/>
              </a:rPr>
              <a:t>Куприянова Наталья </a:t>
            </a:r>
            <a:r>
              <a:rPr lang="ru-RU" sz="2000" b="1" dirty="0" smtClean="0">
                <a:solidFill>
                  <a:srgbClr val="002060"/>
                </a:solidFill>
                <a:latin typeface="Arial Narrow" panose="020B0606020202030204" charset="0"/>
                <a:cs typeface="Arial Narrow" panose="020B0606020202030204" charset="0"/>
              </a:rPr>
              <a:t>Васильевна, </a:t>
            </a:r>
            <a:r>
              <a:rPr lang="ru-RU" sz="2000" b="1" dirty="0">
                <a:solidFill>
                  <a:srgbClr val="002060"/>
                </a:solidFill>
                <a:latin typeface="Arial Narrow" panose="020B0606020202030204" charset="0"/>
                <a:cs typeface="Arial Narrow" panose="020B0606020202030204" charset="0"/>
              </a:rPr>
              <a:t>методист МАОУ ДО «Технополис»</a:t>
            </a:r>
          </a:p>
          <a:p>
            <a:pPr algn="ctr"/>
            <a:r>
              <a:rPr lang="ru-RU" sz="2000" b="1" dirty="0">
                <a:solidFill>
                  <a:srgbClr val="002060"/>
                </a:solidFill>
                <a:latin typeface="Arial Narrow" panose="020B0606020202030204" charset="0"/>
                <a:cs typeface="Arial Narrow" panose="020B0606020202030204" charset="0"/>
              </a:rPr>
              <a:t>(3462) 500- 968, </a:t>
            </a:r>
            <a:r>
              <a:rPr lang="en-US" sz="2000" b="1" dirty="0">
                <a:solidFill>
                  <a:srgbClr val="002060"/>
                </a:solidFill>
                <a:latin typeface="Arial Narrow" panose="020B0606020202030204" charset="0"/>
                <a:cs typeface="Arial Narrow" panose="020B0606020202030204" charset="0"/>
              </a:rPr>
              <a:t>metodist.it-cube@yandex.ru</a:t>
            </a:r>
            <a:endParaRPr lang="ru-RU" sz="2000" b="1" dirty="0">
              <a:solidFill>
                <a:srgbClr val="002060"/>
              </a:solidFill>
              <a:latin typeface="Arial Narrow" panose="020B0606020202030204" charset="0"/>
              <a:cs typeface="Arial Narrow" panose="020B0606020202030204" charset="0"/>
            </a:endParaRPr>
          </a:p>
        </p:txBody>
      </p:sp>
      <p:pic>
        <p:nvPicPr>
          <p:cNvPr id="8" name="Рисунок 7" descr="LOGO синий без фона.gif"/>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xmlns="">
                  <a14:imgLayer r:embed="rId4">
                    <a14:imgEffect>
                      <a14:sharpenSoften amount="-50000"/>
                    </a14:imgEffect>
                    <a14:imgEffect>
                      <a14:colorTemperature colorTemp="5900"/>
                    </a14:imgEffect>
                    <a14:imgEffect>
                      <a14:brightnessContrast bright="40000" contrast="-40000"/>
                    </a14:imgEffect>
                  </a14:imgLayer>
                </a14:imgProps>
              </a:ext>
            </a:extLst>
          </a:blip>
          <a:stretch>
            <a:fillRect/>
          </a:stretch>
        </p:blipFill>
        <p:spPr>
          <a:xfrm>
            <a:off x="347467" y="212847"/>
            <a:ext cx="924315" cy="925898"/>
          </a:xfrm>
          <a:prstGeom prst="rect">
            <a:avLst/>
          </a:prstGeom>
        </p:spPr>
      </p:pic>
      <p:pic>
        <p:nvPicPr>
          <p:cNvPr id="15" name="Замещающее содержимое 12" descr="Логотип 50 лет"/>
          <p:cNvPicPr>
            <a:picLocks noGrp="1" noChangeAspect="1"/>
          </p:cNvPicPr>
          <p:nvPr>
            <p:ph sz="half" idx="2"/>
          </p:nvPr>
        </p:nvPicPr>
        <p:blipFill>
          <a:blip r:embed="rId5" cstate="print"/>
          <a:srcRect l="4589" r="-6221"/>
          <a:stretch>
            <a:fillRect/>
          </a:stretch>
        </p:blipFill>
        <p:spPr>
          <a:xfrm>
            <a:off x="10816764" y="55083"/>
            <a:ext cx="1442085" cy="1241425"/>
          </a:xfrm>
          <a:prstGeom prst="rect">
            <a:avLst/>
          </a:prstGeom>
          <a:ln>
            <a:noFill/>
          </a:ln>
          <a:effectLst>
            <a:softEdge rad="112500"/>
          </a:effectLst>
        </p:spPr>
      </p:pic>
      <p:sp>
        <p:nvSpPr>
          <p:cNvPr id="2" name="Заголовок 1"/>
          <p:cNvSpPr>
            <a:spLocks noGrp="1"/>
          </p:cNvSpPr>
          <p:nvPr>
            <p:ph type="title"/>
          </p:nvPr>
        </p:nvSpPr>
        <p:spPr>
          <a:xfrm>
            <a:off x="1368768" y="55083"/>
            <a:ext cx="9351010" cy="1315720"/>
          </a:xfrm>
          <a:solidFill>
            <a:schemeClr val="bg1">
              <a:lumMod val="95000"/>
            </a:schemeClr>
          </a:solidFill>
          <a:effectLst>
            <a:softEdge rad="127000"/>
          </a:effectLst>
        </p:spPr>
        <p:txBody>
          <a:bodyPr>
            <a:normAutofit/>
          </a:bodyPr>
          <a:lstStyle/>
          <a:p>
            <a:pPr algn="ctr"/>
            <a:r>
              <a:rPr lang="ru-RU" sz="3600" b="1" dirty="0">
                <a:solidFill>
                  <a:srgbClr val="005A9E"/>
                </a:solidFill>
                <a:latin typeface="Arial Narrow" pitchFamily="34" charset="0"/>
              </a:rPr>
              <a:t>Вместе идти вперед </a:t>
            </a:r>
            <a:r>
              <a:rPr lang="ru-RU" sz="3600" b="1" dirty="0" smtClean="0">
                <a:solidFill>
                  <a:srgbClr val="005A9E"/>
                </a:solidFill>
                <a:latin typeface="Arial Narrow" pitchFamily="34" charset="0"/>
              </a:rPr>
              <a:t/>
            </a:r>
            <a:br>
              <a:rPr lang="ru-RU" sz="3600" b="1" dirty="0" smtClean="0">
                <a:solidFill>
                  <a:srgbClr val="005A9E"/>
                </a:solidFill>
                <a:latin typeface="Arial Narrow" pitchFamily="34" charset="0"/>
              </a:rPr>
            </a:br>
            <a:r>
              <a:rPr lang="ru-RU" sz="3600" b="1" dirty="0" smtClean="0">
                <a:solidFill>
                  <a:srgbClr val="005A9E"/>
                </a:solidFill>
                <a:latin typeface="Arial Narrow" pitchFamily="34" charset="0"/>
              </a:rPr>
              <a:t>и </a:t>
            </a:r>
            <a:r>
              <a:rPr lang="ru-RU" sz="3600" b="1" dirty="0">
                <a:solidFill>
                  <a:srgbClr val="005A9E"/>
                </a:solidFill>
                <a:latin typeface="Arial Narrow" pitchFamily="34" charset="0"/>
              </a:rPr>
              <a:t>не останавливаться на </a:t>
            </a:r>
            <a:r>
              <a:rPr lang="ru-RU" sz="3600" b="1" dirty="0" smtClean="0">
                <a:solidFill>
                  <a:srgbClr val="005A9E"/>
                </a:solidFill>
                <a:latin typeface="Arial Narrow" pitchFamily="34" charset="0"/>
              </a:rPr>
              <a:t>достигнутом!</a:t>
            </a:r>
            <a:endParaRPr lang="ru-RU" sz="3600" b="1" dirty="0">
              <a:solidFill>
                <a:srgbClr val="005A9E"/>
              </a:solidFill>
              <a:latin typeface="Arial Narrow" pitchFamily="34" charset="0"/>
              <a:sym typeface="+mn-ea"/>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1756</TotalTime>
  <Words>490</Words>
  <Application>Microsoft Office PowerPoint</Application>
  <PresentationFormat>Произвольный</PresentationFormat>
  <Paragraphs>72</Paragraphs>
  <Slides>12</Slides>
  <Notes>3</Notes>
  <HiddenSlides>0</HiddenSlides>
  <MMClips>0</MMClips>
  <ScaleCrop>false</ScaleCrop>
  <HeadingPairs>
    <vt:vector size="4" baseType="variant">
      <vt:variant>
        <vt:lpstr>Тема</vt:lpstr>
      </vt:variant>
      <vt:variant>
        <vt:i4>2</vt:i4>
      </vt:variant>
      <vt:variant>
        <vt:lpstr>Заголовки слайдов</vt:lpstr>
      </vt:variant>
      <vt:variant>
        <vt:i4>12</vt:i4>
      </vt:variant>
    </vt:vector>
  </HeadingPairs>
  <TitlesOfParts>
    <vt:vector size="14" baseType="lpstr">
      <vt:lpstr>Тема Office</vt:lpstr>
      <vt:lpstr>1_Тема Office</vt:lpstr>
      <vt:lpstr>Слайд 1</vt:lpstr>
      <vt:lpstr>Слайд 2</vt:lpstr>
      <vt:lpstr>Основная идея практики «От студента до специалиста» </vt:lpstr>
      <vt:lpstr>Графическая модель реализации практики «От студента до специалиста»</vt:lpstr>
      <vt:lpstr>Формы реализации наставнических практик «От студента до специалиста»</vt:lpstr>
      <vt:lpstr>Эффективные примеры из наставнической практики «От студента до специалиста»</vt:lpstr>
      <vt:lpstr>Уровень сформированной  профессиональных компетенций студентов*</vt:lpstr>
      <vt:lpstr>Результативность практики</vt:lpstr>
      <vt:lpstr>Технология реализации практики</vt:lpstr>
      <vt:lpstr>Технология реализации практики</vt:lpstr>
      <vt:lpstr> Наставничество студентов – высокоэффективная кадровая технология, направленная на создание условий для отбора, сопровождения и привлечения в профессию мотивированных начинающих специалистов, и влияющая на повышение качества деятельности учреждения системы дополнительного образования в целом.</vt:lpstr>
      <vt:lpstr>Вместе идти вперед  и не останавливаться на достигнутом!</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Ирина Юрьевна Акентьевна</dc:creator>
  <cp:lastModifiedBy>Борис</cp:lastModifiedBy>
  <cp:revision>82</cp:revision>
  <dcterms:created xsi:type="dcterms:W3CDTF">2024-02-08T07:14:00Z</dcterms:created>
  <dcterms:modified xsi:type="dcterms:W3CDTF">2024-11-26T05:41:38Z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43300F96EC264319AE7F26FDA49082C1_12</vt:lpwstr>
  </property>
  <property fmtid="{D5CDD505-2E9C-101B-9397-08002B2CF9AE}" pid="3" name="KSOProductBuildVer">
    <vt:lpwstr>1049-12.2.0.13489</vt:lpwstr>
  </property>
</Properties>
</file>