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667" r:id="rId2"/>
    <p:sldId id="728" r:id="rId3"/>
    <p:sldId id="711" r:id="rId4"/>
    <p:sldId id="712" r:id="rId5"/>
    <p:sldId id="715" r:id="rId6"/>
    <p:sldId id="716" r:id="rId7"/>
    <p:sldId id="717" r:id="rId8"/>
    <p:sldId id="718" r:id="rId9"/>
    <p:sldId id="719" r:id="rId10"/>
    <p:sldId id="720" r:id="rId11"/>
    <p:sldId id="721" r:id="rId12"/>
    <p:sldId id="722" r:id="rId13"/>
    <p:sldId id="723" r:id="rId14"/>
    <p:sldId id="724" r:id="rId15"/>
    <p:sldId id="725" r:id="rId16"/>
    <p:sldId id="726" r:id="rId17"/>
    <p:sldId id="727" r:id="rId18"/>
  </p:sldIdLst>
  <p:sldSz cx="12192000" cy="6858000"/>
  <p:notesSz cx="6858000" cy="9144000"/>
  <p:defaultTextStyle>
    <a:defPPr lvl="0">
      <a:defRPr lang="ru-RU"/>
    </a:defPPr>
    <a:lvl1pPr marL="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AFFD5"/>
    <a:srgbClr val="FFFBB7"/>
    <a:srgbClr val="FFFE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14" y="-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A4C47-9E46-44CD-A602-5A27A715B15C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2C0C4-4270-42AF-8F51-18C3306DC1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9391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8068-C842-4D40-948A-3BDE12CEFDF2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4888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1" name="Google Shape;51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1" name="Google Shape;3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60094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2" name="Google Shape;3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49896-2E54-414C-810B-8A7FCED179F5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77A61-0ABD-4043-8896-D913197979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microsoft.com/office/2007/relationships/hdphoto" Target="../media/hdphoto1.wdp"/><Relationship Id="rId12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8.png"/><Relationship Id="rId5" Type="http://schemas.openxmlformats.org/officeDocument/2006/relationships/image" Target="../media/image19.png"/><Relationship Id="rId10" Type="http://schemas.openxmlformats.org/officeDocument/2006/relationships/image" Target="../media/image5.jpe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vk.com/wall-177136941_37925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wall-177136941_37811" TargetMode="External"/><Relationship Id="rId5" Type="http://schemas.openxmlformats.org/officeDocument/2006/relationships/hyperlink" Target="https://vk.com/wall-177136941_37457" TargetMode="External"/><Relationship Id="rId4" Type="http://schemas.openxmlformats.org/officeDocument/2006/relationships/hyperlink" Target="https://vk.com/wall-177136941_37228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5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8.png"/><Relationship Id="rId5" Type="http://schemas.openxmlformats.org/officeDocument/2006/relationships/hyperlink" Target="https://sferum.ru/?p=messages&amp;join=TImkT079CucezsP6MskrNo4sS2QpaEllatg" TargetMode="External"/><Relationship Id="rId10" Type="http://schemas.openxmlformats.org/officeDocument/2006/relationships/image" Target="../media/image27.jpeg"/><Relationship Id="rId4" Type="http://schemas.openxmlformats.org/officeDocument/2006/relationships/hyperlink" Target="http://mku-imc86.ru/domashnyaya/virtualnyj-nastavnik/" TargetMode="External"/><Relationship Id="rId9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hyperlink" Target="https://vk.com/wall-177136941_3901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wall-177136941_37354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hyperlink" Target="https://vk.com/wall-177136941_3971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k.com/wall-177136941_36567" TargetMode="Externa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177136941_40424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vk.com/wall-177136941_3374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wall-177136941_33538" TargetMode="External"/><Relationship Id="rId5" Type="http://schemas.openxmlformats.org/officeDocument/2006/relationships/hyperlink" Target="https://vk.com/wall-177136941_40337" TargetMode="External"/><Relationship Id="rId4" Type="http://schemas.openxmlformats.org/officeDocument/2006/relationships/image" Target="../media/image37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.jpeg"/><Relationship Id="rId7" Type="http://schemas.openxmlformats.org/officeDocument/2006/relationships/hyperlink" Target="https://vk.com/mku_imc86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edu_sur_reg" TargetMode="External"/><Relationship Id="rId5" Type="http://schemas.openxmlformats.org/officeDocument/2006/relationships/hyperlink" Target="http://mku-imc86.ru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64088" y="1866377"/>
            <a:ext cx="10534389" cy="113986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>
                <a:latin typeface="Arial Narrow" panose="020B0606020202030204" pitchFamily="34" charset="0"/>
              </a:rPr>
              <a:t>Региональный семинар (</a:t>
            </a:r>
            <a:r>
              <a:rPr lang="ru-RU" sz="2000" b="1" dirty="0" err="1" smtClean="0">
                <a:latin typeface="Arial Narrow" panose="020B0606020202030204" pitchFamily="34" charset="0"/>
              </a:rPr>
              <a:t>вебинар</a:t>
            </a:r>
            <a:r>
              <a:rPr lang="ru-RU" sz="2000" b="1" dirty="0" smtClean="0">
                <a:latin typeface="Arial Narrow" panose="020B0606020202030204" pitchFamily="34" charset="0"/>
              </a:rPr>
              <a:t>) по итогам Конкурса моделей наставничества педагогических работников  и Мониторинга  реализации целевой модели наставничества в Ханты-Мансийском автономном округе – </a:t>
            </a:r>
            <a:r>
              <a:rPr lang="ru-RU" sz="2000" b="1" dirty="0" err="1" smtClean="0">
                <a:latin typeface="Arial Narrow" panose="020B0606020202030204" pitchFamily="34" charset="0"/>
              </a:rPr>
              <a:t>Югре</a:t>
            </a:r>
            <a:endParaRPr lang="ru-RU" sz="2000" b="1" dirty="0" smtClean="0">
              <a:solidFill>
                <a:srgbClr val="1E3584"/>
              </a:solidFill>
              <a:latin typeface="Arial Narrow" panose="020B0606020202030204" pitchFamily="34" charset="0"/>
              <a:ea typeface="Helvetica Neue Medium" panose="02000503000000020004" pitchFamily="2" charset="0"/>
              <a:cs typeface="Calibri" panose="020F0502020204030204" pitchFamily="34" charset="0"/>
            </a:endParaRPr>
          </a:p>
          <a:p>
            <a:pPr algn="ctr"/>
            <a:r>
              <a:rPr lang="ru-RU" sz="2000" b="1" dirty="0" smtClean="0"/>
              <a:t> </a:t>
            </a:r>
            <a:endParaRPr lang="ru-RU" sz="2000" b="1" dirty="0"/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algn="ctr"/>
            <a:endParaRPr lang="ru-RU" sz="3600" b="1" dirty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84111" y="5636711"/>
            <a:ext cx="3457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Ханты-Мансийск</a:t>
            </a:r>
          </a:p>
          <a:p>
            <a:pPr algn="ctr"/>
            <a:r>
              <a:rPr lang="ru-RU" b="1" dirty="0" smtClean="0"/>
              <a:t>25 ноября </a:t>
            </a:r>
            <a:r>
              <a:rPr lang="ru-RU" b="1" dirty="0"/>
              <a:t>2024 года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1666" y="3231714"/>
            <a:ext cx="10321446" cy="129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BB7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Муниципальное </a:t>
            </a:r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казённое учреждение </a:t>
            </a:r>
            <a:r>
              <a:rPr lang="ru-RU" sz="2800" b="1" dirty="0" err="1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Сургутского</a:t>
            </a:r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района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«Информационно-методический </a:t>
            </a:r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центр»</a:t>
            </a:r>
            <a:endParaRPr lang="ru-RU" sz="2800" b="1" dirty="0">
              <a:solidFill>
                <a:srgbClr val="C00000"/>
              </a:solidFill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720" b="88022"/>
          <a:stretch>
            <a:fillRect/>
          </a:stretch>
        </p:blipFill>
        <p:spPr>
          <a:xfrm>
            <a:off x="3265716" y="-10633"/>
            <a:ext cx="3067229" cy="1331141"/>
          </a:xfrm>
          <a:prstGeom prst="rect">
            <a:avLst/>
          </a:prstGeom>
        </p:spPr>
      </p:pic>
      <p:pic>
        <p:nvPicPr>
          <p:cNvPr id="13" name="Замещающее содержимое 12" descr="Логотип 50 лет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98629" y="0"/>
            <a:ext cx="1393371" cy="1200350"/>
          </a:xfrm>
          <a:prstGeom prst="rect">
            <a:avLst/>
          </a:prstGeom>
        </p:spPr>
      </p:pic>
      <p:pic>
        <p:nvPicPr>
          <p:cNvPr id="18" name="Picture 2" descr="Центр непрерывного повышения профессионального мастерства педагогических  работнико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8240" y="0"/>
            <a:ext cx="2684551" cy="115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6748" r="4398"/>
          <a:stretch/>
        </p:blipFill>
        <p:spPr bwMode="auto">
          <a:xfrm>
            <a:off x="127592" y="0"/>
            <a:ext cx="1679944" cy="12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4" y="436880"/>
            <a:ext cx="8534399" cy="84763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  <a:cs typeface="Arial" pitchFamily="34" charset="0"/>
                <a:sym typeface="+mn-ea"/>
              </a:rPr>
              <a:t>Победитель Конкурса в номинации</a:t>
            </a:r>
            <a:br>
              <a:rPr lang="ru-RU" sz="2400" b="1" dirty="0" smtClean="0">
                <a:latin typeface="Arial Narrow" pitchFamily="34" charset="0"/>
                <a:cs typeface="Arial" pitchFamily="34" charset="0"/>
                <a:sym typeface="+mn-ea"/>
              </a:rPr>
            </a:br>
            <a:r>
              <a:rPr lang="ru-RU" sz="2400" b="1" dirty="0" smtClean="0">
                <a:latin typeface="Arial Narrow" pitchFamily="34" charset="0"/>
                <a:cs typeface="Arial" pitchFamily="34" charset="0"/>
                <a:sym typeface="+mn-ea"/>
              </a:rPr>
              <a:t>«Лучшая модель наставничества молодых педагогов»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701458" y="3344449"/>
            <a:ext cx="49227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Лимарева Светлана Ивановна, </a:t>
            </a:r>
            <a:r>
              <a:rPr lang="ru-RU" sz="2400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заместитель директора  МКУ «ИМЦ» </a:t>
            </a:r>
            <a:endParaRPr lang="ru-RU" sz="2400" i="1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endParaRPr lang="ru-RU" sz="2400" i="1" dirty="0" smtClean="0">
              <a:latin typeface="Arial Narrow" panose="020B0606020202030204" charset="0"/>
              <a:cs typeface="Arial Narrow" panose="020B0606020202030204" charset="0"/>
              <a:sym typeface="+mn-ea"/>
            </a:endParaRPr>
          </a:p>
          <a:p>
            <a:r>
              <a:rPr lang="ru-RU" sz="2400" b="1" i="1" dirty="0" err="1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Бутенко</a:t>
            </a:r>
            <a:r>
              <a:rPr lang="ru-RU" sz="2400" b="1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 Юлия Александровна, </a:t>
            </a:r>
            <a:r>
              <a:rPr lang="ru-RU" sz="2400" i="1" dirty="0" smtClean="0">
                <a:latin typeface="Arial Narrow" panose="020B0606020202030204" charset="0"/>
                <a:cs typeface="Arial Narrow" panose="020B0606020202030204" charset="0"/>
                <a:sym typeface="+mn-ea"/>
              </a:rPr>
              <a:t>методист  МКУ «ИМЦ»</a:t>
            </a:r>
            <a:endParaRPr lang="ru-RU" sz="2400" i="1" dirty="0">
              <a:latin typeface="Arial Narrow" panose="020B0606020202030204" charset="0"/>
              <a:cs typeface="Arial Narrow" panose="020B0606020202030204" charset="0"/>
              <a:sym typeface="+mn-ea"/>
            </a:endParaRPr>
          </a:p>
        </p:txBody>
      </p:sp>
      <p:pic>
        <p:nvPicPr>
          <p:cNvPr id="14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0549"/>
            <a:ext cx="1111574" cy="115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0493" y="1488730"/>
            <a:ext cx="8843375" cy="1631216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Инновационная практика реализации целевой модели наставничества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 Narrow" panose="020B0606020202030204" charset="0"/>
                <a:cs typeface="Arial Narrow" panose="020B0606020202030204" charset="0"/>
                <a:sym typeface="+mn-ea"/>
              </a:rPr>
              <a:t>«Педагогическая лаборатория «Мосты»</a:t>
            </a:r>
            <a:endParaRPr lang="ru-RU" sz="2800" b="1" dirty="0" smtClean="0">
              <a:solidFill>
                <a:srgbClr val="0070C0"/>
              </a:solidFill>
              <a:latin typeface="Arial Narrow" panose="020B0606020202030204" charset="0"/>
              <a:cs typeface="Arial Narrow" panose="020B0606020202030204" charset="0"/>
            </a:endParaRPr>
          </a:p>
          <a:p>
            <a:pPr lvl="0" algn="ctr"/>
            <a:endParaRPr lang="ru-RU" sz="1600" b="1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2" descr="C:\Users\MMC-01\Downloads\8kypdR7c3ZSb7XQBIof4deGNs7RtE9JfXTiUtNipq0kcc2el-wDRlpAx4uBWO-Azs5jTY-aVavFl7Nmi05451rxY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48" r="8638"/>
          <a:stretch/>
        </p:blipFill>
        <p:spPr bwMode="auto">
          <a:xfrm>
            <a:off x="6893806" y="3398874"/>
            <a:ext cx="4327439" cy="2751406"/>
          </a:xfrm>
          <a:prstGeom prst="rect">
            <a:avLst/>
          </a:prstGeom>
          <a:noFill/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4" y="436880"/>
            <a:ext cx="8534399" cy="84763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Основная идея муниципальной  модели наставничества  </a:t>
            </a:r>
            <a:b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 «Педагогическая лаборатория «Мосты»</a:t>
            </a:r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 </a:t>
            </a:r>
            <a:endParaRPr lang="ru-RU" sz="1800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7" name="Рисунок 4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780395" y="22860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0792460" y="186690"/>
            <a:ext cx="1036320" cy="99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pic>
        <p:nvPicPr>
          <p:cNvPr id="15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73300" y="2736957"/>
            <a:ext cx="48110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ПРЕДМЕТ НАСТАВНИЧЕСТВА</a:t>
            </a:r>
            <a:r>
              <a:rPr lang="ru-RU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–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успешная адаптация,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становление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и закрепление молодых педагогов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в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профессии.</a:t>
            </a:r>
          </a:p>
          <a:p>
            <a:r>
              <a:rPr lang="ru-RU" sz="160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СРОК РЕАЛИЗАЦИИ</a:t>
            </a:r>
            <a:r>
              <a:rPr lang="ru-RU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2023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– 2025 годы.</a:t>
            </a:r>
          </a:p>
          <a:p>
            <a:endParaRPr lang="ru-RU" sz="1600" b="1" dirty="0" smtClean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ЦЕЛЬ</a:t>
            </a:r>
            <a:r>
              <a:rPr lang="ru-RU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создание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условий для эффективного </a:t>
            </a:r>
            <a:endParaRPr lang="ru-RU" sz="1600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введения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молодого педагога в профессию </a:t>
            </a:r>
            <a:endParaRPr lang="ru-RU" sz="1600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через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использование новых форм взаимодействия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и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индивидуализацию процесса наставничества.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96001" y="2736957"/>
            <a:ext cx="56423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ЗАДАЧИ:  </a:t>
            </a:r>
            <a:endParaRPr lang="ru-RU" sz="1600" dirty="0" smtClean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endParaRPr lang="ru-RU" sz="1600" dirty="0" smtClean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1.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Обеспечить 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организационное и методическое сопровождение </a:t>
            </a:r>
            <a:endParaRPr lang="ru-RU" sz="1600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реализации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модели «Педагогическая лаборатория «Мосты».</a:t>
            </a:r>
          </a:p>
          <a:p>
            <a:endParaRPr lang="ru-RU" sz="1600" dirty="0" smtClean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2.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Внедрить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модель «Педагогическая лаборатория «Мосты» </a:t>
            </a:r>
            <a:endParaRPr lang="ru-RU" sz="1600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в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систему образования района.</a:t>
            </a:r>
          </a:p>
          <a:p>
            <a:endParaRPr lang="ru-RU" sz="1600" dirty="0" smtClean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3.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Подготовить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опыт организации деятельности </a:t>
            </a:r>
            <a:endParaRPr lang="ru-RU" sz="1600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«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Педагогической лаборатории «Мосты» 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для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трансляции </a:t>
            </a:r>
            <a:endParaRPr lang="ru-RU" sz="1600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другим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муниципалитетам.</a:t>
            </a:r>
          </a:p>
        </p:txBody>
      </p:sp>
      <p:pic>
        <p:nvPicPr>
          <p:cNvPr id="14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7970" y="1350945"/>
            <a:ext cx="10732650" cy="830997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СОЗДАНИЕ И ФУНКЦИОНИРОВАНИЕ ЛАБОРАТОРИИ ПО УСТАНОВЛЕНИЮ ПРОФЕССИОНАЛЬНЫХ СВЯЗЕЙ (МОСТОВ) МЕЖДУ МОЛОДЫМИ ПЕДАГОГАМИ И НАСТАВНИКАМИ С ПОСЛЕДУЮЩЕЙ ДЕМОНСТРАЦИЕЙ РЕЗУЛЬТАТОВ</a:t>
            </a:r>
            <a:r>
              <a:rPr lang="ru-RU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 </a:t>
            </a:r>
          </a:p>
          <a:p>
            <a:pPr lvl="0" algn="ctr"/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 ПЛОЩАДКЕ ФЕСТИВАЛЯ  – «ПЕДАГОГИЧЕСКАЯ ВЕСНА» </a:t>
            </a:r>
            <a:endParaRPr lang="ru-RU" sz="1600" b="1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Рисунок 16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166" name="Прямоугольник 16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1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1319" y="258808"/>
            <a:ext cx="8534399" cy="847634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 Narrow" pitchFamily="34" charset="0"/>
              </a:rPr>
              <a:t>М</a:t>
            </a: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одель реализации муниципального образовательного проекта</a:t>
            </a:r>
            <a:b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Arial Narrow" pitchFamily="34" charset="0"/>
              </a:rPr>
              <a:t>«Педагогической лаборатории «Мосты»</a:t>
            </a:r>
            <a:endParaRPr lang="ru-RU" sz="24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555" y="1533525"/>
            <a:ext cx="10363200" cy="41903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/>
          </a:p>
          <a:p>
            <a:pPr>
              <a:buNone/>
            </a:pPr>
            <a:endParaRPr lang="ru-RU" sz="3200" dirty="0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2407265" y="7125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grpSp>
        <p:nvGrpSpPr>
          <p:cNvPr id="106" name="Group 2"/>
          <p:cNvGrpSpPr>
            <a:grpSpLocks/>
          </p:cNvGrpSpPr>
          <p:nvPr/>
        </p:nvGrpSpPr>
        <p:grpSpPr bwMode="auto">
          <a:xfrm>
            <a:off x="600379" y="1645349"/>
            <a:ext cx="11015675" cy="4880993"/>
            <a:chOff x="495" y="896"/>
            <a:chExt cx="15896" cy="8162"/>
          </a:xfrm>
        </p:grpSpPr>
        <p:grpSp>
          <p:nvGrpSpPr>
            <p:cNvPr id="113" name="Group 3"/>
            <p:cNvGrpSpPr>
              <a:grpSpLocks/>
            </p:cNvGrpSpPr>
            <p:nvPr/>
          </p:nvGrpSpPr>
          <p:grpSpPr bwMode="auto">
            <a:xfrm>
              <a:off x="495" y="896"/>
              <a:ext cx="15896" cy="6744"/>
              <a:chOff x="495" y="-879"/>
              <a:chExt cx="15896" cy="6744"/>
            </a:xfrm>
          </p:grpSpPr>
          <p:sp>
            <p:nvSpPr>
              <p:cNvPr id="130" name="Freeform 4"/>
              <p:cNvSpPr>
                <a:spLocks/>
              </p:cNvSpPr>
              <p:nvPr/>
            </p:nvSpPr>
            <p:spPr bwMode="auto">
              <a:xfrm>
                <a:off x="2050" y="-875"/>
                <a:ext cx="12743" cy="617"/>
              </a:xfrm>
              <a:custGeom>
                <a:avLst/>
                <a:gdLst>
                  <a:gd name="T0" fmla="+- 0 14792 2050"/>
                  <a:gd name="T1" fmla="*/ T0 w 12743"/>
                  <a:gd name="T2" fmla="+- 0 -257 -874"/>
                  <a:gd name="T3" fmla="*/ -257 h 617"/>
                  <a:gd name="T4" fmla="+- 0 14792 2050"/>
                  <a:gd name="T5" fmla="*/ T4 w 12743"/>
                  <a:gd name="T6" fmla="+- 0 -774 -874"/>
                  <a:gd name="T7" fmla="*/ -774 h 617"/>
                  <a:gd name="T8" fmla="+- 0 14763 2050"/>
                  <a:gd name="T9" fmla="*/ T8 w 12743"/>
                  <a:gd name="T10" fmla="+- 0 -845 -874"/>
                  <a:gd name="T11" fmla="*/ -845 h 617"/>
                  <a:gd name="T12" fmla="+- 0 14692 2050"/>
                  <a:gd name="T13" fmla="*/ T12 w 12743"/>
                  <a:gd name="T14" fmla="+- 0 -874 -874"/>
                  <a:gd name="T15" fmla="*/ -874 h 617"/>
                  <a:gd name="T16" fmla="+- 0 2150 2050"/>
                  <a:gd name="T17" fmla="*/ T16 w 12743"/>
                  <a:gd name="T18" fmla="+- 0 -874 -874"/>
                  <a:gd name="T19" fmla="*/ -874 h 617"/>
                  <a:gd name="T20" fmla="+- 0 2111 2050"/>
                  <a:gd name="T21" fmla="*/ T20 w 12743"/>
                  <a:gd name="T22" fmla="+- 0 -866 -874"/>
                  <a:gd name="T23" fmla="*/ -866 h 617"/>
                  <a:gd name="T24" fmla="+- 0 2080 2050"/>
                  <a:gd name="T25" fmla="*/ T24 w 12743"/>
                  <a:gd name="T26" fmla="+- 0 -845 -874"/>
                  <a:gd name="T27" fmla="*/ -845 h 617"/>
                  <a:gd name="T28" fmla="+- 0 2058 2050"/>
                  <a:gd name="T29" fmla="*/ T28 w 12743"/>
                  <a:gd name="T30" fmla="+- 0 -813 -874"/>
                  <a:gd name="T31" fmla="*/ -813 h 617"/>
                  <a:gd name="T32" fmla="+- 0 2050 2050"/>
                  <a:gd name="T33" fmla="*/ T32 w 12743"/>
                  <a:gd name="T34" fmla="+- 0 -774 -874"/>
                  <a:gd name="T35" fmla="*/ -774 h 617"/>
                  <a:gd name="T36" fmla="+- 0 2050 2050"/>
                  <a:gd name="T37" fmla="*/ T36 w 12743"/>
                  <a:gd name="T38" fmla="+- 0 -257 -874"/>
                  <a:gd name="T39" fmla="*/ -257 h 61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</a:cxnLst>
                <a:rect l="0" t="0" r="r" b="b"/>
                <a:pathLst>
                  <a:path w="12743" h="617">
                    <a:moveTo>
                      <a:pt x="12742" y="617"/>
                    </a:moveTo>
                    <a:lnTo>
                      <a:pt x="12742" y="100"/>
                    </a:lnTo>
                    <a:lnTo>
                      <a:pt x="12713" y="29"/>
                    </a:lnTo>
                    <a:lnTo>
                      <a:pt x="12642" y="0"/>
                    </a:lnTo>
                    <a:lnTo>
                      <a:pt x="100" y="0"/>
                    </a:lnTo>
                    <a:lnTo>
                      <a:pt x="61" y="8"/>
                    </a:lnTo>
                    <a:lnTo>
                      <a:pt x="30" y="29"/>
                    </a:lnTo>
                    <a:lnTo>
                      <a:pt x="8" y="61"/>
                    </a:lnTo>
                    <a:lnTo>
                      <a:pt x="0" y="100"/>
                    </a:lnTo>
                    <a:lnTo>
                      <a:pt x="0" y="617"/>
                    </a:lnTo>
                  </a:path>
                </a:pathLst>
              </a:cu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31" name="Line 5"/>
              <p:cNvSpPr>
                <a:spLocks noChangeShapeType="1"/>
              </p:cNvSpPr>
              <p:nvPr/>
            </p:nvSpPr>
            <p:spPr bwMode="auto">
              <a:xfrm>
                <a:off x="5225" y="-874"/>
                <a:ext cx="0" cy="617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32" name="Line 6"/>
              <p:cNvSpPr>
                <a:spLocks noChangeShapeType="1"/>
              </p:cNvSpPr>
              <p:nvPr/>
            </p:nvSpPr>
            <p:spPr bwMode="auto">
              <a:xfrm>
                <a:off x="8419" y="-259"/>
                <a:ext cx="0" cy="0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33" name="Line 7"/>
              <p:cNvSpPr>
                <a:spLocks noChangeShapeType="1"/>
              </p:cNvSpPr>
              <p:nvPr/>
            </p:nvSpPr>
            <p:spPr bwMode="auto">
              <a:xfrm>
                <a:off x="11598" y="-259"/>
                <a:ext cx="0" cy="0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34" name="Picture 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4" y="-470"/>
                <a:ext cx="3154" cy="1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5" name="Freeform 9"/>
              <p:cNvSpPr>
                <a:spLocks/>
              </p:cNvSpPr>
              <p:nvPr/>
            </p:nvSpPr>
            <p:spPr bwMode="auto">
              <a:xfrm>
                <a:off x="534" y="-430"/>
                <a:ext cx="3031" cy="1081"/>
              </a:xfrm>
              <a:custGeom>
                <a:avLst/>
                <a:gdLst>
                  <a:gd name="T0" fmla="+- 0 2050 535"/>
                  <a:gd name="T1" fmla="*/ T0 w 3031"/>
                  <a:gd name="T2" fmla="+- 0 -429 -429"/>
                  <a:gd name="T3" fmla="*/ -429 h 1081"/>
                  <a:gd name="T4" fmla="+- 0 1961 535"/>
                  <a:gd name="T5" fmla="*/ T4 w 3031"/>
                  <a:gd name="T6" fmla="+- 0 -274 -429"/>
                  <a:gd name="T7" fmla="*/ -274 h 1081"/>
                  <a:gd name="T8" fmla="+- 0 624 535"/>
                  <a:gd name="T9" fmla="*/ T8 w 3031"/>
                  <a:gd name="T10" fmla="+- 0 -274 -429"/>
                  <a:gd name="T11" fmla="*/ -274 h 1081"/>
                  <a:gd name="T12" fmla="+- 0 589 535"/>
                  <a:gd name="T13" fmla="*/ T12 w 3031"/>
                  <a:gd name="T14" fmla="+- 0 -267 -429"/>
                  <a:gd name="T15" fmla="*/ -267 h 1081"/>
                  <a:gd name="T16" fmla="+- 0 561 535"/>
                  <a:gd name="T17" fmla="*/ T16 w 3031"/>
                  <a:gd name="T18" fmla="+- 0 -248 -429"/>
                  <a:gd name="T19" fmla="*/ -248 h 1081"/>
                  <a:gd name="T20" fmla="+- 0 542 535"/>
                  <a:gd name="T21" fmla="*/ T20 w 3031"/>
                  <a:gd name="T22" fmla="+- 0 -220 -429"/>
                  <a:gd name="T23" fmla="*/ -220 h 1081"/>
                  <a:gd name="T24" fmla="+- 0 535 535"/>
                  <a:gd name="T25" fmla="*/ T24 w 3031"/>
                  <a:gd name="T26" fmla="+- 0 -185 -429"/>
                  <a:gd name="T27" fmla="*/ -185 h 1081"/>
                  <a:gd name="T28" fmla="+- 0 535 535"/>
                  <a:gd name="T29" fmla="*/ T28 w 3031"/>
                  <a:gd name="T30" fmla="+- 0 563 -429"/>
                  <a:gd name="T31" fmla="*/ 563 h 1081"/>
                  <a:gd name="T32" fmla="+- 0 542 535"/>
                  <a:gd name="T33" fmla="*/ T32 w 3031"/>
                  <a:gd name="T34" fmla="+- 0 597 -429"/>
                  <a:gd name="T35" fmla="*/ 597 h 1081"/>
                  <a:gd name="T36" fmla="+- 0 561 535"/>
                  <a:gd name="T37" fmla="*/ T36 w 3031"/>
                  <a:gd name="T38" fmla="+- 0 626 -429"/>
                  <a:gd name="T39" fmla="*/ 626 h 1081"/>
                  <a:gd name="T40" fmla="+- 0 589 535"/>
                  <a:gd name="T41" fmla="*/ T40 w 3031"/>
                  <a:gd name="T42" fmla="+- 0 645 -429"/>
                  <a:gd name="T43" fmla="*/ 645 h 1081"/>
                  <a:gd name="T44" fmla="+- 0 624 535"/>
                  <a:gd name="T45" fmla="*/ T44 w 3031"/>
                  <a:gd name="T46" fmla="+- 0 652 -429"/>
                  <a:gd name="T47" fmla="*/ 652 h 1081"/>
                  <a:gd name="T48" fmla="+- 0 3477 535"/>
                  <a:gd name="T49" fmla="*/ T48 w 3031"/>
                  <a:gd name="T50" fmla="+- 0 652 -429"/>
                  <a:gd name="T51" fmla="*/ 652 h 1081"/>
                  <a:gd name="T52" fmla="+- 0 3511 535"/>
                  <a:gd name="T53" fmla="*/ T52 w 3031"/>
                  <a:gd name="T54" fmla="+- 0 645 -429"/>
                  <a:gd name="T55" fmla="*/ 645 h 1081"/>
                  <a:gd name="T56" fmla="+- 0 3540 535"/>
                  <a:gd name="T57" fmla="*/ T56 w 3031"/>
                  <a:gd name="T58" fmla="+- 0 626 -429"/>
                  <a:gd name="T59" fmla="*/ 626 h 1081"/>
                  <a:gd name="T60" fmla="+- 0 3559 535"/>
                  <a:gd name="T61" fmla="*/ T60 w 3031"/>
                  <a:gd name="T62" fmla="+- 0 597 -429"/>
                  <a:gd name="T63" fmla="*/ 597 h 1081"/>
                  <a:gd name="T64" fmla="+- 0 3566 535"/>
                  <a:gd name="T65" fmla="*/ T64 w 3031"/>
                  <a:gd name="T66" fmla="+- 0 563 -429"/>
                  <a:gd name="T67" fmla="*/ 563 h 1081"/>
                  <a:gd name="T68" fmla="+- 0 3566 535"/>
                  <a:gd name="T69" fmla="*/ T68 w 3031"/>
                  <a:gd name="T70" fmla="+- 0 -185 -429"/>
                  <a:gd name="T71" fmla="*/ -185 h 1081"/>
                  <a:gd name="T72" fmla="+- 0 3559 535"/>
                  <a:gd name="T73" fmla="*/ T72 w 3031"/>
                  <a:gd name="T74" fmla="+- 0 -220 -429"/>
                  <a:gd name="T75" fmla="*/ -220 h 1081"/>
                  <a:gd name="T76" fmla="+- 0 3540 535"/>
                  <a:gd name="T77" fmla="*/ T76 w 3031"/>
                  <a:gd name="T78" fmla="+- 0 -248 -429"/>
                  <a:gd name="T79" fmla="*/ -248 h 1081"/>
                  <a:gd name="T80" fmla="+- 0 3511 535"/>
                  <a:gd name="T81" fmla="*/ T80 w 3031"/>
                  <a:gd name="T82" fmla="+- 0 -267 -429"/>
                  <a:gd name="T83" fmla="*/ -267 h 1081"/>
                  <a:gd name="T84" fmla="+- 0 3477 535"/>
                  <a:gd name="T85" fmla="*/ T84 w 3031"/>
                  <a:gd name="T86" fmla="+- 0 -274 -429"/>
                  <a:gd name="T87" fmla="*/ -274 h 1081"/>
                  <a:gd name="T88" fmla="+- 0 2140 535"/>
                  <a:gd name="T89" fmla="*/ T88 w 3031"/>
                  <a:gd name="T90" fmla="+- 0 -274 -429"/>
                  <a:gd name="T91" fmla="*/ -274 h 1081"/>
                  <a:gd name="T92" fmla="+- 0 2050 535"/>
                  <a:gd name="T93" fmla="*/ T92 w 3031"/>
                  <a:gd name="T94" fmla="+- 0 -429 -429"/>
                  <a:gd name="T95" fmla="*/ -429 h 10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3031" h="1081">
                    <a:moveTo>
                      <a:pt x="1515" y="0"/>
                    </a:moveTo>
                    <a:lnTo>
                      <a:pt x="1426" y="155"/>
                    </a:lnTo>
                    <a:lnTo>
                      <a:pt x="89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992"/>
                    </a:lnTo>
                    <a:lnTo>
                      <a:pt x="7" y="1026"/>
                    </a:lnTo>
                    <a:lnTo>
                      <a:pt x="26" y="1055"/>
                    </a:lnTo>
                    <a:lnTo>
                      <a:pt x="54" y="1074"/>
                    </a:lnTo>
                    <a:lnTo>
                      <a:pt x="89" y="1081"/>
                    </a:lnTo>
                    <a:lnTo>
                      <a:pt x="2942" y="1081"/>
                    </a:lnTo>
                    <a:lnTo>
                      <a:pt x="2976" y="1074"/>
                    </a:lnTo>
                    <a:lnTo>
                      <a:pt x="3005" y="1055"/>
                    </a:lnTo>
                    <a:lnTo>
                      <a:pt x="3024" y="1026"/>
                    </a:lnTo>
                    <a:lnTo>
                      <a:pt x="3031" y="992"/>
                    </a:lnTo>
                    <a:lnTo>
                      <a:pt x="3031" y="244"/>
                    </a:lnTo>
                    <a:lnTo>
                      <a:pt x="3024" y="209"/>
                    </a:lnTo>
                    <a:lnTo>
                      <a:pt x="3005" y="181"/>
                    </a:lnTo>
                    <a:lnTo>
                      <a:pt x="2976" y="162"/>
                    </a:lnTo>
                    <a:lnTo>
                      <a:pt x="2942" y="155"/>
                    </a:lnTo>
                    <a:lnTo>
                      <a:pt x="1605" y="155"/>
                    </a:lnTo>
                    <a:lnTo>
                      <a:pt x="15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36" name="Picture 1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36" y="-470"/>
                <a:ext cx="3154" cy="1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7" name="Freeform 11"/>
              <p:cNvSpPr>
                <a:spLocks/>
              </p:cNvSpPr>
              <p:nvPr/>
            </p:nvSpPr>
            <p:spPr bwMode="auto">
              <a:xfrm>
                <a:off x="13276" y="-430"/>
                <a:ext cx="3031" cy="1081"/>
              </a:xfrm>
              <a:custGeom>
                <a:avLst/>
                <a:gdLst>
                  <a:gd name="T0" fmla="+- 0 14792 13277"/>
                  <a:gd name="T1" fmla="*/ T0 w 3031"/>
                  <a:gd name="T2" fmla="+- 0 -429 -429"/>
                  <a:gd name="T3" fmla="*/ -429 h 1081"/>
                  <a:gd name="T4" fmla="+- 0 14703 13277"/>
                  <a:gd name="T5" fmla="*/ T4 w 3031"/>
                  <a:gd name="T6" fmla="+- 0 -274 -429"/>
                  <a:gd name="T7" fmla="*/ -274 h 1081"/>
                  <a:gd name="T8" fmla="+- 0 13366 13277"/>
                  <a:gd name="T9" fmla="*/ T8 w 3031"/>
                  <a:gd name="T10" fmla="+- 0 -274 -429"/>
                  <a:gd name="T11" fmla="*/ -274 h 1081"/>
                  <a:gd name="T12" fmla="+- 0 13331 13277"/>
                  <a:gd name="T13" fmla="*/ T12 w 3031"/>
                  <a:gd name="T14" fmla="+- 0 -267 -429"/>
                  <a:gd name="T15" fmla="*/ -267 h 1081"/>
                  <a:gd name="T16" fmla="+- 0 13303 13277"/>
                  <a:gd name="T17" fmla="*/ T16 w 3031"/>
                  <a:gd name="T18" fmla="+- 0 -248 -429"/>
                  <a:gd name="T19" fmla="*/ -248 h 1081"/>
                  <a:gd name="T20" fmla="+- 0 13284 13277"/>
                  <a:gd name="T21" fmla="*/ T20 w 3031"/>
                  <a:gd name="T22" fmla="+- 0 -220 -429"/>
                  <a:gd name="T23" fmla="*/ -220 h 1081"/>
                  <a:gd name="T24" fmla="+- 0 13277 13277"/>
                  <a:gd name="T25" fmla="*/ T24 w 3031"/>
                  <a:gd name="T26" fmla="+- 0 -185 -429"/>
                  <a:gd name="T27" fmla="*/ -185 h 1081"/>
                  <a:gd name="T28" fmla="+- 0 13277 13277"/>
                  <a:gd name="T29" fmla="*/ T28 w 3031"/>
                  <a:gd name="T30" fmla="+- 0 563 -429"/>
                  <a:gd name="T31" fmla="*/ 563 h 1081"/>
                  <a:gd name="T32" fmla="+- 0 13284 13277"/>
                  <a:gd name="T33" fmla="*/ T32 w 3031"/>
                  <a:gd name="T34" fmla="+- 0 597 -429"/>
                  <a:gd name="T35" fmla="*/ 597 h 1081"/>
                  <a:gd name="T36" fmla="+- 0 13303 13277"/>
                  <a:gd name="T37" fmla="*/ T36 w 3031"/>
                  <a:gd name="T38" fmla="+- 0 626 -429"/>
                  <a:gd name="T39" fmla="*/ 626 h 1081"/>
                  <a:gd name="T40" fmla="+- 0 13331 13277"/>
                  <a:gd name="T41" fmla="*/ T40 w 3031"/>
                  <a:gd name="T42" fmla="+- 0 645 -429"/>
                  <a:gd name="T43" fmla="*/ 645 h 1081"/>
                  <a:gd name="T44" fmla="+- 0 13366 13277"/>
                  <a:gd name="T45" fmla="*/ T44 w 3031"/>
                  <a:gd name="T46" fmla="+- 0 652 -429"/>
                  <a:gd name="T47" fmla="*/ 652 h 1081"/>
                  <a:gd name="T48" fmla="+- 0 16219 13277"/>
                  <a:gd name="T49" fmla="*/ T48 w 3031"/>
                  <a:gd name="T50" fmla="+- 0 652 -429"/>
                  <a:gd name="T51" fmla="*/ 652 h 1081"/>
                  <a:gd name="T52" fmla="+- 0 16253 13277"/>
                  <a:gd name="T53" fmla="*/ T52 w 3031"/>
                  <a:gd name="T54" fmla="+- 0 645 -429"/>
                  <a:gd name="T55" fmla="*/ 645 h 1081"/>
                  <a:gd name="T56" fmla="+- 0 16282 13277"/>
                  <a:gd name="T57" fmla="*/ T56 w 3031"/>
                  <a:gd name="T58" fmla="+- 0 626 -429"/>
                  <a:gd name="T59" fmla="*/ 626 h 1081"/>
                  <a:gd name="T60" fmla="+- 0 16301 13277"/>
                  <a:gd name="T61" fmla="*/ T60 w 3031"/>
                  <a:gd name="T62" fmla="+- 0 597 -429"/>
                  <a:gd name="T63" fmla="*/ 597 h 1081"/>
                  <a:gd name="T64" fmla="+- 0 16308 13277"/>
                  <a:gd name="T65" fmla="*/ T64 w 3031"/>
                  <a:gd name="T66" fmla="+- 0 563 -429"/>
                  <a:gd name="T67" fmla="*/ 563 h 1081"/>
                  <a:gd name="T68" fmla="+- 0 16308 13277"/>
                  <a:gd name="T69" fmla="*/ T68 w 3031"/>
                  <a:gd name="T70" fmla="+- 0 -185 -429"/>
                  <a:gd name="T71" fmla="*/ -185 h 1081"/>
                  <a:gd name="T72" fmla="+- 0 16301 13277"/>
                  <a:gd name="T73" fmla="*/ T72 w 3031"/>
                  <a:gd name="T74" fmla="+- 0 -220 -429"/>
                  <a:gd name="T75" fmla="*/ -220 h 1081"/>
                  <a:gd name="T76" fmla="+- 0 16282 13277"/>
                  <a:gd name="T77" fmla="*/ T76 w 3031"/>
                  <a:gd name="T78" fmla="+- 0 -248 -429"/>
                  <a:gd name="T79" fmla="*/ -248 h 1081"/>
                  <a:gd name="T80" fmla="+- 0 16253 13277"/>
                  <a:gd name="T81" fmla="*/ T80 w 3031"/>
                  <a:gd name="T82" fmla="+- 0 -267 -429"/>
                  <a:gd name="T83" fmla="*/ -267 h 1081"/>
                  <a:gd name="T84" fmla="+- 0 16219 13277"/>
                  <a:gd name="T85" fmla="*/ T84 w 3031"/>
                  <a:gd name="T86" fmla="+- 0 -274 -429"/>
                  <a:gd name="T87" fmla="*/ -274 h 1081"/>
                  <a:gd name="T88" fmla="+- 0 14882 13277"/>
                  <a:gd name="T89" fmla="*/ T88 w 3031"/>
                  <a:gd name="T90" fmla="+- 0 -274 -429"/>
                  <a:gd name="T91" fmla="*/ -274 h 1081"/>
                  <a:gd name="T92" fmla="+- 0 14792 13277"/>
                  <a:gd name="T93" fmla="*/ T92 w 3031"/>
                  <a:gd name="T94" fmla="+- 0 -429 -429"/>
                  <a:gd name="T95" fmla="*/ -429 h 10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3031" h="1081">
                    <a:moveTo>
                      <a:pt x="1515" y="0"/>
                    </a:moveTo>
                    <a:lnTo>
                      <a:pt x="1426" y="155"/>
                    </a:lnTo>
                    <a:lnTo>
                      <a:pt x="89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992"/>
                    </a:lnTo>
                    <a:lnTo>
                      <a:pt x="7" y="1026"/>
                    </a:lnTo>
                    <a:lnTo>
                      <a:pt x="26" y="1055"/>
                    </a:lnTo>
                    <a:lnTo>
                      <a:pt x="54" y="1074"/>
                    </a:lnTo>
                    <a:lnTo>
                      <a:pt x="89" y="1081"/>
                    </a:lnTo>
                    <a:lnTo>
                      <a:pt x="2942" y="1081"/>
                    </a:lnTo>
                    <a:lnTo>
                      <a:pt x="2976" y="1074"/>
                    </a:lnTo>
                    <a:lnTo>
                      <a:pt x="3005" y="1055"/>
                    </a:lnTo>
                    <a:lnTo>
                      <a:pt x="3024" y="1026"/>
                    </a:lnTo>
                    <a:lnTo>
                      <a:pt x="3031" y="992"/>
                    </a:lnTo>
                    <a:lnTo>
                      <a:pt x="3031" y="244"/>
                    </a:lnTo>
                    <a:lnTo>
                      <a:pt x="3024" y="209"/>
                    </a:lnTo>
                    <a:lnTo>
                      <a:pt x="3005" y="181"/>
                    </a:lnTo>
                    <a:lnTo>
                      <a:pt x="2976" y="162"/>
                    </a:lnTo>
                    <a:lnTo>
                      <a:pt x="2942" y="155"/>
                    </a:lnTo>
                    <a:lnTo>
                      <a:pt x="1605" y="155"/>
                    </a:lnTo>
                    <a:lnTo>
                      <a:pt x="15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38" name="Picture 1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462" y="-470"/>
                <a:ext cx="2333" cy="1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9" name="Freeform 13"/>
              <p:cNvSpPr>
                <a:spLocks/>
              </p:cNvSpPr>
              <p:nvPr/>
            </p:nvSpPr>
            <p:spPr bwMode="auto">
              <a:xfrm>
                <a:off x="10502" y="-430"/>
                <a:ext cx="2211" cy="1081"/>
              </a:xfrm>
              <a:custGeom>
                <a:avLst/>
                <a:gdLst>
                  <a:gd name="T0" fmla="+- 0 11598 10503"/>
                  <a:gd name="T1" fmla="*/ T0 w 2211"/>
                  <a:gd name="T2" fmla="+- 0 -429 -429"/>
                  <a:gd name="T3" fmla="*/ -429 h 1081"/>
                  <a:gd name="T4" fmla="+- 0 11508 10503"/>
                  <a:gd name="T5" fmla="*/ T4 w 2211"/>
                  <a:gd name="T6" fmla="+- 0 -274 -429"/>
                  <a:gd name="T7" fmla="*/ -274 h 1081"/>
                  <a:gd name="T8" fmla="+- 0 10591 10503"/>
                  <a:gd name="T9" fmla="*/ T8 w 2211"/>
                  <a:gd name="T10" fmla="+- 0 -274 -429"/>
                  <a:gd name="T11" fmla="*/ -274 h 1081"/>
                  <a:gd name="T12" fmla="+- 0 10557 10503"/>
                  <a:gd name="T13" fmla="*/ T12 w 2211"/>
                  <a:gd name="T14" fmla="+- 0 -267 -429"/>
                  <a:gd name="T15" fmla="*/ -267 h 1081"/>
                  <a:gd name="T16" fmla="+- 0 10529 10503"/>
                  <a:gd name="T17" fmla="*/ T16 w 2211"/>
                  <a:gd name="T18" fmla="+- 0 -248 -429"/>
                  <a:gd name="T19" fmla="*/ -248 h 1081"/>
                  <a:gd name="T20" fmla="+- 0 10510 10503"/>
                  <a:gd name="T21" fmla="*/ T20 w 2211"/>
                  <a:gd name="T22" fmla="+- 0 -220 -429"/>
                  <a:gd name="T23" fmla="*/ -220 h 1081"/>
                  <a:gd name="T24" fmla="+- 0 10503 10503"/>
                  <a:gd name="T25" fmla="*/ T24 w 2211"/>
                  <a:gd name="T26" fmla="+- 0 -185 -429"/>
                  <a:gd name="T27" fmla="*/ -185 h 1081"/>
                  <a:gd name="T28" fmla="+- 0 10503 10503"/>
                  <a:gd name="T29" fmla="*/ T28 w 2211"/>
                  <a:gd name="T30" fmla="+- 0 563 -429"/>
                  <a:gd name="T31" fmla="*/ 563 h 1081"/>
                  <a:gd name="T32" fmla="+- 0 10510 10503"/>
                  <a:gd name="T33" fmla="*/ T32 w 2211"/>
                  <a:gd name="T34" fmla="+- 0 597 -429"/>
                  <a:gd name="T35" fmla="*/ 597 h 1081"/>
                  <a:gd name="T36" fmla="+- 0 10529 10503"/>
                  <a:gd name="T37" fmla="*/ T36 w 2211"/>
                  <a:gd name="T38" fmla="+- 0 626 -429"/>
                  <a:gd name="T39" fmla="*/ 626 h 1081"/>
                  <a:gd name="T40" fmla="+- 0 10557 10503"/>
                  <a:gd name="T41" fmla="*/ T40 w 2211"/>
                  <a:gd name="T42" fmla="+- 0 645 -429"/>
                  <a:gd name="T43" fmla="*/ 645 h 1081"/>
                  <a:gd name="T44" fmla="+- 0 10591 10503"/>
                  <a:gd name="T45" fmla="*/ T44 w 2211"/>
                  <a:gd name="T46" fmla="+- 0 652 -429"/>
                  <a:gd name="T47" fmla="*/ 652 h 1081"/>
                  <a:gd name="T48" fmla="+- 0 12625 10503"/>
                  <a:gd name="T49" fmla="*/ T48 w 2211"/>
                  <a:gd name="T50" fmla="+- 0 652 -429"/>
                  <a:gd name="T51" fmla="*/ 652 h 1081"/>
                  <a:gd name="T52" fmla="+- 0 12659 10503"/>
                  <a:gd name="T53" fmla="*/ T52 w 2211"/>
                  <a:gd name="T54" fmla="+- 0 645 -429"/>
                  <a:gd name="T55" fmla="*/ 645 h 1081"/>
                  <a:gd name="T56" fmla="+- 0 12687 10503"/>
                  <a:gd name="T57" fmla="*/ T56 w 2211"/>
                  <a:gd name="T58" fmla="+- 0 626 -429"/>
                  <a:gd name="T59" fmla="*/ 626 h 1081"/>
                  <a:gd name="T60" fmla="+- 0 12706 10503"/>
                  <a:gd name="T61" fmla="*/ T60 w 2211"/>
                  <a:gd name="T62" fmla="+- 0 597 -429"/>
                  <a:gd name="T63" fmla="*/ 597 h 1081"/>
                  <a:gd name="T64" fmla="+- 0 12713 10503"/>
                  <a:gd name="T65" fmla="*/ T64 w 2211"/>
                  <a:gd name="T66" fmla="+- 0 563 -429"/>
                  <a:gd name="T67" fmla="*/ 563 h 1081"/>
                  <a:gd name="T68" fmla="+- 0 12713 10503"/>
                  <a:gd name="T69" fmla="*/ T68 w 2211"/>
                  <a:gd name="T70" fmla="+- 0 -185 -429"/>
                  <a:gd name="T71" fmla="*/ -185 h 1081"/>
                  <a:gd name="T72" fmla="+- 0 12706 10503"/>
                  <a:gd name="T73" fmla="*/ T72 w 2211"/>
                  <a:gd name="T74" fmla="+- 0 -220 -429"/>
                  <a:gd name="T75" fmla="*/ -220 h 1081"/>
                  <a:gd name="T76" fmla="+- 0 12687 10503"/>
                  <a:gd name="T77" fmla="*/ T76 w 2211"/>
                  <a:gd name="T78" fmla="+- 0 -248 -429"/>
                  <a:gd name="T79" fmla="*/ -248 h 1081"/>
                  <a:gd name="T80" fmla="+- 0 12659 10503"/>
                  <a:gd name="T81" fmla="*/ T80 w 2211"/>
                  <a:gd name="T82" fmla="+- 0 -267 -429"/>
                  <a:gd name="T83" fmla="*/ -267 h 1081"/>
                  <a:gd name="T84" fmla="+- 0 12625 10503"/>
                  <a:gd name="T85" fmla="*/ T84 w 2211"/>
                  <a:gd name="T86" fmla="+- 0 -274 -429"/>
                  <a:gd name="T87" fmla="*/ -274 h 1081"/>
                  <a:gd name="T88" fmla="+- 0 11688 10503"/>
                  <a:gd name="T89" fmla="*/ T88 w 2211"/>
                  <a:gd name="T90" fmla="+- 0 -274 -429"/>
                  <a:gd name="T91" fmla="*/ -274 h 1081"/>
                  <a:gd name="T92" fmla="+- 0 11598 10503"/>
                  <a:gd name="T93" fmla="*/ T92 w 2211"/>
                  <a:gd name="T94" fmla="+- 0 -429 -429"/>
                  <a:gd name="T95" fmla="*/ -429 h 10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2211" h="1081">
                    <a:moveTo>
                      <a:pt x="1095" y="0"/>
                    </a:moveTo>
                    <a:lnTo>
                      <a:pt x="1005" y="155"/>
                    </a:lnTo>
                    <a:lnTo>
                      <a:pt x="88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992"/>
                    </a:lnTo>
                    <a:lnTo>
                      <a:pt x="7" y="1026"/>
                    </a:lnTo>
                    <a:lnTo>
                      <a:pt x="26" y="1055"/>
                    </a:lnTo>
                    <a:lnTo>
                      <a:pt x="54" y="1074"/>
                    </a:lnTo>
                    <a:lnTo>
                      <a:pt x="88" y="1081"/>
                    </a:lnTo>
                    <a:lnTo>
                      <a:pt x="2122" y="1081"/>
                    </a:lnTo>
                    <a:lnTo>
                      <a:pt x="2156" y="1074"/>
                    </a:lnTo>
                    <a:lnTo>
                      <a:pt x="2184" y="1055"/>
                    </a:lnTo>
                    <a:lnTo>
                      <a:pt x="2203" y="1026"/>
                    </a:lnTo>
                    <a:lnTo>
                      <a:pt x="2210" y="992"/>
                    </a:lnTo>
                    <a:lnTo>
                      <a:pt x="2210" y="244"/>
                    </a:lnTo>
                    <a:lnTo>
                      <a:pt x="2203" y="209"/>
                    </a:lnTo>
                    <a:lnTo>
                      <a:pt x="2184" y="181"/>
                    </a:lnTo>
                    <a:lnTo>
                      <a:pt x="2156" y="162"/>
                    </a:lnTo>
                    <a:lnTo>
                      <a:pt x="2122" y="155"/>
                    </a:lnTo>
                    <a:lnTo>
                      <a:pt x="1185" y="155"/>
                    </a:lnTo>
                    <a:lnTo>
                      <a:pt x="109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40" name="Freeform 14"/>
              <p:cNvSpPr>
                <a:spLocks/>
              </p:cNvSpPr>
              <p:nvPr/>
            </p:nvSpPr>
            <p:spPr bwMode="auto">
              <a:xfrm>
                <a:off x="1960" y="651"/>
                <a:ext cx="12833" cy="938"/>
              </a:xfrm>
              <a:custGeom>
                <a:avLst/>
                <a:gdLst>
                  <a:gd name="T0" fmla="+- 0 1960 1960"/>
                  <a:gd name="T1" fmla="*/ T0 w 12833"/>
                  <a:gd name="T2" fmla="+- 0 652 652"/>
                  <a:gd name="T3" fmla="*/ 652 h 938"/>
                  <a:gd name="T4" fmla="+- 0 1960 1960"/>
                  <a:gd name="T5" fmla="*/ T4 w 12833"/>
                  <a:gd name="T6" fmla="+- 0 1489 652"/>
                  <a:gd name="T7" fmla="*/ 1489 h 938"/>
                  <a:gd name="T8" fmla="+- 0 1968 1960"/>
                  <a:gd name="T9" fmla="*/ T8 w 12833"/>
                  <a:gd name="T10" fmla="+- 0 1528 652"/>
                  <a:gd name="T11" fmla="*/ 1528 h 938"/>
                  <a:gd name="T12" fmla="+- 0 1989 1960"/>
                  <a:gd name="T13" fmla="*/ T12 w 12833"/>
                  <a:gd name="T14" fmla="+- 0 1559 652"/>
                  <a:gd name="T15" fmla="*/ 1559 h 938"/>
                  <a:gd name="T16" fmla="+- 0 2021 1960"/>
                  <a:gd name="T17" fmla="*/ T16 w 12833"/>
                  <a:gd name="T18" fmla="+- 0 1581 652"/>
                  <a:gd name="T19" fmla="*/ 1581 h 938"/>
                  <a:gd name="T20" fmla="+- 0 2060 1960"/>
                  <a:gd name="T21" fmla="*/ T20 w 12833"/>
                  <a:gd name="T22" fmla="+- 0 1589 652"/>
                  <a:gd name="T23" fmla="*/ 1589 h 938"/>
                  <a:gd name="T24" fmla="+- 0 14692 1960"/>
                  <a:gd name="T25" fmla="*/ T24 w 12833"/>
                  <a:gd name="T26" fmla="+- 0 1589 652"/>
                  <a:gd name="T27" fmla="*/ 1589 h 938"/>
                  <a:gd name="T28" fmla="+- 0 14731 1960"/>
                  <a:gd name="T29" fmla="*/ T28 w 12833"/>
                  <a:gd name="T30" fmla="+- 0 1581 652"/>
                  <a:gd name="T31" fmla="*/ 1581 h 938"/>
                  <a:gd name="T32" fmla="+- 0 14763 1960"/>
                  <a:gd name="T33" fmla="*/ T32 w 12833"/>
                  <a:gd name="T34" fmla="+- 0 1559 652"/>
                  <a:gd name="T35" fmla="*/ 1559 h 938"/>
                  <a:gd name="T36" fmla="+- 0 14784 1960"/>
                  <a:gd name="T37" fmla="*/ T36 w 12833"/>
                  <a:gd name="T38" fmla="+- 0 1528 652"/>
                  <a:gd name="T39" fmla="*/ 1528 h 938"/>
                  <a:gd name="T40" fmla="+- 0 14792 1960"/>
                  <a:gd name="T41" fmla="*/ T40 w 12833"/>
                  <a:gd name="T42" fmla="+- 0 1489 652"/>
                  <a:gd name="T43" fmla="*/ 1489 h 938"/>
                  <a:gd name="T44" fmla="+- 0 14792 1960"/>
                  <a:gd name="T45" fmla="*/ T44 w 12833"/>
                  <a:gd name="T46" fmla="+- 0 652 652"/>
                  <a:gd name="T47" fmla="*/ 652 h 93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</a:cxnLst>
                <a:rect l="0" t="0" r="r" b="b"/>
                <a:pathLst>
                  <a:path w="12833" h="938">
                    <a:moveTo>
                      <a:pt x="0" y="0"/>
                    </a:moveTo>
                    <a:lnTo>
                      <a:pt x="0" y="837"/>
                    </a:lnTo>
                    <a:lnTo>
                      <a:pt x="8" y="876"/>
                    </a:lnTo>
                    <a:lnTo>
                      <a:pt x="29" y="907"/>
                    </a:lnTo>
                    <a:lnTo>
                      <a:pt x="61" y="929"/>
                    </a:lnTo>
                    <a:lnTo>
                      <a:pt x="100" y="937"/>
                    </a:lnTo>
                    <a:lnTo>
                      <a:pt x="12732" y="937"/>
                    </a:lnTo>
                    <a:lnTo>
                      <a:pt x="12771" y="929"/>
                    </a:lnTo>
                    <a:lnTo>
                      <a:pt x="12803" y="907"/>
                    </a:lnTo>
                    <a:lnTo>
                      <a:pt x="12824" y="876"/>
                    </a:lnTo>
                    <a:lnTo>
                      <a:pt x="12832" y="837"/>
                    </a:lnTo>
                    <a:lnTo>
                      <a:pt x="12832" y="0"/>
                    </a:lnTo>
                  </a:path>
                </a:pathLst>
              </a:cu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41" name="Freeform 15"/>
              <p:cNvSpPr>
                <a:spLocks/>
              </p:cNvSpPr>
              <p:nvPr/>
            </p:nvSpPr>
            <p:spPr bwMode="auto">
              <a:xfrm>
                <a:off x="9131" y="651"/>
                <a:ext cx="2467" cy="683"/>
              </a:xfrm>
              <a:custGeom>
                <a:avLst/>
                <a:gdLst>
                  <a:gd name="T0" fmla="+- 0 11598 9131"/>
                  <a:gd name="T1" fmla="*/ T0 w 2467"/>
                  <a:gd name="T2" fmla="+- 0 652 652"/>
                  <a:gd name="T3" fmla="*/ 652 h 683"/>
                  <a:gd name="T4" fmla="+- 0 11598 9131"/>
                  <a:gd name="T5" fmla="*/ T4 w 2467"/>
                  <a:gd name="T6" fmla="+- 0 852 652"/>
                  <a:gd name="T7" fmla="*/ 852 h 683"/>
                  <a:gd name="T8" fmla="+- 0 11590 9131"/>
                  <a:gd name="T9" fmla="*/ T8 w 2467"/>
                  <a:gd name="T10" fmla="+- 0 891 652"/>
                  <a:gd name="T11" fmla="*/ 891 h 683"/>
                  <a:gd name="T12" fmla="+- 0 11569 9131"/>
                  <a:gd name="T13" fmla="*/ T12 w 2467"/>
                  <a:gd name="T14" fmla="+- 0 923 652"/>
                  <a:gd name="T15" fmla="*/ 923 h 683"/>
                  <a:gd name="T16" fmla="+- 0 11537 9131"/>
                  <a:gd name="T17" fmla="*/ T16 w 2467"/>
                  <a:gd name="T18" fmla="+- 0 944 652"/>
                  <a:gd name="T19" fmla="*/ 944 h 683"/>
                  <a:gd name="T20" fmla="+- 0 11498 9131"/>
                  <a:gd name="T21" fmla="*/ T20 w 2467"/>
                  <a:gd name="T22" fmla="+- 0 952 652"/>
                  <a:gd name="T23" fmla="*/ 952 h 683"/>
                  <a:gd name="T24" fmla="+- 0 9231 9131"/>
                  <a:gd name="T25" fmla="*/ T24 w 2467"/>
                  <a:gd name="T26" fmla="+- 0 952 652"/>
                  <a:gd name="T27" fmla="*/ 952 h 683"/>
                  <a:gd name="T28" fmla="+- 0 9192 9131"/>
                  <a:gd name="T29" fmla="*/ T28 w 2467"/>
                  <a:gd name="T30" fmla="+- 0 960 652"/>
                  <a:gd name="T31" fmla="*/ 960 h 683"/>
                  <a:gd name="T32" fmla="+- 0 9161 9131"/>
                  <a:gd name="T33" fmla="*/ T32 w 2467"/>
                  <a:gd name="T34" fmla="+- 0 981 652"/>
                  <a:gd name="T35" fmla="*/ 981 h 683"/>
                  <a:gd name="T36" fmla="+- 0 9139 9131"/>
                  <a:gd name="T37" fmla="*/ T36 w 2467"/>
                  <a:gd name="T38" fmla="+- 0 1013 652"/>
                  <a:gd name="T39" fmla="*/ 1013 h 683"/>
                  <a:gd name="T40" fmla="+- 0 9131 9131"/>
                  <a:gd name="T41" fmla="*/ T40 w 2467"/>
                  <a:gd name="T42" fmla="+- 0 1052 652"/>
                  <a:gd name="T43" fmla="*/ 1052 h 683"/>
                  <a:gd name="T44" fmla="+- 0 9131 9131"/>
                  <a:gd name="T45" fmla="*/ T44 w 2467"/>
                  <a:gd name="T46" fmla="+- 0 1334 652"/>
                  <a:gd name="T47" fmla="*/ 1334 h 68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</a:cxnLst>
                <a:rect l="0" t="0" r="r" b="b"/>
                <a:pathLst>
                  <a:path w="2467" h="683">
                    <a:moveTo>
                      <a:pt x="2467" y="0"/>
                    </a:moveTo>
                    <a:lnTo>
                      <a:pt x="2467" y="200"/>
                    </a:lnTo>
                    <a:lnTo>
                      <a:pt x="2459" y="239"/>
                    </a:lnTo>
                    <a:lnTo>
                      <a:pt x="2438" y="271"/>
                    </a:lnTo>
                    <a:lnTo>
                      <a:pt x="2406" y="292"/>
                    </a:lnTo>
                    <a:lnTo>
                      <a:pt x="2367" y="300"/>
                    </a:lnTo>
                    <a:lnTo>
                      <a:pt x="100" y="300"/>
                    </a:lnTo>
                    <a:lnTo>
                      <a:pt x="61" y="308"/>
                    </a:lnTo>
                    <a:lnTo>
                      <a:pt x="30" y="329"/>
                    </a:lnTo>
                    <a:lnTo>
                      <a:pt x="8" y="361"/>
                    </a:lnTo>
                    <a:lnTo>
                      <a:pt x="0" y="400"/>
                    </a:lnTo>
                    <a:lnTo>
                      <a:pt x="0" y="682"/>
                    </a:lnTo>
                  </a:path>
                </a:pathLst>
              </a:cu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42" name="Freeform 16"/>
              <p:cNvSpPr>
                <a:spLocks/>
              </p:cNvSpPr>
              <p:nvPr/>
            </p:nvSpPr>
            <p:spPr bwMode="auto">
              <a:xfrm>
                <a:off x="5234" y="651"/>
                <a:ext cx="2396" cy="713"/>
              </a:xfrm>
              <a:custGeom>
                <a:avLst/>
                <a:gdLst>
                  <a:gd name="T0" fmla="+- 0 5235 5235"/>
                  <a:gd name="T1" fmla="*/ T0 w 2396"/>
                  <a:gd name="T2" fmla="+- 0 652 652"/>
                  <a:gd name="T3" fmla="*/ 652 h 713"/>
                  <a:gd name="T4" fmla="+- 0 5235 5235"/>
                  <a:gd name="T5" fmla="*/ T4 w 2396"/>
                  <a:gd name="T6" fmla="+- 0 852 652"/>
                  <a:gd name="T7" fmla="*/ 852 h 713"/>
                  <a:gd name="T8" fmla="+- 0 5242 5235"/>
                  <a:gd name="T9" fmla="*/ T8 w 2396"/>
                  <a:gd name="T10" fmla="+- 0 891 652"/>
                  <a:gd name="T11" fmla="*/ 891 h 713"/>
                  <a:gd name="T12" fmla="+- 0 5264 5235"/>
                  <a:gd name="T13" fmla="*/ T12 w 2396"/>
                  <a:gd name="T14" fmla="+- 0 923 652"/>
                  <a:gd name="T15" fmla="*/ 923 h 713"/>
                  <a:gd name="T16" fmla="+- 0 5296 5235"/>
                  <a:gd name="T17" fmla="*/ T16 w 2396"/>
                  <a:gd name="T18" fmla="+- 0 944 652"/>
                  <a:gd name="T19" fmla="*/ 944 h 713"/>
                  <a:gd name="T20" fmla="+- 0 5335 5235"/>
                  <a:gd name="T21" fmla="*/ T20 w 2396"/>
                  <a:gd name="T22" fmla="+- 0 952 652"/>
                  <a:gd name="T23" fmla="*/ 952 h 713"/>
                  <a:gd name="T24" fmla="+- 0 7530 5235"/>
                  <a:gd name="T25" fmla="*/ T24 w 2396"/>
                  <a:gd name="T26" fmla="+- 0 952 652"/>
                  <a:gd name="T27" fmla="*/ 952 h 713"/>
                  <a:gd name="T28" fmla="+- 0 7569 5235"/>
                  <a:gd name="T29" fmla="*/ T28 w 2396"/>
                  <a:gd name="T30" fmla="+- 0 960 652"/>
                  <a:gd name="T31" fmla="*/ 960 h 713"/>
                  <a:gd name="T32" fmla="+- 0 7601 5235"/>
                  <a:gd name="T33" fmla="*/ T32 w 2396"/>
                  <a:gd name="T34" fmla="+- 0 981 652"/>
                  <a:gd name="T35" fmla="*/ 981 h 713"/>
                  <a:gd name="T36" fmla="+- 0 7622 5235"/>
                  <a:gd name="T37" fmla="*/ T36 w 2396"/>
                  <a:gd name="T38" fmla="+- 0 1013 652"/>
                  <a:gd name="T39" fmla="*/ 1013 h 713"/>
                  <a:gd name="T40" fmla="+- 0 7630 5235"/>
                  <a:gd name="T41" fmla="*/ T40 w 2396"/>
                  <a:gd name="T42" fmla="+- 0 1052 652"/>
                  <a:gd name="T43" fmla="*/ 1052 h 713"/>
                  <a:gd name="T44" fmla="+- 0 7630 5235"/>
                  <a:gd name="T45" fmla="*/ T44 w 2396"/>
                  <a:gd name="T46" fmla="+- 0 1364 652"/>
                  <a:gd name="T47" fmla="*/ 1364 h 71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</a:cxnLst>
                <a:rect l="0" t="0" r="r" b="b"/>
                <a:pathLst>
                  <a:path w="2396" h="713">
                    <a:moveTo>
                      <a:pt x="0" y="0"/>
                    </a:moveTo>
                    <a:lnTo>
                      <a:pt x="0" y="200"/>
                    </a:lnTo>
                    <a:lnTo>
                      <a:pt x="7" y="239"/>
                    </a:lnTo>
                    <a:lnTo>
                      <a:pt x="29" y="271"/>
                    </a:lnTo>
                    <a:lnTo>
                      <a:pt x="61" y="292"/>
                    </a:lnTo>
                    <a:lnTo>
                      <a:pt x="100" y="300"/>
                    </a:lnTo>
                    <a:lnTo>
                      <a:pt x="2295" y="300"/>
                    </a:lnTo>
                    <a:lnTo>
                      <a:pt x="2334" y="308"/>
                    </a:lnTo>
                    <a:lnTo>
                      <a:pt x="2366" y="329"/>
                    </a:lnTo>
                    <a:lnTo>
                      <a:pt x="2387" y="361"/>
                    </a:lnTo>
                    <a:lnTo>
                      <a:pt x="2395" y="400"/>
                    </a:lnTo>
                    <a:lnTo>
                      <a:pt x="2395" y="712"/>
                    </a:lnTo>
                  </a:path>
                </a:pathLst>
              </a:cu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43" name="Line 17"/>
              <p:cNvSpPr>
                <a:spLocks noChangeShapeType="1"/>
              </p:cNvSpPr>
              <p:nvPr/>
            </p:nvSpPr>
            <p:spPr bwMode="auto">
              <a:xfrm>
                <a:off x="8413" y="652"/>
                <a:ext cx="0" cy="575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44" name="Picture 1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63" y="-470"/>
                <a:ext cx="3154" cy="1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5" name="Freeform 19"/>
              <p:cNvSpPr>
                <a:spLocks/>
              </p:cNvSpPr>
              <p:nvPr/>
            </p:nvSpPr>
            <p:spPr bwMode="auto">
              <a:xfrm>
                <a:off x="6903" y="-430"/>
                <a:ext cx="3031" cy="1081"/>
              </a:xfrm>
              <a:custGeom>
                <a:avLst/>
                <a:gdLst>
                  <a:gd name="T0" fmla="+- 0 8419 6904"/>
                  <a:gd name="T1" fmla="*/ T0 w 3031"/>
                  <a:gd name="T2" fmla="+- 0 -429 -429"/>
                  <a:gd name="T3" fmla="*/ -429 h 1081"/>
                  <a:gd name="T4" fmla="+- 0 8329 6904"/>
                  <a:gd name="T5" fmla="*/ T4 w 3031"/>
                  <a:gd name="T6" fmla="+- 0 -274 -429"/>
                  <a:gd name="T7" fmla="*/ -274 h 1081"/>
                  <a:gd name="T8" fmla="+- 0 6992 6904"/>
                  <a:gd name="T9" fmla="*/ T8 w 3031"/>
                  <a:gd name="T10" fmla="+- 0 -274 -429"/>
                  <a:gd name="T11" fmla="*/ -274 h 1081"/>
                  <a:gd name="T12" fmla="+- 0 6958 6904"/>
                  <a:gd name="T13" fmla="*/ T12 w 3031"/>
                  <a:gd name="T14" fmla="+- 0 -267 -429"/>
                  <a:gd name="T15" fmla="*/ -267 h 1081"/>
                  <a:gd name="T16" fmla="+- 0 6930 6904"/>
                  <a:gd name="T17" fmla="*/ T16 w 3031"/>
                  <a:gd name="T18" fmla="+- 0 -248 -429"/>
                  <a:gd name="T19" fmla="*/ -248 h 1081"/>
                  <a:gd name="T20" fmla="+- 0 6911 6904"/>
                  <a:gd name="T21" fmla="*/ T20 w 3031"/>
                  <a:gd name="T22" fmla="+- 0 -220 -429"/>
                  <a:gd name="T23" fmla="*/ -220 h 1081"/>
                  <a:gd name="T24" fmla="+- 0 6904 6904"/>
                  <a:gd name="T25" fmla="*/ T24 w 3031"/>
                  <a:gd name="T26" fmla="+- 0 -185 -429"/>
                  <a:gd name="T27" fmla="*/ -185 h 1081"/>
                  <a:gd name="T28" fmla="+- 0 6904 6904"/>
                  <a:gd name="T29" fmla="*/ T28 w 3031"/>
                  <a:gd name="T30" fmla="+- 0 563 -429"/>
                  <a:gd name="T31" fmla="*/ 563 h 1081"/>
                  <a:gd name="T32" fmla="+- 0 6911 6904"/>
                  <a:gd name="T33" fmla="*/ T32 w 3031"/>
                  <a:gd name="T34" fmla="+- 0 597 -429"/>
                  <a:gd name="T35" fmla="*/ 597 h 1081"/>
                  <a:gd name="T36" fmla="+- 0 6930 6904"/>
                  <a:gd name="T37" fmla="*/ T36 w 3031"/>
                  <a:gd name="T38" fmla="+- 0 626 -429"/>
                  <a:gd name="T39" fmla="*/ 626 h 1081"/>
                  <a:gd name="T40" fmla="+- 0 6958 6904"/>
                  <a:gd name="T41" fmla="*/ T40 w 3031"/>
                  <a:gd name="T42" fmla="+- 0 645 -429"/>
                  <a:gd name="T43" fmla="*/ 645 h 1081"/>
                  <a:gd name="T44" fmla="+- 0 6992 6904"/>
                  <a:gd name="T45" fmla="*/ T44 w 3031"/>
                  <a:gd name="T46" fmla="+- 0 652 -429"/>
                  <a:gd name="T47" fmla="*/ 652 h 1081"/>
                  <a:gd name="T48" fmla="+- 0 9845 6904"/>
                  <a:gd name="T49" fmla="*/ T48 w 3031"/>
                  <a:gd name="T50" fmla="+- 0 652 -429"/>
                  <a:gd name="T51" fmla="*/ 652 h 1081"/>
                  <a:gd name="T52" fmla="+- 0 9880 6904"/>
                  <a:gd name="T53" fmla="*/ T52 w 3031"/>
                  <a:gd name="T54" fmla="+- 0 645 -429"/>
                  <a:gd name="T55" fmla="*/ 645 h 1081"/>
                  <a:gd name="T56" fmla="+- 0 9908 6904"/>
                  <a:gd name="T57" fmla="*/ T56 w 3031"/>
                  <a:gd name="T58" fmla="+- 0 626 -429"/>
                  <a:gd name="T59" fmla="*/ 626 h 1081"/>
                  <a:gd name="T60" fmla="+- 0 9927 6904"/>
                  <a:gd name="T61" fmla="*/ T60 w 3031"/>
                  <a:gd name="T62" fmla="+- 0 597 -429"/>
                  <a:gd name="T63" fmla="*/ 597 h 1081"/>
                  <a:gd name="T64" fmla="+- 0 9934 6904"/>
                  <a:gd name="T65" fmla="*/ T64 w 3031"/>
                  <a:gd name="T66" fmla="+- 0 563 -429"/>
                  <a:gd name="T67" fmla="*/ 563 h 1081"/>
                  <a:gd name="T68" fmla="+- 0 9934 6904"/>
                  <a:gd name="T69" fmla="*/ T68 w 3031"/>
                  <a:gd name="T70" fmla="+- 0 -185 -429"/>
                  <a:gd name="T71" fmla="*/ -185 h 1081"/>
                  <a:gd name="T72" fmla="+- 0 9927 6904"/>
                  <a:gd name="T73" fmla="*/ T72 w 3031"/>
                  <a:gd name="T74" fmla="+- 0 -220 -429"/>
                  <a:gd name="T75" fmla="*/ -220 h 1081"/>
                  <a:gd name="T76" fmla="+- 0 9908 6904"/>
                  <a:gd name="T77" fmla="*/ T76 w 3031"/>
                  <a:gd name="T78" fmla="+- 0 -248 -429"/>
                  <a:gd name="T79" fmla="*/ -248 h 1081"/>
                  <a:gd name="T80" fmla="+- 0 9880 6904"/>
                  <a:gd name="T81" fmla="*/ T80 w 3031"/>
                  <a:gd name="T82" fmla="+- 0 -267 -429"/>
                  <a:gd name="T83" fmla="*/ -267 h 1081"/>
                  <a:gd name="T84" fmla="+- 0 9845 6904"/>
                  <a:gd name="T85" fmla="*/ T84 w 3031"/>
                  <a:gd name="T86" fmla="+- 0 -274 -429"/>
                  <a:gd name="T87" fmla="*/ -274 h 1081"/>
                  <a:gd name="T88" fmla="+- 0 8509 6904"/>
                  <a:gd name="T89" fmla="*/ T88 w 3031"/>
                  <a:gd name="T90" fmla="+- 0 -274 -429"/>
                  <a:gd name="T91" fmla="*/ -274 h 1081"/>
                  <a:gd name="T92" fmla="+- 0 8419 6904"/>
                  <a:gd name="T93" fmla="*/ T92 w 3031"/>
                  <a:gd name="T94" fmla="+- 0 -429 -429"/>
                  <a:gd name="T95" fmla="*/ -429 h 10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3031" h="1081">
                    <a:moveTo>
                      <a:pt x="1515" y="0"/>
                    </a:moveTo>
                    <a:lnTo>
                      <a:pt x="1425" y="155"/>
                    </a:lnTo>
                    <a:lnTo>
                      <a:pt x="88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992"/>
                    </a:lnTo>
                    <a:lnTo>
                      <a:pt x="7" y="1026"/>
                    </a:lnTo>
                    <a:lnTo>
                      <a:pt x="26" y="1055"/>
                    </a:lnTo>
                    <a:lnTo>
                      <a:pt x="54" y="1074"/>
                    </a:lnTo>
                    <a:lnTo>
                      <a:pt x="88" y="1081"/>
                    </a:lnTo>
                    <a:lnTo>
                      <a:pt x="2941" y="1081"/>
                    </a:lnTo>
                    <a:lnTo>
                      <a:pt x="2976" y="1074"/>
                    </a:lnTo>
                    <a:lnTo>
                      <a:pt x="3004" y="1055"/>
                    </a:lnTo>
                    <a:lnTo>
                      <a:pt x="3023" y="1026"/>
                    </a:lnTo>
                    <a:lnTo>
                      <a:pt x="3030" y="992"/>
                    </a:lnTo>
                    <a:lnTo>
                      <a:pt x="3030" y="244"/>
                    </a:lnTo>
                    <a:lnTo>
                      <a:pt x="3023" y="209"/>
                    </a:lnTo>
                    <a:lnTo>
                      <a:pt x="3004" y="181"/>
                    </a:lnTo>
                    <a:lnTo>
                      <a:pt x="2976" y="162"/>
                    </a:lnTo>
                    <a:lnTo>
                      <a:pt x="2941" y="155"/>
                    </a:lnTo>
                    <a:lnTo>
                      <a:pt x="1605" y="155"/>
                    </a:lnTo>
                    <a:lnTo>
                      <a:pt x="15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46" name="Picture 2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89" y="-470"/>
                <a:ext cx="2333" cy="120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7" name="Freeform 21"/>
              <p:cNvSpPr>
                <a:spLocks/>
              </p:cNvSpPr>
              <p:nvPr/>
            </p:nvSpPr>
            <p:spPr bwMode="auto">
              <a:xfrm>
                <a:off x="4129" y="-430"/>
                <a:ext cx="2211" cy="1081"/>
              </a:xfrm>
              <a:custGeom>
                <a:avLst/>
                <a:gdLst>
                  <a:gd name="T0" fmla="+- 0 5225 4129"/>
                  <a:gd name="T1" fmla="*/ T0 w 2211"/>
                  <a:gd name="T2" fmla="+- 0 -429 -429"/>
                  <a:gd name="T3" fmla="*/ -429 h 1081"/>
                  <a:gd name="T4" fmla="+- 0 5135 4129"/>
                  <a:gd name="T5" fmla="*/ T4 w 2211"/>
                  <a:gd name="T6" fmla="+- 0 -274 -429"/>
                  <a:gd name="T7" fmla="*/ -274 h 1081"/>
                  <a:gd name="T8" fmla="+- 0 4218 4129"/>
                  <a:gd name="T9" fmla="*/ T8 w 2211"/>
                  <a:gd name="T10" fmla="+- 0 -274 -429"/>
                  <a:gd name="T11" fmla="*/ -274 h 1081"/>
                  <a:gd name="T12" fmla="+- 0 4183 4129"/>
                  <a:gd name="T13" fmla="*/ T12 w 2211"/>
                  <a:gd name="T14" fmla="+- 0 -267 -429"/>
                  <a:gd name="T15" fmla="*/ -267 h 1081"/>
                  <a:gd name="T16" fmla="+- 0 4155 4129"/>
                  <a:gd name="T17" fmla="*/ T16 w 2211"/>
                  <a:gd name="T18" fmla="+- 0 -248 -429"/>
                  <a:gd name="T19" fmla="*/ -248 h 1081"/>
                  <a:gd name="T20" fmla="+- 0 4136 4129"/>
                  <a:gd name="T21" fmla="*/ T20 w 2211"/>
                  <a:gd name="T22" fmla="+- 0 -220 -429"/>
                  <a:gd name="T23" fmla="*/ -220 h 1081"/>
                  <a:gd name="T24" fmla="+- 0 4129 4129"/>
                  <a:gd name="T25" fmla="*/ T24 w 2211"/>
                  <a:gd name="T26" fmla="+- 0 -185 -429"/>
                  <a:gd name="T27" fmla="*/ -185 h 1081"/>
                  <a:gd name="T28" fmla="+- 0 4129 4129"/>
                  <a:gd name="T29" fmla="*/ T28 w 2211"/>
                  <a:gd name="T30" fmla="+- 0 563 -429"/>
                  <a:gd name="T31" fmla="*/ 563 h 1081"/>
                  <a:gd name="T32" fmla="+- 0 4136 4129"/>
                  <a:gd name="T33" fmla="*/ T32 w 2211"/>
                  <a:gd name="T34" fmla="+- 0 597 -429"/>
                  <a:gd name="T35" fmla="*/ 597 h 1081"/>
                  <a:gd name="T36" fmla="+- 0 4155 4129"/>
                  <a:gd name="T37" fmla="*/ T36 w 2211"/>
                  <a:gd name="T38" fmla="+- 0 626 -429"/>
                  <a:gd name="T39" fmla="*/ 626 h 1081"/>
                  <a:gd name="T40" fmla="+- 0 4183 4129"/>
                  <a:gd name="T41" fmla="*/ T40 w 2211"/>
                  <a:gd name="T42" fmla="+- 0 645 -429"/>
                  <a:gd name="T43" fmla="*/ 645 h 1081"/>
                  <a:gd name="T44" fmla="+- 0 4218 4129"/>
                  <a:gd name="T45" fmla="*/ T44 w 2211"/>
                  <a:gd name="T46" fmla="+- 0 652 -429"/>
                  <a:gd name="T47" fmla="*/ 652 h 1081"/>
                  <a:gd name="T48" fmla="+- 0 6251 4129"/>
                  <a:gd name="T49" fmla="*/ T48 w 2211"/>
                  <a:gd name="T50" fmla="+- 0 652 -429"/>
                  <a:gd name="T51" fmla="*/ 652 h 1081"/>
                  <a:gd name="T52" fmla="+- 0 6286 4129"/>
                  <a:gd name="T53" fmla="*/ T52 w 2211"/>
                  <a:gd name="T54" fmla="+- 0 645 -429"/>
                  <a:gd name="T55" fmla="*/ 645 h 1081"/>
                  <a:gd name="T56" fmla="+- 0 6314 4129"/>
                  <a:gd name="T57" fmla="*/ T56 w 2211"/>
                  <a:gd name="T58" fmla="+- 0 626 -429"/>
                  <a:gd name="T59" fmla="*/ 626 h 1081"/>
                  <a:gd name="T60" fmla="+- 0 6333 4129"/>
                  <a:gd name="T61" fmla="*/ T60 w 2211"/>
                  <a:gd name="T62" fmla="+- 0 597 -429"/>
                  <a:gd name="T63" fmla="*/ 597 h 1081"/>
                  <a:gd name="T64" fmla="+- 0 6340 4129"/>
                  <a:gd name="T65" fmla="*/ T64 w 2211"/>
                  <a:gd name="T66" fmla="+- 0 563 -429"/>
                  <a:gd name="T67" fmla="*/ 563 h 1081"/>
                  <a:gd name="T68" fmla="+- 0 6340 4129"/>
                  <a:gd name="T69" fmla="*/ T68 w 2211"/>
                  <a:gd name="T70" fmla="+- 0 -185 -429"/>
                  <a:gd name="T71" fmla="*/ -185 h 1081"/>
                  <a:gd name="T72" fmla="+- 0 6333 4129"/>
                  <a:gd name="T73" fmla="*/ T72 w 2211"/>
                  <a:gd name="T74" fmla="+- 0 -220 -429"/>
                  <a:gd name="T75" fmla="*/ -220 h 1081"/>
                  <a:gd name="T76" fmla="+- 0 6314 4129"/>
                  <a:gd name="T77" fmla="*/ T76 w 2211"/>
                  <a:gd name="T78" fmla="+- 0 -248 -429"/>
                  <a:gd name="T79" fmla="*/ -248 h 1081"/>
                  <a:gd name="T80" fmla="+- 0 6286 4129"/>
                  <a:gd name="T81" fmla="*/ T80 w 2211"/>
                  <a:gd name="T82" fmla="+- 0 -267 -429"/>
                  <a:gd name="T83" fmla="*/ -267 h 1081"/>
                  <a:gd name="T84" fmla="+- 0 6251 4129"/>
                  <a:gd name="T85" fmla="*/ T84 w 2211"/>
                  <a:gd name="T86" fmla="+- 0 -274 -429"/>
                  <a:gd name="T87" fmla="*/ -274 h 1081"/>
                  <a:gd name="T88" fmla="+- 0 5314 4129"/>
                  <a:gd name="T89" fmla="*/ T88 w 2211"/>
                  <a:gd name="T90" fmla="+- 0 -274 -429"/>
                  <a:gd name="T91" fmla="*/ -274 h 1081"/>
                  <a:gd name="T92" fmla="+- 0 5225 4129"/>
                  <a:gd name="T93" fmla="*/ T92 w 2211"/>
                  <a:gd name="T94" fmla="+- 0 -429 -429"/>
                  <a:gd name="T95" fmla="*/ -429 h 10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2211" h="1081">
                    <a:moveTo>
                      <a:pt x="1096" y="0"/>
                    </a:moveTo>
                    <a:lnTo>
                      <a:pt x="1006" y="155"/>
                    </a:lnTo>
                    <a:lnTo>
                      <a:pt x="89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992"/>
                    </a:lnTo>
                    <a:lnTo>
                      <a:pt x="7" y="1026"/>
                    </a:lnTo>
                    <a:lnTo>
                      <a:pt x="26" y="1055"/>
                    </a:lnTo>
                    <a:lnTo>
                      <a:pt x="54" y="1074"/>
                    </a:lnTo>
                    <a:lnTo>
                      <a:pt x="89" y="1081"/>
                    </a:lnTo>
                    <a:lnTo>
                      <a:pt x="2122" y="1081"/>
                    </a:lnTo>
                    <a:lnTo>
                      <a:pt x="2157" y="1074"/>
                    </a:lnTo>
                    <a:lnTo>
                      <a:pt x="2185" y="1055"/>
                    </a:lnTo>
                    <a:lnTo>
                      <a:pt x="2204" y="1026"/>
                    </a:lnTo>
                    <a:lnTo>
                      <a:pt x="2211" y="992"/>
                    </a:lnTo>
                    <a:lnTo>
                      <a:pt x="2211" y="244"/>
                    </a:lnTo>
                    <a:lnTo>
                      <a:pt x="2204" y="209"/>
                    </a:lnTo>
                    <a:lnTo>
                      <a:pt x="2185" y="181"/>
                    </a:lnTo>
                    <a:lnTo>
                      <a:pt x="2157" y="162"/>
                    </a:lnTo>
                    <a:lnTo>
                      <a:pt x="2122" y="155"/>
                    </a:lnTo>
                    <a:lnTo>
                      <a:pt x="1185" y="155"/>
                    </a:lnTo>
                    <a:lnTo>
                      <a:pt x="109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48" name="Freeform 22"/>
              <p:cNvSpPr>
                <a:spLocks/>
              </p:cNvSpPr>
              <p:nvPr/>
            </p:nvSpPr>
            <p:spPr bwMode="auto">
              <a:xfrm>
                <a:off x="3628" y="2709"/>
                <a:ext cx="9587" cy="617"/>
              </a:xfrm>
              <a:custGeom>
                <a:avLst/>
                <a:gdLst>
                  <a:gd name="T0" fmla="+- 0 13214 3628"/>
                  <a:gd name="T1" fmla="*/ T0 w 9587"/>
                  <a:gd name="T2" fmla="+- 0 3326 2709"/>
                  <a:gd name="T3" fmla="*/ 3326 h 617"/>
                  <a:gd name="T4" fmla="+- 0 13214 3628"/>
                  <a:gd name="T5" fmla="*/ T4 w 9587"/>
                  <a:gd name="T6" fmla="+- 0 2809 2709"/>
                  <a:gd name="T7" fmla="*/ 2809 h 617"/>
                  <a:gd name="T8" fmla="+- 0 13185 3628"/>
                  <a:gd name="T9" fmla="*/ T8 w 9587"/>
                  <a:gd name="T10" fmla="+- 0 2739 2709"/>
                  <a:gd name="T11" fmla="*/ 2739 h 617"/>
                  <a:gd name="T12" fmla="+- 0 13114 3628"/>
                  <a:gd name="T13" fmla="*/ T12 w 9587"/>
                  <a:gd name="T14" fmla="+- 0 2709 2709"/>
                  <a:gd name="T15" fmla="*/ 2709 h 617"/>
                  <a:gd name="T16" fmla="+- 0 3728 3628"/>
                  <a:gd name="T17" fmla="*/ T16 w 9587"/>
                  <a:gd name="T18" fmla="+- 0 2709 2709"/>
                  <a:gd name="T19" fmla="*/ 2709 h 617"/>
                  <a:gd name="T20" fmla="+- 0 3689 3628"/>
                  <a:gd name="T21" fmla="*/ T20 w 9587"/>
                  <a:gd name="T22" fmla="+- 0 2717 2709"/>
                  <a:gd name="T23" fmla="*/ 2717 h 617"/>
                  <a:gd name="T24" fmla="+- 0 3658 3628"/>
                  <a:gd name="T25" fmla="*/ T24 w 9587"/>
                  <a:gd name="T26" fmla="+- 0 2739 2709"/>
                  <a:gd name="T27" fmla="*/ 2739 h 617"/>
                  <a:gd name="T28" fmla="+- 0 3636 3628"/>
                  <a:gd name="T29" fmla="*/ T28 w 9587"/>
                  <a:gd name="T30" fmla="+- 0 2770 2709"/>
                  <a:gd name="T31" fmla="*/ 2770 h 617"/>
                  <a:gd name="T32" fmla="+- 0 3628 3628"/>
                  <a:gd name="T33" fmla="*/ T32 w 9587"/>
                  <a:gd name="T34" fmla="+- 0 2809 2709"/>
                  <a:gd name="T35" fmla="*/ 2809 h 617"/>
                  <a:gd name="T36" fmla="+- 0 3628 3628"/>
                  <a:gd name="T37" fmla="*/ T36 w 9587"/>
                  <a:gd name="T38" fmla="+- 0 3326 2709"/>
                  <a:gd name="T39" fmla="*/ 3326 h 61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</a:cxnLst>
                <a:rect l="0" t="0" r="r" b="b"/>
                <a:pathLst>
                  <a:path w="9587" h="617">
                    <a:moveTo>
                      <a:pt x="9586" y="617"/>
                    </a:moveTo>
                    <a:lnTo>
                      <a:pt x="9586" y="100"/>
                    </a:lnTo>
                    <a:lnTo>
                      <a:pt x="9557" y="30"/>
                    </a:lnTo>
                    <a:lnTo>
                      <a:pt x="9486" y="0"/>
                    </a:lnTo>
                    <a:lnTo>
                      <a:pt x="100" y="0"/>
                    </a:lnTo>
                    <a:lnTo>
                      <a:pt x="61" y="8"/>
                    </a:lnTo>
                    <a:lnTo>
                      <a:pt x="30" y="30"/>
                    </a:lnTo>
                    <a:lnTo>
                      <a:pt x="8" y="61"/>
                    </a:lnTo>
                    <a:lnTo>
                      <a:pt x="0" y="100"/>
                    </a:lnTo>
                    <a:lnTo>
                      <a:pt x="0" y="617"/>
                    </a:lnTo>
                  </a:path>
                </a:pathLst>
              </a:cu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49" name="Line 23"/>
              <p:cNvSpPr>
                <a:spLocks noChangeShapeType="1"/>
              </p:cNvSpPr>
              <p:nvPr/>
            </p:nvSpPr>
            <p:spPr bwMode="auto">
              <a:xfrm>
                <a:off x="6822" y="2709"/>
                <a:ext cx="0" cy="527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50" name="Line 24"/>
              <p:cNvSpPr>
                <a:spLocks noChangeShapeType="1"/>
              </p:cNvSpPr>
              <p:nvPr/>
            </p:nvSpPr>
            <p:spPr bwMode="auto">
              <a:xfrm>
                <a:off x="10020" y="2709"/>
                <a:ext cx="0" cy="617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51" name="Picture 25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72" y="3015"/>
                <a:ext cx="2756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2" name="Freeform 26"/>
              <p:cNvSpPr>
                <a:spLocks/>
              </p:cNvSpPr>
              <p:nvPr/>
            </p:nvSpPr>
            <p:spPr bwMode="auto">
              <a:xfrm>
                <a:off x="2312" y="3055"/>
                <a:ext cx="2631" cy="881"/>
              </a:xfrm>
              <a:custGeom>
                <a:avLst/>
                <a:gdLst>
                  <a:gd name="T0" fmla="+- 0 3628 2313"/>
                  <a:gd name="T1" fmla="*/ T0 w 2631"/>
                  <a:gd name="T2" fmla="+- 0 3056 3056"/>
                  <a:gd name="T3" fmla="*/ 3056 h 881"/>
                  <a:gd name="T4" fmla="+- 0 3538 2313"/>
                  <a:gd name="T5" fmla="*/ T4 w 2631"/>
                  <a:gd name="T6" fmla="+- 0 3211 3056"/>
                  <a:gd name="T7" fmla="*/ 3211 h 881"/>
                  <a:gd name="T8" fmla="+- 0 2402 2313"/>
                  <a:gd name="T9" fmla="*/ T8 w 2631"/>
                  <a:gd name="T10" fmla="+- 0 3211 3056"/>
                  <a:gd name="T11" fmla="*/ 3211 h 881"/>
                  <a:gd name="T12" fmla="+- 0 2367 2313"/>
                  <a:gd name="T13" fmla="*/ T12 w 2631"/>
                  <a:gd name="T14" fmla="+- 0 3218 3056"/>
                  <a:gd name="T15" fmla="*/ 3218 h 881"/>
                  <a:gd name="T16" fmla="+- 0 2339 2313"/>
                  <a:gd name="T17" fmla="*/ T16 w 2631"/>
                  <a:gd name="T18" fmla="+- 0 3237 3056"/>
                  <a:gd name="T19" fmla="*/ 3237 h 881"/>
                  <a:gd name="T20" fmla="+- 0 2320 2313"/>
                  <a:gd name="T21" fmla="*/ T20 w 2631"/>
                  <a:gd name="T22" fmla="+- 0 3266 3056"/>
                  <a:gd name="T23" fmla="*/ 3266 h 881"/>
                  <a:gd name="T24" fmla="+- 0 2313 2313"/>
                  <a:gd name="T25" fmla="*/ T24 w 2631"/>
                  <a:gd name="T26" fmla="+- 0 3300 3056"/>
                  <a:gd name="T27" fmla="*/ 3300 h 881"/>
                  <a:gd name="T28" fmla="+- 0 2313 2313"/>
                  <a:gd name="T29" fmla="*/ T28 w 2631"/>
                  <a:gd name="T30" fmla="+- 0 3848 3056"/>
                  <a:gd name="T31" fmla="*/ 3848 h 881"/>
                  <a:gd name="T32" fmla="+- 0 2320 2313"/>
                  <a:gd name="T33" fmla="*/ T32 w 2631"/>
                  <a:gd name="T34" fmla="+- 0 3883 3056"/>
                  <a:gd name="T35" fmla="*/ 3883 h 881"/>
                  <a:gd name="T36" fmla="+- 0 2339 2313"/>
                  <a:gd name="T37" fmla="*/ T36 w 2631"/>
                  <a:gd name="T38" fmla="+- 0 3911 3056"/>
                  <a:gd name="T39" fmla="*/ 3911 h 881"/>
                  <a:gd name="T40" fmla="+- 0 2367 2313"/>
                  <a:gd name="T41" fmla="*/ T40 w 2631"/>
                  <a:gd name="T42" fmla="+- 0 3930 3056"/>
                  <a:gd name="T43" fmla="*/ 3930 h 881"/>
                  <a:gd name="T44" fmla="+- 0 2402 2313"/>
                  <a:gd name="T45" fmla="*/ T44 w 2631"/>
                  <a:gd name="T46" fmla="+- 0 3937 3056"/>
                  <a:gd name="T47" fmla="*/ 3937 h 881"/>
                  <a:gd name="T48" fmla="+- 0 4855 2313"/>
                  <a:gd name="T49" fmla="*/ T48 w 2631"/>
                  <a:gd name="T50" fmla="+- 0 3937 3056"/>
                  <a:gd name="T51" fmla="*/ 3937 h 881"/>
                  <a:gd name="T52" fmla="+- 0 4889 2313"/>
                  <a:gd name="T53" fmla="*/ T52 w 2631"/>
                  <a:gd name="T54" fmla="+- 0 3930 3056"/>
                  <a:gd name="T55" fmla="*/ 3930 h 881"/>
                  <a:gd name="T56" fmla="+- 0 4918 2313"/>
                  <a:gd name="T57" fmla="*/ T56 w 2631"/>
                  <a:gd name="T58" fmla="+- 0 3911 3056"/>
                  <a:gd name="T59" fmla="*/ 3911 h 881"/>
                  <a:gd name="T60" fmla="+- 0 4937 2313"/>
                  <a:gd name="T61" fmla="*/ T60 w 2631"/>
                  <a:gd name="T62" fmla="+- 0 3883 3056"/>
                  <a:gd name="T63" fmla="*/ 3883 h 881"/>
                  <a:gd name="T64" fmla="+- 0 4944 2313"/>
                  <a:gd name="T65" fmla="*/ T64 w 2631"/>
                  <a:gd name="T66" fmla="+- 0 3848 3056"/>
                  <a:gd name="T67" fmla="*/ 3848 h 881"/>
                  <a:gd name="T68" fmla="+- 0 4944 2313"/>
                  <a:gd name="T69" fmla="*/ T68 w 2631"/>
                  <a:gd name="T70" fmla="+- 0 3300 3056"/>
                  <a:gd name="T71" fmla="*/ 3300 h 881"/>
                  <a:gd name="T72" fmla="+- 0 4937 2313"/>
                  <a:gd name="T73" fmla="*/ T72 w 2631"/>
                  <a:gd name="T74" fmla="+- 0 3266 3056"/>
                  <a:gd name="T75" fmla="*/ 3266 h 881"/>
                  <a:gd name="T76" fmla="+- 0 4918 2313"/>
                  <a:gd name="T77" fmla="*/ T76 w 2631"/>
                  <a:gd name="T78" fmla="+- 0 3237 3056"/>
                  <a:gd name="T79" fmla="*/ 3237 h 881"/>
                  <a:gd name="T80" fmla="+- 0 4889 2313"/>
                  <a:gd name="T81" fmla="*/ T80 w 2631"/>
                  <a:gd name="T82" fmla="+- 0 3218 3056"/>
                  <a:gd name="T83" fmla="*/ 3218 h 881"/>
                  <a:gd name="T84" fmla="+- 0 4855 2313"/>
                  <a:gd name="T85" fmla="*/ T84 w 2631"/>
                  <a:gd name="T86" fmla="+- 0 3211 3056"/>
                  <a:gd name="T87" fmla="*/ 3211 h 881"/>
                  <a:gd name="T88" fmla="+- 0 3718 2313"/>
                  <a:gd name="T89" fmla="*/ T88 w 2631"/>
                  <a:gd name="T90" fmla="+- 0 3211 3056"/>
                  <a:gd name="T91" fmla="*/ 3211 h 881"/>
                  <a:gd name="T92" fmla="+- 0 3628 2313"/>
                  <a:gd name="T93" fmla="*/ T92 w 2631"/>
                  <a:gd name="T94" fmla="+- 0 3056 3056"/>
                  <a:gd name="T95" fmla="*/ 3056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2631" h="881">
                    <a:moveTo>
                      <a:pt x="1315" y="0"/>
                    </a:moveTo>
                    <a:lnTo>
                      <a:pt x="1225" y="155"/>
                    </a:lnTo>
                    <a:lnTo>
                      <a:pt x="89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10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7"/>
                    </a:lnTo>
                    <a:lnTo>
                      <a:pt x="26" y="855"/>
                    </a:lnTo>
                    <a:lnTo>
                      <a:pt x="54" y="874"/>
                    </a:lnTo>
                    <a:lnTo>
                      <a:pt x="89" y="881"/>
                    </a:lnTo>
                    <a:lnTo>
                      <a:pt x="2542" y="881"/>
                    </a:lnTo>
                    <a:lnTo>
                      <a:pt x="2576" y="874"/>
                    </a:lnTo>
                    <a:lnTo>
                      <a:pt x="2605" y="855"/>
                    </a:lnTo>
                    <a:lnTo>
                      <a:pt x="2624" y="827"/>
                    </a:lnTo>
                    <a:lnTo>
                      <a:pt x="2631" y="792"/>
                    </a:lnTo>
                    <a:lnTo>
                      <a:pt x="2631" y="244"/>
                    </a:lnTo>
                    <a:lnTo>
                      <a:pt x="2624" y="210"/>
                    </a:lnTo>
                    <a:lnTo>
                      <a:pt x="2605" y="181"/>
                    </a:lnTo>
                    <a:lnTo>
                      <a:pt x="2576" y="162"/>
                    </a:lnTo>
                    <a:lnTo>
                      <a:pt x="2542" y="155"/>
                    </a:lnTo>
                    <a:lnTo>
                      <a:pt x="1405" y="155"/>
                    </a:lnTo>
                    <a:lnTo>
                      <a:pt x="13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53" name="Picture 2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58" y="3015"/>
                <a:ext cx="2756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4" name="Freeform 28"/>
              <p:cNvSpPr>
                <a:spLocks/>
              </p:cNvSpPr>
              <p:nvPr/>
            </p:nvSpPr>
            <p:spPr bwMode="auto">
              <a:xfrm>
                <a:off x="11898" y="3055"/>
                <a:ext cx="2631" cy="881"/>
              </a:xfrm>
              <a:custGeom>
                <a:avLst/>
                <a:gdLst>
                  <a:gd name="T0" fmla="+- 0 13214 11899"/>
                  <a:gd name="T1" fmla="*/ T0 w 2631"/>
                  <a:gd name="T2" fmla="+- 0 3056 3056"/>
                  <a:gd name="T3" fmla="*/ 3056 h 881"/>
                  <a:gd name="T4" fmla="+- 0 13125 11899"/>
                  <a:gd name="T5" fmla="*/ T4 w 2631"/>
                  <a:gd name="T6" fmla="+- 0 3211 3056"/>
                  <a:gd name="T7" fmla="*/ 3211 h 881"/>
                  <a:gd name="T8" fmla="+- 0 11988 11899"/>
                  <a:gd name="T9" fmla="*/ T8 w 2631"/>
                  <a:gd name="T10" fmla="+- 0 3211 3056"/>
                  <a:gd name="T11" fmla="*/ 3211 h 881"/>
                  <a:gd name="T12" fmla="+- 0 11953 11899"/>
                  <a:gd name="T13" fmla="*/ T12 w 2631"/>
                  <a:gd name="T14" fmla="+- 0 3218 3056"/>
                  <a:gd name="T15" fmla="*/ 3218 h 881"/>
                  <a:gd name="T16" fmla="+- 0 11925 11899"/>
                  <a:gd name="T17" fmla="*/ T16 w 2631"/>
                  <a:gd name="T18" fmla="+- 0 3237 3056"/>
                  <a:gd name="T19" fmla="*/ 3237 h 881"/>
                  <a:gd name="T20" fmla="+- 0 11906 11899"/>
                  <a:gd name="T21" fmla="*/ T20 w 2631"/>
                  <a:gd name="T22" fmla="+- 0 3266 3056"/>
                  <a:gd name="T23" fmla="*/ 3266 h 881"/>
                  <a:gd name="T24" fmla="+- 0 11899 11899"/>
                  <a:gd name="T25" fmla="*/ T24 w 2631"/>
                  <a:gd name="T26" fmla="+- 0 3300 3056"/>
                  <a:gd name="T27" fmla="*/ 3300 h 881"/>
                  <a:gd name="T28" fmla="+- 0 11899 11899"/>
                  <a:gd name="T29" fmla="*/ T28 w 2631"/>
                  <a:gd name="T30" fmla="+- 0 3848 3056"/>
                  <a:gd name="T31" fmla="*/ 3848 h 881"/>
                  <a:gd name="T32" fmla="+- 0 11906 11899"/>
                  <a:gd name="T33" fmla="*/ T32 w 2631"/>
                  <a:gd name="T34" fmla="+- 0 3883 3056"/>
                  <a:gd name="T35" fmla="*/ 3883 h 881"/>
                  <a:gd name="T36" fmla="+- 0 11925 11899"/>
                  <a:gd name="T37" fmla="*/ T36 w 2631"/>
                  <a:gd name="T38" fmla="+- 0 3911 3056"/>
                  <a:gd name="T39" fmla="*/ 3911 h 881"/>
                  <a:gd name="T40" fmla="+- 0 11953 11899"/>
                  <a:gd name="T41" fmla="*/ T40 w 2631"/>
                  <a:gd name="T42" fmla="+- 0 3930 3056"/>
                  <a:gd name="T43" fmla="*/ 3930 h 881"/>
                  <a:gd name="T44" fmla="+- 0 11988 11899"/>
                  <a:gd name="T45" fmla="*/ T44 w 2631"/>
                  <a:gd name="T46" fmla="+- 0 3937 3056"/>
                  <a:gd name="T47" fmla="*/ 3937 h 881"/>
                  <a:gd name="T48" fmla="+- 0 14441 11899"/>
                  <a:gd name="T49" fmla="*/ T48 w 2631"/>
                  <a:gd name="T50" fmla="+- 0 3937 3056"/>
                  <a:gd name="T51" fmla="*/ 3937 h 881"/>
                  <a:gd name="T52" fmla="+- 0 14475 11899"/>
                  <a:gd name="T53" fmla="*/ T52 w 2631"/>
                  <a:gd name="T54" fmla="+- 0 3930 3056"/>
                  <a:gd name="T55" fmla="*/ 3930 h 881"/>
                  <a:gd name="T56" fmla="+- 0 14504 11899"/>
                  <a:gd name="T57" fmla="*/ T56 w 2631"/>
                  <a:gd name="T58" fmla="+- 0 3911 3056"/>
                  <a:gd name="T59" fmla="*/ 3911 h 881"/>
                  <a:gd name="T60" fmla="+- 0 14523 11899"/>
                  <a:gd name="T61" fmla="*/ T60 w 2631"/>
                  <a:gd name="T62" fmla="+- 0 3883 3056"/>
                  <a:gd name="T63" fmla="*/ 3883 h 881"/>
                  <a:gd name="T64" fmla="+- 0 14530 11899"/>
                  <a:gd name="T65" fmla="*/ T64 w 2631"/>
                  <a:gd name="T66" fmla="+- 0 3848 3056"/>
                  <a:gd name="T67" fmla="*/ 3848 h 881"/>
                  <a:gd name="T68" fmla="+- 0 14530 11899"/>
                  <a:gd name="T69" fmla="*/ T68 w 2631"/>
                  <a:gd name="T70" fmla="+- 0 3300 3056"/>
                  <a:gd name="T71" fmla="*/ 3300 h 881"/>
                  <a:gd name="T72" fmla="+- 0 14523 11899"/>
                  <a:gd name="T73" fmla="*/ T72 w 2631"/>
                  <a:gd name="T74" fmla="+- 0 3266 3056"/>
                  <a:gd name="T75" fmla="*/ 3266 h 881"/>
                  <a:gd name="T76" fmla="+- 0 14504 11899"/>
                  <a:gd name="T77" fmla="*/ T76 w 2631"/>
                  <a:gd name="T78" fmla="+- 0 3237 3056"/>
                  <a:gd name="T79" fmla="*/ 3237 h 881"/>
                  <a:gd name="T80" fmla="+- 0 14475 11899"/>
                  <a:gd name="T81" fmla="*/ T80 w 2631"/>
                  <a:gd name="T82" fmla="+- 0 3218 3056"/>
                  <a:gd name="T83" fmla="*/ 3218 h 881"/>
                  <a:gd name="T84" fmla="+- 0 14441 11899"/>
                  <a:gd name="T85" fmla="*/ T84 w 2631"/>
                  <a:gd name="T86" fmla="+- 0 3211 3056"/>
                  <a:gd name="T87" fmla="*/ 3211 h 881"/>
                  <a:gd name="T88" fmla="+- 0 13304 11899"/>
                  <a:gd name="T89" fmla="*/ T88 w 2631"/>
                  <a:gd name="T90" fmla="+- 0 3211 3056"/>
                  <a:gd name="T91" fmla="*/ 3211 h 881"/>
                  <a:gd name="T92" fmla="+- 0 13214 11899"/>
                  <a:gd name="T93" fmla="*/ T92 w 2631"/>
                  <a:gd name="T94" fmla="+- 0 3056 3056"/>
                  <a:gd name="T95" fmla="*/ 3056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2631" h="881">
                    <a:moveTo>
                      <a:pt x="1315" y="0"/>
                    </a:moveTo>
                    <a:lnTo>
                      <a:pt x="1226" y="155"/>
                    </a:lnTo>
                    <a:lnTo>
                      <a:pt x="89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10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7"/>
                    </a:lnTo>
                    <a:lnTo>
                      <a:pt x="26" y="855"/>
                    </a:lnTo>
                    <a:lnTo>
                      <a:pt x="54" y="874"/>
                    </a:lnTo>
                    <a:lnTo>
                      <a:pt x="89" y="881"/>
                    </a:lnTo>
                    <a:lnTo>
                      <a:pt x="2542" y="881"/>
                    </a:lnTo>
                    <a:lnTo>
                      <a:pt x="2576" y="874"/>
                    </a:lnTo>
                    <a:lnTo>
                      <a:pt x="2605" y="855"/>
                    </a:lnTo>
                    <a:lnTo>
                      <a:pt x="2624" y="827"/>
                    </a:lnTo>
                    <a:lnTo>
                      <a:pt x="2631" y="792"/>
                    </a:lnTo>
                    <a:lnTo>
                      <a:pt x="2631" y="244"/>
                    </a:lnTo>
                    <a:lnTo>
                      <a:pt x="2624" y="210"/>
                    </a:lnTo>
                    <a:lnTo>
                      <a:pt x="2605" y="181"/>
                    </a:lnTo>
                    <a:lnTo>
                      <a:pt x="2576" y="162"/>
                    </a:lnTo>
                    <a:lnTo>
                      <a:pt x="2542" y="155"/>
                    </a:lnTo>
                    <a:lnTo>
                      <a:pt x="1405" y="155"/>
                    </a:lnTo>
                    <a:lnTo>
                      <a:pt x="13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55" name="Picture 29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64" y="3015"/>
                <a:ext cx="2756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6" name="Freeform 30"/>
              <p:cNvSpPr>
                <a:spLocks/>
              </p:cNvSpPr>
              <p:nvPr/>
            </p:nvSpPr>
            <p:spPr bwMode="auto">
              <a:xfrm>
                <a:off x="8704" y="3055"/>
                <a:ext cx="2631" cy="881"/>
              </a:xfrm>
              <a:custGeom>
                <a:avLst/>
                <a:gdLst>
                  <a:gd name="T0" fmla="+- 0 10020 8705"/>
                  <a:gd name="T1" fmla="*/ T0 w 2631"/>
                  <a:gd name="T2" fmla="+- 0 3056 3056"/>
                  <a:gd name="T3" fmla="*/ 3056 h 881"/>
                  <a:gd name="T4" fmla="+- 0 9930 8705"/>
                  <a:gd name="T5" fmla="*/ T4 w 2631"/>
                  <a:gd name="T6" fmla="+- 0 3211 3056"/>
                  <a:gd name="T7" fmla="*/ 3211 h 881"/>
                  <a:gd name="T8" fmla="+- 0 8793 8705"/>
                  <a:gd name="T9" fmla="*/ T8 w 2631"/>
                  <a:gd name="T10" fmla="+- 0 3211 3056"/>
                  <a:gd name="T11" fmla="*/ 3211 h 881"/>
                  <a:gd name="T12" fmla="+- 0 8759 8705"/>
                  <a:gd name="T13" fmla="*/ T12 w 2631"/>
                  <a:gd name="T14" fmla="+- 0 3218 3056"/>
                  <a:gd name="T15" fmla="*/ 3218 h 881"/>
                  <a:gd name="T16" fmla="+- 0 8731 8705"/>
                  <a:gd name="T17" fmla="*/ T16 w 2631"/>
                  <a:gd name="T18" fmla="+- 0 3237 3056"/>
                  <a:gd name="T19" fmla="*/ 3237 h 881"/>
                  <a:gd name="T20" fmla="+- 0 8712 8705"/>
                  <a:gd name="T21" fmla="*/ T20 w 2631"/>
                  <a:gd name="T22" fmla="+- 0 3266 3056"/>
                  <a:gd name="T23" fmla="*/ 3266 h 881"/>
                  <a:gd name="T24" fmla="+- 0 8705 8705"/>
                  <a:gd name="T25" fmla="*/ T24 w 2631"/>
                  <a:gd name="T26" fmla="+- 0 3300 3056"/>
                  <a:gd name="T27" fmla="*/ 3300 h 881"/>
                  <a:gd name="T28" fmla="+- 0 8705 8705"/>
                  <a:gd name="T29" fmla="*/ T28 w 2631"/>
                  <a:gd name="T30" fmla="+- 0 3848 3056"/>
                  <a:gd name="T31" fmla="*/ 3848 h 881"/>
                  <a:gd name="T32" fmla="+- 0 8712 8705"/>
                  <a:gd name="T33" fmla="*/ T32 w 2631"/>
                  <a:gd name="T34" fmla="+- 0 3883 3056"/>
                  <a:gd name="T35" fmla="*/ 3883 h 881"/>
                  <a:gd name="T36" fmla="+- 0 8731 8705"/>
                  <a:gd name="T37" fmla="*/ T36 w 2631"/>
                  <a:gd name="T38" fmla="+- 0 3911 3056"/>
                  <a:gd name="T39" fmla="*/ 3911 h 881"/>
                  <a:gd name="T40" fmla="+- 0 8759 8705"/>
                  <a:gd name="T41" fmla="*/ T40 w 2631"/>
                  <a:gd name="T42" fmla="+- 0 3930 3056"/>
                  <a:gd name="T43" fmla="*/ 3930 h 881"/>
                  <a:gd name="T44" fmla="+- 0 8793 8705"/>
                  <a:gd name="T45" fmla="*/ T44 w 2631"/>
                  <a:gd name="T46" fmla="+- 0 3937 3056"/>
                  <a:gd name="T47" fmla="*/ 3937 h 881"/>
                  <a:gd name="T48" fmla="+- 0 11247 8705"/>
                  <a:gd name="T49" fmla="*/ T48 w 2631"/>
                  <a:gd name="T50" fmla="+- 0 3937 3056"/>
                  <a:gd name="T51" fmla="*/ 3937 h 881"/>
                  <a:gd name="T52" fmla="+- 0 11281 8705"/>
                  <a:gd name="T53" fmla="*/ T52 w 2631"/>
                  <a:gd name="T54" fmla="+- 0 3930 3056"/>
                  <a:gd name="T55" fmla="*/ 3930 h 881"/>
                  <a:gd name="T56" fmla="+- 0 11309 8705"/>
                  <a:gd name="T57" fmla="*/ T56 w 2631"/>
                  <a:gd name="T58" fmla="+- 0 3911 3056"/>
                  <a:gd name="T59" fmla="*/ 3911 h 881"/>
                  <a:gd name="T60" fmla="+- 0 11328 8705"/>
                  <a:gd name="T61" fmla="*/ T60 w 2631"/>
                  <a:gd name="T62" fmla="+- 0 3883 3056"/>
                  <a:gd name="T63" fmla="*/ 3883 h 881"/>
                  <a:gd name="T64" fmla="+- 0 11335 8705"/>
                  <a:gd name="T65" fmla="*/ T64 w 2631"/>
                  <a:gd name="T66" fmla="+- 0 3848 3056"/>
                  <a:gd name="T67" fmla="*/ 3848 h 881"/>
                  <a:gd name="T68" fmla="+- 0 11335 8705"/>
                  <a:gd name="T69" fmla="*/ T68 w 2631"/>
                  <a:gd name="T70" fmla="+- 0 3300 3056"/>
                  <a:gd name="T71" fmla="*/ 3300 h 881"/>
                  <a:gd name="T72" fmla="+- 0 11328 8705"/>
                  <a:gd name="T73" fmla="*/ T72 w 2631"/>
                  <a:gd name="T74" fmla="+- 0 3266 3056"/>
                  <a:gd name="T75" fmla="*/ 3266 h 881"/>
                  <a:gd name="T76" fmla="+- 0 11309 8705"/>
                  <a:gd name="T77" fmla="*/ T76 w 2631"/>
                  <a:gd name="T78" fmla="+- 0 3237 3056"/>
                  <a:gd name="T79" fmla="*/ 3237 h 881"/>
                  <a:gd name="T80" fmla="+- 0 11281 8705"/>
                  <a:gd name="T81" fmla="*/ T80 w 2631"/>
                  <a:gd name="T82" fmla="+- 0 3218 3056"/>
                  <a:gd name="T83" fmla="*/ 3218 h 881"/>
                  <a:gd name="T84" fmla="+- 0 11247 8705"/>
                  <a:gd name="T85" fmla="*/ T84 w 2631"/>
                  <a:gd name="T86" fmla="+- 0 3211 3056"/>
                  <a:gd name="T87" fmla="*/ 3211 h 881"/>
                  <a:gd name="T88" fmla="+- 0 10110 8705"/>
                  <a:gd name="T89" fmla="*/ T88 w 2631"/>
                  <a:gd name="T90" fmla="+- 0 3211 3056"/>
                  <a:gd name="T91" fmla="*/ 3211 h 881"/>
                  <a:gd name="T92" fmla="+- 0 10020 8705"/>
                  <a:gd name="T93" fmla="*/ T92 w 2631"/>
                  <a:gd name="T94" fmla="+- 0 3056 3056"/>
                  <a:gd name="T95" fmla="*/ 3056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2631" h="881">
                    <a:moveTo>
                      <a:pt x="1315" y="0"/>
                    </a:moveTo>
                    <a:lnTo>
                      <a:pt x="1225" y="155"/>
                    </a:lnTo>
                    <a:lnTo>
                      <a:pt x="88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10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7"/>
                    </a:lnTo>
                    <a:lnTo>
                      <a:pt x="26" y="855"/>
                    </a:lnTo>
                    <a:lnTo>
                      <a:pt x="54" y="874"/>
                    </a:lnTo>
                    <a:lnTo>
                      <a:pt x="88" y="881"/>
                    </a:lnTo>
                    <a:lnTo>
                      <a:pt x="2542" y="881"/>
                    </a:lnTo>
                    <a:lnTo>
                      <a:pt x="2576" y="874"/>
                    </a:lnTo>
                    <a:lnTo>
                      <a:pt x="2604" y="855"/>
                    </a:lnTo>
                    <a:lnTo>
                      <a:pt x="2623" y="827"/>
                    </a:lnTo>
                    <a:lnTo>
                      <a:pt x="2630" y="792"/>
                    </a:lnTo>
                    <a:lnTo>
                      <a:pt x="2630" y="244"/>
                    </a:lnTo>
                    <a:lnTo>
                      <a:pt x="2623" y="210"/>
                    </a:lnTo>
                    <a:lnTo>
                      <a:pt x="2604" y="181"/>
                    </a:lnTo>
                    <a:lnTo>
                      <a:pt x="2576" y="162"/>
                    </a:lnTo>
                    <a:lnTo>
                      <a:pt x="2542" y="155"/>
                    </a:lnTo>
                    <a:lnTo>
                      <a:pt x="1405" y="155"/>
                    </a:lnTo>
                    <a:lnTo>
                      <a:pt x="13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57" name="Picture 31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7" y="3015"/>
                <a:ext cx="2756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8" name="Freeform 32"/>
              <p:cNvSpPr>
                <a:spLocks/>
              </p:cNvSpPr>
              <p:nvPr/>
            </p:nvSpPr>
            <p:spPr bwMode="auto">
              <a:xfrm>
                <a:off x="5507" y="3055"/>
                <a:ext cx="2631" cy="881"/>
              </a:xfrm>
              <a:custGeom>
                <a:avLst/>
                <a:gdLst>
                  <a:gd name="T0" fmla="+- 0 6822 5507"/>
                  <a:gd name="T1" fmla="*/ T0 w 2631"/>
                  <a:gd name="T2" fmla="+- 0 3056 3056"/>
                  <a:gd name="T3" fmla="*/ 3056 h 881"/>
                  <a:gd name="T4" fmla="+- 0 6733 5507"/>
                  <a:gd name="T5" fmla="*/ T4 w 2631"/>
                  <a:gd name="T6" fmla="+- 0 3211 3056"/>
                  <a:gd name="T7" fmla="*/ 3211 h 881"/>
                  <a:gd name="T8" fmla="+- 0 5596 5507"/>
                  <a:gd name="T9" fmla="*/ T8 w 2631"/>
                  <a:gd name="T10" fmla="+- 0 3211 3056"/>
                  <a:gd name="T11" fmla="*/ 3211 h 881"/>
                  <a:gd name="T12" fmla="+- 0 5561 5507"/>
                  <a:gd name="T13" fmla="*/ T12 w 2631"/>
                  <a:gd name="T14" fmla="+- 0 3218 3056"/>
                  <a:gd name="T15" fmla="*/ 3218 h 881"/>
                  <a:gd name="T16" fmla="+- 0 5533 5507"/>
                  <a:gd name="T17" fmla="*/ T16 w 2631"/>
                  <a:gd name="T18" fmla="+- 0 3237 3056"/>
                  <a:gd name="T19" fmla="*/ 3237 h 881"/>
                  <a:gd name="T20" fmla="+- 0 5514 5507"/>
                  <a:gd name="T21" fmla="*/ T20 w 2631"/>
                  <a:gd name="T22" fmla="+- 0 3266 3056"/>
                  <a:gd name="T23" fmla="*/ 3266 h 881"/>
                  <a:gd name="T24" fmla="+- 0 5507 5507"/>
                  <a:gd name="T25" fmla="*/ T24 w 2631"/>
                  <a:gd name="T26" fmla="+- 0 3300 3056"/>
                  <a:gd name="T27" fmla="*/ 3300 h 881"/>
                  <a:gd name="T28" fmla="+- 0 5507 5507"/>
                  <a:gd name="T29" fmla="*/ T28 w 2631"/>
                  <a:gd name="T30" fmla="+- 0 3848 3056"/>
                  <a:gd name="T31" fmla="*/ 3848 h 881"/>
                  <a:gd name="T32" fmla="+- 0 5514 5507"/>
                  <a:gd name="T33" fmla="*/ T32 w 2631"/>
                  <a:gd name="T34" fmla="+- 0 3883 3056"/>
                  <a:gd name="T35" fmla="*/ 3883 h 881"/>
                  <a:gd name="T36" fmla="+- 0 5533 5507"/>
                  <a:gd name="T37" fmla="*/ T36 w 2631"/>
                  <a:gd name="T38" fmla="+- 0 3911 3056"/>
                  <a:gd name="T39" fmla="*/ 3911 h 881"/>
                  <a:gd name="T40" fmla="+- 0 5561 5507"/>
                  <a:gd name="T41" fmla="*/ T40 w 2631"/>
                  <a:gd name="T42" fmla="+- 0 3930 3056"/>
                  <a:gd name="T43" fmla="*/ 3930 h 881"/>
                  <a:gd name="T44" fmla="+- 0 5596 5507"/>
                  <a:gd name="T45" fmla="*/ T44 w 2631"/>
                  <a:gd name="T46" fmla="+- 0 3937 3056"/>
                  <a:gd name="T47" fmla="*/ 3937 h 881"/>
                  <a:gd name="T48" fmla="+- 0 8049 5507"/>
                  <a:gd name="T49" fmla="*/ T48 w 2631"/>
                  <a:gd name="T50" fmla="+- 0 3937 3056"/>
                  <a:gd name="T51" fmla="*/ 3937 h 881"/>
                  <a:gd name="T52" fmla="+- 0 8084 5507"/>
                  <a:gd name="T53" fmla="*/ T52 w 2631"/>
                  <a:gd name="T54" fmla="+- 0 3930 3056"/>
                  <a:gd name="T55" fmla="*/ 3930 h 881"/>
                  <a:gd name="T56" fmla="+- 0 8112 5507"/>
                  <a:gd name="T57" fmla="*/ T56 w 2631"/>
                  <a:gd name="T58" fmla="+- 0 3911 3056"/>
                  <a:gd name="T59" fmla="*/ 3911 h 881"/>
                  <a:gd name="T60" fmla="+- 0 8131 5507"/>
                  <a:gd name="T61" fmla="*/ T60 w 2631"/>
                  <a:gd name="T62" fmla="+- 0 3883 3056"/>
                  <a:gd name="T63" fmla="*/ 3883 h 881"/>
                  <a:gd name="T64" fmla="+- 0 8138 5507"/>
                  <a:gd name="T65" fmla="*/ T64 w 2631"/>
                  <a:gd name="T66" fmla="+- 0 3848 3056"/>
                  <a:gd name="T67" fmla="*/ 3848 h 881"/>
                  <a:gd name="T68" fmla="+- 0 8138 5507"/>
                  <a:gd name="T69" fmla="*/ T68 w 2631"/>
                  <a:gd name="T70" fmla="+- 0 3300 3056"/>
                  <a:gd name="T71" fmla="*/ 3300 h 881"/>
                  <a:gd name="T72" fmla="+- 0 8131 5507"/>
                  <a:gd name="T73" fmla="*/ T72 w 2631"/>
                  <a:gd name="T74" fmla="+- 0 3266 3056"/>
                  <a:gd name="T75" fmla="*/ 3266 h 881"/>
                  <a:gd name="T76" fmla="+- 0 8112 5507"/>
                  <a:gd name="T77" fmla="*/ T76 w 2631"/>
                  <a:gd name="T78" fmla="+- 0 3237 3056"/>
                  <a:gd name="T79" fmla="*/ 3237 h 881"/>
                  <a:gd name="T80" fmla="+- 0 8084 5507"/>
                  <a:gd name="T81" fmla="*/ T80 w 2631"/>
                  <a:gd name="T82" fmla="+- 0 3218 3056"/>
                  <a:gd name="T83" fmla="*/ 3218 h 881"/>
                  <a:gd name="T84" fmla="+- 0 8049 5507"/>
                  <a:gd name="T85" fmla="*/ T84 w 2631"/>
                  <a:gd name="T86" fmla="+- 0 3211 3056"/>
                  <a:gd name="T87" fmla="*/ 3211 h 881"/>
                  <a:gd name="T88" fmla="+- 0 6912 5507"/>
                  <a:gd name="T89" fmla="*/ T88 w 2631"/>
                  <a:gd name="T90" fmla="+- 0 3211 3056"/>
                  <a:gd name="T91" fmla="*/ 3211 h 881"/>
                  <a:gd name="T92" fmla="+- 0 6822 5507"/>
                  <a:gd name="T93" fmla="*/ T92 w 2631"/>
                  <a:gd name="T94" fmla="+- 0 3056 3056"/>
                  <a:gd name="T95" fmla="*/ 3056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2631" h="881">
                    <a:moveTo>
                      <a:pt x="1315" y="0"/>
                    </a:moveTo>
                    <a:lnTo>
                      <a:pt x="1226" y="155"/>
                    </a:lnTo>
                    <a:lnTo>
                      <a:pt x="89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10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7"/>
                    </a:lnTo>
                    <a:lnTo>
                      <a:pt x="26" y="855"/>
                    </a:lnTo>
                    <a:lnTo>
                      <a:pt x="54" y="874"/>
                    </a:lnTo>
                    <a:lnTo>
                      <a:pt x="89" y="881"/>
                    </a:lnTo>
                    <a:lnTo>
                      <a:pt x="2542" y="881"/>
                    </a:lnTo>
                    <a:lnTo>
                      <a:pt x="2577" y="874"/>
                    </a:lnTo>
                    <a:lnTo>
                      <a:pt x="2605" y="855"/>
                    </a:lnTo>
                    <a:lnTo>
                      <a:pt x="2624" y="827"/>
                    </a:lnTo>
                    <a:lnTo>
                      <a:pt x="2631" y="792"/>
                    </a:lnTo>
                    <a:lnTo>
                      <a:pt x="2631" y="244"/>
                    </a:lnTo>
                    <a:lnTo>
                      <a:pt x="2624" y="210"/>
                    </a:lnTo>
                    <a:lnTo>
                      <a:pt x="2605" y="181"/>
                    </a:lnTo>
                    <a:lnTo>
                      <a:pt x="2577" y="162"/>
                    </a:lnTo>
                    <a:lnTo>
                      <a:pt x="2542" y="155"/>
                    </a:lnTo>
                    <a:lnTo>
                      <a:pt x="1405" y="155"/>
                    </a:lnTo>
                    <a:lnTo>
                      <a:pt x="13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59" name="Freeform 33"/>
              <p:cNvSpPr>
                <a:spLocks/>
              </p:cNvSpPr>
              <p:nvPr/>
            </p:nvSpPr>
            <p:spPr bwMode="auto">
              <a:xfrm>
                <a:off x="1960" y="1988"/>
                <a:ext cx="12833" cy="3050"/>
              </a:xfrm>
              <a:custGeom>
                <a:avLst/>
                <a:gdLst>
                  <a:gd name="T0" fmla="+- 0 5857 1960"/>
                  <a:gd name="T1" fmla="*/ T0 w 12833"/>
                  <a:gd name="T2" fmla="+- 0 5039 1989"/>
                  <a:gd name="T3" fmla="*/ 5039 h 3050"/>
                  <a:gd name="T4" fmla="+- 0 2060 1960"/>
                  <a:gd name="T5" fmla="*/ T4 w 12833"/>
                  <a:gd name="T6" fmla="+- 0 5039 1989"/>
                  <a:gd name="T7" fmla="*/ 5039 h 3050"/>
                  <a:gd name="T8" fmla="+- 0 2021 1960"/>
                  <a:gd name="T9" fmla="*/ T8 w 12833"/>
                  <a:gd name="T10" fmla="+- 0 5031 1989"/>
                  <a:gd name="T11" fmla="*/ 5031 h 3050"/>
                  <a:gd name="T12" fmla="+- 0 1989 1960"/>
                  <a:gd name="T13" fmla="*/ T12 w 12833"/>
                  <a:gd name="T14" fmla="+- 0 5009 1989"/>
                  <a:gd name="T15" fmla="*/ 5009 h 3050"/>
                  <a:gd name="T16" fmla="+- 0 1968 1960"/>
                  <a:gd name="T17" fmla="*/ T16 w 12833"/>
                  <a:gd name="T18" fmla="+- 0 4978 1989"/>
                  <a:gd name="T19" fmla="*/ 4978 h 3050"/>
                  <a:gd name="T20" fmla="+- 0 1960 1960"/>
                  <a:gd name="T21" fmla="*/ T20 w 12833"/>
                  <a:gd name="T22" fmla="+- 0 4939 1989"/>
                  <a:gd name="T23" fmla="*/ 4939 h 3050"/>
                  <a:gd name="T24" fmla="+- 0 1960 1960"/>
                  <a:gd name="T25" fmla="*/ T24 w 12833"/>
                  <a:gd name="T26" fmla="+- 0 2089 1989"/>
                  <a:gd name="T27" fmla="*/ 2089 h 3050"/>
                  <a:gd name="T28" fmla="+- 0 1968 1960"/>
                  <a:gd name="T29" fmla="*/ T28 w 12833"/>
                  <a:gd name="T30" fmla="+- 0 2050 1989"/>
                  <a:gd name="T31" fmla="*/ 2050 h 3050"/>
                  <a:gd name="T32" fmla="+- 0 1989 1960"/>
                  <a:gd name="T33" fmla="*/ T32 w 12833"/>
                  <a:gd name="T34" fmla="+- 0 2018 1989"/>
                  <a:gd name="T35" fmla="*/ 2018 h 3050"/>
                  <a:gd name="T36" fmla="+- 0 2021 1960"/>
                  <a:gd name="T37" fmla="*/ T36 w 12833"/>
                  <a:gd name="T38" fmla="+- 0 1997 1989"/>
                  <a:gd name="T39" fmla="*/ 1997 h 3050"/>
                  <a:gd name="T40" fmla="+- 0 2060 1960"/>
                  <a:gd name="T41" fmla="*/ T40 w 12833"/>
                  <a:gd name="T42" fmla="+- 0 1989 1989"/>
                  <a:gd name="T43" fmla="*/ 1989 h 3050"/>
                  <a:gd name="T44" fmla="+- 0 14692 1960"/>
                  <a:gd name="T45" fmla="*/ T44 w 12833"/>
                  <a:gd name="T46" fmla="+- 0 1989 1989"/>
                  <a:gd name="T47" fmla="*/ 1989 h 3050"/>
                  <a:gd name="T48" fmla="+- 0 14731 1960"/>
                  <a:gd name="T49" fmla="*/ T48 w 12833"/>
                  <a:gd name="T50" fmla="+- 0 1997 1989"/>
                  <a:gd name="T51" fmla="*/ 1997 h 3050"/>
                  <a:gd name="T52" fmla="+- 0 14763 1960"/>
                  <a:gd name="T53" fmla="*/ T52 w 12833"/>
                  <a:gd name="T54" fmla="+- 0 2018 1989"/>
                  <a:gd name="T55" fmla="*/ 2018 h 3050"/>
                  <a:gd name="T56" fmla="+- 0 14784 1960"/>
                  <a:gd name="T57" fmla="*/ T56 w 12833"/>
                  <a:gd name="T58" fmla="+- 0 2050 1989"/>
                  <a:gd name="T59" fmla="*/ 2050 h 3050"/>
                  <a:gd name="T60" fmla="+- 0 14792 1960"/>
                  <a:gd name="T61" fmla="*/ T60 w 12833"/>
                  <a:gd name="T62" fmla="+- 0 2089 1989"/>
                  <a:gd name="T63" fmla="*/ 2089 h 3050"/>
                  <a:gd name="T64" fmla="+- 0 14792 1960"/>
                  <a:gd name="T65" fmla="*/ T64 w 12833"/>
                  <a:gd name="T66" fmla="+- 0 4939 1989"/>
                  <a:gd name="T67" fmla="*/ 4939 h 3050"/>
                  <a:gd name="T68" fmla="+- 0 14784 1960"/>
                  <a:gd name="T69" fmla="*/ T68 w 12833"/>
                  <a:gd name="T70" fmla="+- 0 4978 1989"/>
                  <a:gd name="T71" fmla="*/ 4978 h 3050"/>
                  <a:gd name="T72" fmla="+- 0 14763 1960"/>
                  <a:gd name="T73" fmla="*/ T72 w 12833"/>
                  <a:gd name="T74" fmla="+- 0 5009 1989"/>
                  <a:gd name="T75" fmla="*/ 5009 h 3050"/>
                  <a:gd name="T76" fmla="+- 0 14731 1960"/>
                  <a:gd name="T77" fmla="*/ T76 w 12833"/>
                  <a:gd name="T78" fmla="+- 0 5031 1989"/>
                  <a:gd name="T79" fmla="*/ 5031 h 3050"/>
                  <a:gd name="T80" fmla="+- 0 14692 1960"/>
                  <a:gd name="T81" fmla="*/ T80 w 12833"/>
                  <a:gd name="T82" fmla="+- 0 5039 1989"/>
                  <a:gd name="T83" fmla="*/ 5039 h 3050"/>
                  <a:gd name="T84" fmla="+- 0 5857 1960"/>
                  <a:gd name="T85" fmla="*/ T84 w 12833"/>
                  <a:gd name="T86" fmla="+- 0 5039 1989"/>
                  <a:gd name="T87" fmla="*/ 5039 h 3050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</a:cxnLst>
                <a:rect l="0" t="0" r="r" b="b"/>
                <a:pathLst>
                  <a:path w="12833" h="3050">
                    <a:moveTo>
                      <a:pt x="3897" y="3050"/>
                    </a:moveTo>
                    <a:lnTo>
                      <a:pt x="100" y="3050"/>
                    </a:lnTo>
                    <a:lnTo>
                      <a:pt x="61" y="3042"/>
                    </a:lnTo>
                    <a:lnTo>
                      <a:pt x="29" y="3020"/>
                    </a:lnTo>
                    <a:lnTo>
                      <a:pt x="8" y="2989"/>
                    </a:lnTo>
                    <a:lnTo>
                      <a:pt x="0" y="2950"/>
                    </a:lnTo>
                    <a:lnTo>
                      <a:pt x="0" y="100"/>
                    </a:lnTo>
                    <a:lnTo>
                      <a:pt x="8" y="61"/>
                    </a:lnTo>
                    <a:lnTo>
                      <a:pt x="29" y="29"/>
                    </a:lnTo>
                    <a:lnTo>
                      <a:pt x="61" y="8"/>
                    </a:lnTo>
                    <a:lnTo>
                      <a:pt x="100" y="0"/>
                    </a:lnTo>
                    <a:lnTo>
                      <a:pt x="12732" y="0"/>
                    </a:lnTo>
                    <a:lnTo>
                      <a:pt x="12771" y="8"/>
                    </a:lnTo>
                    <a:lnTo>
                      <a:pt x="12803" y="29"/>
                    </a:lnTo>
                    <a:lnTo>
                      <a:pt x="12824" y="61"/>
                    </a:lnTo>
                    <a:lnTo>
                      <a:pt x="12832" y="100"/>
                    </a:lnTo>
                    <a:lnTo>
                      <a:pt x="12832" y="2950"/>
                    </a:lnTo>
                    <a:lnTo>
                      <a:pt x="12824" y="2989"/>
                    </a:lnTo>
                    <a:lnTo>
                      <a:pt x="12803" y="3020"/>
                    </a:lnTo>
                    <a:lnTo>
                      <a:pt x="12771" y="3042"/>
                    </a:lnTo>
                    <a:lnTo>
                      <a:pt x="12732" y="3050"/>
                    </a:lnTo>
                    <a:lnTo>
                      <a:pt x="3897" y="3050"/>
                    </a:lnTo>
                    <a:close/>
                  </a:path>
                </a:pathLst>
              </a:cu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60" name="Picture 3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1" y="1186"/>
                <a:ext cx="5256" cy="13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1" name="Freeform 35"/>
              <p:cNvSpPr>
                <a:spLocks/>
              </p:cNvSpPr>
              <p:nvPr/>
            </p:nvSpPr>
            <p:spPr bwMode="auto">
              <a:xfrm>
                <a:off x="5851" y="1226"/>
                <a:ext cx="5135" cy="1271"/>
              </a:xfrm>
              <a:custGeom>
                <a:avLst/>
                <a:gdLst>
                  <a:gd name="T0" fmla="+- 0 10873 5851"/>
                  <a:gd name="T1" fmla="*/ T0 w 5135"/>
                  <a:gd name="T2" fmla="+- 0 1227 1227"/>
                  <a:gd name="T3" fmla="*/ 1227 h 1271"/>
                  <a:gd name="T4" fmla="+- 0 5964 5851"/>
                  <a:gd name="T5" fmla="*/ T4 w 5135"/>
                  <a:gd name="T6" fmla="+- 0 1227 1227"/>
                  <a:gd name="T7" fmla="*/ 1227 h 1271"/>
                  <a:gd name="T8" fmla="+- 0 5920 5851"/>
                  <a:gd name="T9" fmla="*/ T8 w 5135"/>
                  <a:gd name="T10" fmla="+- 0 1235 1227"/>
                  <a:gd name="T11" fmla="*/ 1235 h 1271"/>
                  <a:gd name="T12" fmla="+- 0 5884 5851"/>
                  <a:gd name="T13" fmla="*/ T12 w 5135"/>
                  <a:gd name="T14" fmla="+- 0 1260 1227"/>
                  <a:gd name="T15" fmla="*/ 1260 h 1271"/>
                  <a:gd name="T16" fmla="+- 0 5860 5851"/>
                  <a:gd name="T17" fmla="*/ T16 w 5135"/>
                  <a:gd name="T18" fmla="+- 0 1295 1227"/>
                  <a:gd name="T19" fmla="*/ 1295 h 1271"/>
                  <a:gd name="T20" fmla="+- 0 5851 5851"/>
                  <a:gd name="T21" fmla="*/ T20 w 5135"/>
                  <a:gd name="T22" fmla="+- 0 1339 1227"/>
                  <a:gd name="T23" fmla="*/ 1339 h 1271"/>
                  <a:gd name="T24" fmla="+- 0 5851 5851"/>
                  <a:gd name="T25" fmla="*/ T24 w 5135"/>
                  <a:gd name="T26" fmla="+- 0 2190 1227"/>
                  <a:gd name="T27" fmla="*/ 2190 h 1271"/>
                  <a:gd name="T28" fmla="+- 0 5860 5851"/>
                  <a:gd name="T29" fmla="*/ T28 w 5135"/>
                  <a:gd name="T30" fmla="+- 0 2233 1227"/>
                  <a:gd name="T31" fmla="*/ 2233 h 1271"/>
                  <a:gd name="T32" fmla="+- 0 5884 5851"/>
                  <a:gd name="T33" fmla="*/ T32 w 5135"/>
                  <a:gd name="T34" fmla="+- 0 2269 1227"/>
                  <a:gd name="T35" fmla="*/ 2269 h 1271"/>
                  <a:gd name="T36" fmla="+- 0 5920 5851"/>
                  <a:gd name="T37" fmla="*/ T36 w 5135"/>
                  <a:gd name="T38" fmla="+- 0 2293 1227"/>
                  <a:gd name="T39" fmla="*/ 2293 h 1271"/>
                  <a:gd name="T40" fmla="+- 0 5964 5851"/>
                  <a:gd name="T41" fmla="*/ T40 w 5135"/>
                  <a:gd name="T42" fmla="+- 0 2302 1227"/>
                  <a:gd name="T43" fmla="*/ 2302 h 1271"/>
                  <a:gd name="T44" fmla="+- 0 8309 5851"/>
                  <a:gd name="T45" fmla="*/ T44 w 5135"/>
                  <a:gd name="T46" fmla="+- 0 2302 1227"/>
                  <a:gd name="T47" fmla="*/ 2302 h 1271"/>
                  <a:gd name="T48" fmla="+- 0 8422 5851"/>
                  <a:gd name="T49" fmla="*/ T48 w 5135"/>
                  <a:gd name="T50" fmla="+- 0 2498 1227"/>
                  <a:gd name="T51" fmla="*/ 2498 h 1271"/>
                  <a:gd name="T52" fmla="+- 0 8534 5851"/>
                  <a:gd name="T53" fmla="*/ T52 w 5135"/>
                  <a:gd name="T54" fmla="+- 0 2302 1227"/>
                  <a:gd name="T55" fmla="*/ 2302 h 1271"/>
                  <a:gd name="T56" fmla="+- 0 10873 5851"/>
                  <a:gd name="T57" fmla="*/ T56 w 5135"/>
                  <a:gd name="T58" fmla="+- 0 2302 1227"/>
                  <a:gd name="T59" fmla="*/ 2302 h 1271"/>
                  <a:gd name="T60" fmla="+- 0 10917 5851"/>
                  <a:gd name="T61" fmla="*/ T60 w 5135"/>
                  <a:gd name="T62" fmla="+- 0 2293 1227"/>
                  <a:gd name="T63" fmla="*/ 2293 h 1271"/>
                  <a:gd name="T64" fmla="+- 0 10952 5851"/>
                  <a:gd name="T65" fmla="*/ T64 w 5135"/>
                  <a:gd name="T66" fmla="+- 0 2269 1227"/>
                  <a:gd name="T67" fmla="*/ 2269 h 1271"/>
                  <a:gd name="T68" fmla="+- 0 10977 5851"/>
                  <a:gd name="T69" fmla="*/ T68 w 5135"/>
                  <a:gd name="T70" fmla="+- 0 2233 1227"/>
                  <a:gd name="T71" fmla="*/ 2233 h 1271"/>
                  <a:gd name="T72" fmla="+- 0 10985 5851"/>
                  <a:gd name="T73" fmla="*/ T72 w 5135"/>
                  <a:gd name="T74" fmla="+- 0 2190 1227"/>
                  <a:gd name="T75" fmla="*/ 2190 h 1271"/>
                  <a:gd name="T76" fmla="+- 0 10985 5851"/>
                  <a:gd name="T77" fmla="*/ T76 w 5135"/>
                  <a:gd name="T78" fmla="+- 0 1339 1227"/>
                  <a:gd name="T79" fmla="*/ 1339 h 1271"/>
                  <a:gd name="T80" fmla="+- 0 10977 5851"/>
                  <a:gd name="T81" fmla="*/ T80 w 5135"/>
                  <a:gd name="T82" fmla="+- 0 1295 1227"/>
                  <a:gd name="T83" fmla="*/ 1295 h 1271"/>
                  <a:gd name="T84" fmla="+- 0 10952 5851"/>
                  <a:gd name="T85" fmla="*/ T84 w 5135"/>
                  <a:gd name="T86" fmla="+- 0 1260 1227"/>
                  <a:gd name="T87" fmla="*/ 1260 h 1271"/>
                  <a:gd name="T88" fmla="+- 0 10917 5851"/>
                  <a:gd name="T89" fmla="*/ T88 w 5135"/>
                  <a:gd name="T90" fmla="+- 0 1235 1227"/>
                  <a:gd name="T91" fmla="*/ 1235 h 1271"/>
                  <a:gd name="T92" fmla="+- 0 10873 5851"/>
                  <a:gd name="T93" fmla="*/ T92 w 5135"/>
                  <a:gd name="T94" fmla="+- 0 1227 1227"/>
                  <a:gd name="T95" fmla="*/ 1227 h 127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5135" h="1271">
                    <a:moveTo>
                      <a:pt x="5022" y="0"/>
                    </a:moveTo>
                    <a:lnTo>
                      <a:pt x="113" y="0"/>
                    </a:lnTo>
                    <a:lnTo>
                      <a:pt x="69" y="8"/>
                    </a:lnTo>
                    <a:lnTo>
                      <a:pt x="33" y="33"/>
                    </a:lnTo>
                    <a:lnTo>
                      <a:pt x="9" y="68"/>
                    </a:lnTo>
                    <a:lnTo>
                      <a:pt x="0" y="112"/>
                    </a:lnTo>
                    <a:lnTo>
                      <a:pt x="0" y="963"/>
                    </a:lnTo>
                    <a:lnTo>
                      <a:pt x="9" y="1006"/>
                    </a:lnTo>
                    <a:lnTo>
                      <a:pt x="33" y="1042"/>
                    </a:lnTo>
                    <a:lnTo>
                      <a:pt x="69" y="1066"/>
                    </a:lnTo>
                    <a:lnTo>
                      <a:pt x="113" y="1075"/>
                    </a:lnTo>
                    <a:lnTo>
                      <a:pt x="2458" y="1075"/>
                    </a:lnTo>
                    <a:lnTo>
                      <a:pt x="2571" y="1271"/>
                    </a:lnTo>
                    <a:lnTo>
                      <a:pt x="2683" y="1075"/>
                    </a:lnTo>
                    <a:lnTo>
                      <a:pt x="5022" y="1075"/>
                    </a:lnTo>
                    <a:lnTo>
                      <a:pt x="5066" y="1066"/>
                    </a:lnTo>
                    <a:lnTo>
                      <a:pt x="5101" y="1042"/>
                    </a:lnTo>
                    <a:lnTo>
                      <a:pt x="5126" y="1006"/>
                    </a:lnTo>
                    <a:lnTo>
                      <a:pt x="5134" y="963"/>
                    </a:lnTo>
                    <a:lnTo>
                      <a:pt x="5134" y="112"/>
                    </a:lnTo>
                    <a:lnTo>
                      <a:pt x="5126" y="68"/>
                    </a:lnTo>
                    <a:lnTo>
                      <a:pt x="5101" y="33"/>
                    </a:lnTo>
                    <a:lnTo>
                      <a:pt x="5066" y="8"/>
                    </a:lnTo>
                    <a:lnTo>
                      <a:pt x="5022" y="0"/>
                    </a:lnTo>
                    <a:close/>
                  </a:path>
                </a:pathLst>
              </a:custGeom>
              <a:solidFill>
                <a:srgbClr val="FABF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62" name="Picture 3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7" y="4472"/>
                <a:ext cx="5256" cy="13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3" name="Freeform 37"/>
              <p:cNvSpPr>
                <a:spLocks/>
              </p:cNvSpPr>
              <p:nvPr/>
            </p:nvSpPr>
            <p:spPr bwMode="auto">
              <a:xfrm>
                <a:off x="5857" y="4512"/>
                <a:ext cx="5135" cy="1271"/>
              </a:xfrm>
              <a:custGeom>
                <a:avLst/>
                <a:gdLst>
                  <a:gd name="T0" fmla="+- 0 10879 5857"/>
                  <a:gd name="T1" fmla="*/ T0 w 5135"/>
                  <a:gd name="T2" fmla="+- 0 4512 4512"/>
                  <a:gd name="T3" fmla="*/ 4512 h 1271"/>
                  <a:gd name="T4" fmla="+- 0 5970 5857"/>
                  <a:gd name="T5" fmla="*/ T4 w 5135"/>
                  <a:gd name="T6" fmla="+- 0 4512 4512"/>
                  <a:gd name="T7" fmla="*/ 4512 h 1271"/>
                  <a:gd name="T8" fmla="+- 0 5926 5857"/>
                  <a:gd name="T9" fmla="*/ T8 w 5135"/>
                  <a:gd name="T10" fmla="+- 0 4521 4512"/>
                  <a:gd name="T11" fmla="*/ 4521 h 1271"/>
                  <a:gd name="T12" fmla="+- 0 5890 5857"/>
                  <a:gd name="T13" fmla="*/ T12 w 5135"/>
                  <a:gd name="T14" fmla="+- 0 4545 4512"/>
                  <a:gd name="T15" fmla="*/ 4545 h 1271"/>
                  <a:gd name="T16" fmla="+- 0 5866 5857"/>
                  <a:gd name="T17" fmla="*/ T16 w 5135"/>
                  <a:gd name="T18" fmla="+- 0 4581 4512"/>
                  <a:gd name="T19" fmla="*/ 4581 h 1271"/>
                  <a:gd name="T20" fmla="+- 0 5857 5857"/>
                  <a:gd name="T21" fmla="*/ T20 w 5135"/>
                  <a:gd name="T22" fmla="+- 0 4625 4512"/>
                  <a:gd name="T23" fmla="*/ 4625 h 1271"/>
                  <a:gd name="T24" fmla="+- 0 5857 5857"/>
                  <a:gd name="T25" fmla="*/ T24 w 5135"/>
                  <a:gd name="T26" fmla="+- 0 5475 4512"/>
                  <a:gd name="T27" fmla="*/ 5475 h 1271"/>
                  <a:gd name="T28" fmla="+- 0 5866 5857"/>
                  <a:gd name="T29" fmla="*/ T28 w 5135"/>
                  <a:gd name="T30" fmla="+- 0 5519 4512"/>
                  <a:gd name="T31" fmla="*/ 5519 h 1271"/>
                  <a:gd name="T32" fmla="+- 0 5890 5857"/>
                  <a:gd name="T33" fmla="*/ T32 w 5135"/>
                  <a:gd name="T34" fmla="+- 0 5555 4512"/>
                  <a:gd name="T35" fmla="*/ 5555 h 1271"/>
                  <a:gd name="T36" fmla="+- 0 5926 5857"/>
                  <a:gd name="T37" fmla="*/ T36 w 5135"/>
                  <a:gd name="T38" fmla="+- 0 5579 4512"/>
                  <a:gd name="T39" fmla="*/ 5579 h 1271"/>
                  <a:gd name="T40" fmla="+- 0 5970 5857"/>
                  <a:gd name="T41" fmla="*/ T40 w 5135"/>
                  <a:gd name="T42" fmla="+- 0 5588 4512"/>
                  <a:gd name="T43" fmla="*/ 5588 h 1271"/>
                  <a:gd name="T44" fmla="+- 0 8315 5857"/>
                  <a:gd name="T45" fmla="*/ T44 w 5135"/>
                  <a:gd name="T46" fmla="+- 0 5588 4512"/>
                  <a:gd name="T47" fmla="*/ 5588 h 1271"/>
                  <a:gd name="T48" fmla="+- 0 8428 5857"/>
                  <a:gd name="T49" fmla="*/ T48 w 5135"/>
                  <a:gd name="T50" fmla="+- 0 5783 4512"/>
                  <a:gd name="T51" fmla="*/ 5783 h 1271"/>
                  <a:gd name="T52" fmla="+- 0 8540 5857"/>
                  <a:gd name="T53" fmla="*/ T52 w 5135"/>
                  <a:gd name="T54" fmla="+- 0 5588 4512"/>
                  <a:gd name="T55" fmla="*/ 5588 h 1271"/>
                  <a:gd name="T56" fmla="+- 0 10879 5857"/>
                  <a:gd name="T57" fmla="*/ T56 w 5135"/>
                  <a:gd name="T58" fmla="+- 0 5588 4512"/>
                  <a:gd name="T59" fmla="*/ 5588 h 1271"/>
                  <a:gd name="T60" fmla="+- 0 10923 5857"/>
                  <a:gd name="T61" fmla="*/ T60 w 5135"/>
                  <a:gd name="T62" fmla="+- 0 5579 4512"/>
                  <a:gd name="T63" fmla="*/ 5579 h 1271"/>
                  <a:gd name="T64" fmla="+- 0 10958 5857"/>
                  <a:gd name="T65" fmla="*/ T64 w 5135"/>
                  <a:gd name="T66" fmla="+- 0 5555 4512"/>
                  <a:gd name="T67" fmla="*/ 5555 h 1271"/>
                  <a:gd name="T68" fmla="+- 0 10982 5857"/>
                  <a:gd name="T69" fmla="*/ T68 w 5135"/>
                  <a:gd name="T70" fmla="+- 0 5519 4512"/>
                  <a:gd name="T71" fmla="*/ 5519 h 1271"/>
                  <a:gd name="T72" fmla="+- 0 10991 5857"/>
                  <a:gd name="T73" fmla="*/ T72 w 5135"/>
                  <a:gd name="T74" fmla="+- 0 5475 4512"/>
                  <a:gd name="T75" fmla="*/ 5475 h 1271"/>
                  <a:gd name="T76" fmla="+- 0 10991 5857"/>
                  <a:gd name="T77" fmla="*/ T76 w 5135"/>
                  <a:gd name="T78" fmla="+- 0 4625 4512"/>
                  <a:gd name="T79" fmla="*/ 4625 h 1271"/>
                  <a:gd name="T80" fmla="+- 0 10982 5857"/>
                  <a:gd name="T81" fmla="*/ T80 w 5135"/>
                  <a:gd name="T82" fmla="+- 0 4581 4512"/>
                  <a:gd name="T83" fmla="*/ 4581 h 1271"/>
                  <a:gd name="T84" fmla="+- 0 10958 5857"/>
                  <a:gd name="T85" fmla="*/ T84 w 5135"/>
                  <a:gd name="T86" fmla="+- 0 4545 4512"/>
                  <a:gd name="T87" fmla="*/ 4545 h 1271"/>
                  <a:gd name="T88" fmla="+- 0 10923 5857"/>
                  <a:gd name="T89" fmla="*/ T88 w 5135"/>
                  <a:gd name="T90" fmla="+- 0 4521 4512"/>
                  <a:gd name="T91" fmla="*/ 4521 h 1271"/>
                  <a:gd name="T92" fmla="+- 0 10879 5857"/>
                  <a:gd name="T93" fmla="*/ T92 w 5135"/>
                  <a:gd name="T94" fmla="+- 0 4512 4512"/>
                  <a:gd name="T95" fmla="*/ 4512 h 127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5135" h="1271">
                    <a:moveTo>
                      <a:pt x="5022" y="0"/>
                    </a:moveTo>
                    <a:lnTo>
                      <a:pt x="113" y="0"/>
                    </a:lnTo>
                    <a:lnTo>
                      <a:pt x="69" y="9"/>
                    </a:lnTo>
                    <a:lnTo>
                      <a:pt x="33" y="33"/>
                    </a:lnTo>
                    <a:lnTo>
                      <a:pt x="9" y="69"/>
                    </a:lnTo>
                    <a:lnTo>
                      <a:pt x="0" y="113"/>
                    </a:lnTo>
                    <a:lnTo>
                      <a:pt x="0" y="963"/>
                    </a:lnTo>
                    <a:lnTo>
                      <a:pt x="9" y="1007"/>
                    </a:lnTo>
                    <a:lnTo>
                      <a:pt x="33" y="1043"/>
                    </a:lnTo>
                    <a:lnTo>
                      <a:pt x="69" y="1067"/>
                    </a:lnTo>
                    <a:lnTo>
                      <a:pt x="113" y="1076"/>
                    </a:lnTo>
                    <a:lnTo>
                      <a:pt x="2458" y="1076"/>
                    </a:lnTo>
                    <a:lnTo>
                      <a:pt x="2571" y="1271"/>
                    </a:lnTo>
                    <a:lnTo>
                      <a:pt x="2683" y="1076"/>
                    </a:lnTo>
                    <a:lnTo>
                      <a:pt x="5022" y="1076"/>
                    </a:lnTo>
                    <a:lnTo>
                      <a:pt x="5066" y="1067"/>
                    </a:lnTo>
                    <a:lnTo>
                      <a:pt x="5101" y="1043"/>
                    </a:lnTo>
                    <a:lnTo>
                      <a:pt x="5125" y="1007"/>
                    </a:lnTo>
                    <a:lnTo>
                      <a:pt x="5134" y="963"/>
                    </a:lnTo>
                    <a:lnTo>
                      <a:pt x="5134" y="113"/>
                    </a:lnTo>
                    <a:lnTo>
                      <a:pt x="5125" y="69"/>
                    </a:lnTo>
                    <a:lnTo>
                      <a:pt x="5101" y="33"/>
                    </a:lnTo>
                    <a:lnTo>
                      <a:pt x="5066" y="9"/>
                    </a:lnTo>
                    <a:lnTo>
                      <a:pt x="5022" y="0"/>
                    </a:lnTo>
                    <a:close/>
                  </a:path>
                </a:pathLst>
              </a:custGeom>
              <a:solidFill>
                <a:srgbClr val="456F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</p:grpSp>
        <p:grpSp>
          <p:nvGrpSpPr>
            <p:cNvPr id="114" name="Group 38"/>
            <p:cNvGrpSpPr>
              <a:grpSpLocks/>
            </p:cNvGrpSpPr>
            <p:nvPr/>
          </p:nvGrpSpPr>
          <p:grpSpPr bwMode="auto">
            <a:xfrm>
              <a:off x="2309" y="7748"/>
              <a:ext cx="12288" cy="1310"/>
              <a:chOff x="2309" y="330"/>
              <a:chExt cx="12288" cy="1310"/>
            </a:xfrm>
          </p:grpSpPr>
          <p:sp>
            <p:nvSpPr>
              <p:cNvPr id="115" name="Freeform 39"/>
              <p:cNvSpPr>
                <a:spLocks/>
              </p:cNvSpPr>
              <p:nvPr/>
            </p:nvSpPr>
            <p:spPr bwMode="auto">
              <a:xfrm>
                <a:off x="4005" y="330"/>
                <a:ext cx="9192" cy="617"/>
              </a:xfrm>
              <a:custGeom>
                <a:avLst/>
                <a:gdLst>
                  <a:gd name="T0" fmla="+- 0 13197 4005"/>
                  <a:gd name="T1" fmla="*/ T0 w 9192"/>
                  <a:gd name="T2" fmla="+- 0 947 330"/>
                  <a:gd name="T3" fmla="*/ 947 h 617"/>
                  <a:gd name="T4" fmla="+- 0 13197 4005"/>
                  <a:gd name="T5" fmla="*/ T4 w 9192"/>
                  <a:gd name="T6" fmla="+- 0 430 330"/>
                  <a:gd name="T7" fmla="*/ 430 h 617"/>
                  <a:gd name="T8" fmla="+- 0 13168 4005"/>
                  <a:gd name="T9" fmla="*/ T8 w 9192"/>
                  <a:gd name="T10" fmla="+- 0 359 330"/>
                  <a:gd name="T11" fmla="*/ 359 h 617"/>
                  <a:gd name="T12" fmla="+- 0 13097 4005"/>
                  <a:gd name="T13" fmla="*/ T12 w 9192"/>
                  <a:gd name="T14" fmla="+- 0 330 330"/>
                  <a:gd name="T15" fmla="*/ 330 h 617"/>
                  <a:gd name="T16" fmla="+- 0 4105 4005"/>
                  <a:gd name="T17" fmla="*/ T16 w 9192"/>
                  <a:gd name="T18" fmla="+- 0 330 330"/>
                  <a:gd name="T19" fmla="*/ 330 h 617"/>
                  <a:gd name="T20" fmla="+- 0 4066 4005"/>
                  <a:gd name="T21" fmla="*/ T20 w 9192"/>
                  <a:gd name="T22" fmla="+- 0 338 330"/>
                  <a:gd name="T23" fmla="*/ 338 h 617"/>
                  <a:gd name="T24" fmla="+- 0 4034 4005"/>
                  <a:gd name="T25" fmla="*/ T24 w 9192"/>
                  <a:gd name="T26" fmla="+- 0 359 330"/>
                  <a:gd name="T27" fmla="*/ 359 h 617"/>
                  <a:gd name="T28" fmla="+- 0 4013 4005"/>
                  <a:gd name="T29" fmla="*/ T28 w 9192"/>
                  <a:gd name="T30" fmla="+- 0 391 330"/>
                  <a:gd name="T31" fmla="*/ 391 h 617"/>
                  <a:gd name="T32" fmla="+- 0 4005 4005"/>
                  <a:gd name="T33" fmla="*/ T32 w 9192"/>
                  <a:gd name="T34" fmla="+- 0 430 330"/>
                  <a:gd name="T35" fmla="*/ 430 h 617"/>
                  <a:gd name="T36" fmla="+- 0 4005 4005"/>
                  <a:gd name="T37" fmla="*/ T36 w 9192"/>
                  <a:gd name="T38" fmla="+- 0 947 330"/>
                  <a:gd name="T39" fmla="*/ 947 h 61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</a:cxnLst>
                <a:rect l="0" t="0" r="r" b="b"/>
                <a:pathLst>
                  <a:path w="9192" h="617">
                    <a:moveTo>
                      <a:pt x="9192" y="617"/>
                    </a:moveTo>
                    <a:lnTo>
                      <a:pt x="9192" y="100"/>
                    </a:lnTo>
                    <a:lnTo>
                      <a:pt x="9163" y="29"/>
                    </a:lnTo>
                    <a:lnTo>
                      <a:pt x="9092" y="0"/>
                    </a:lnTo>
                    <a:lnTo>
                      <a:pt x="100" y="0"/>
                    </a:lnTo>
                    <a:lnTo>
                      <a:pt x="61" y="8"/>
                    </a:lnTo>
                    <a:lnTo>
                      <a:pt x="29" y="29"/>
                    </a:lnTo>
                    <a:lnTo>
                      <a:pt x="8" y="61"/>
                    </a:lnTo>
                    <a:lnTo>
                      <a:pt x="0" y="100"/>
                    </a:lnTo>
                    <a:lnTo>
                      <a:pt x="0" y="617"/>
                    </a:lnTo>
                  </a:path>
                </a:pathLst>
              </a:cu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16" name="Line 40"/>
              <p:cNvSpPr>
                <a:spLocks noChangeShapeType="1"/>
              </p:cNvSpPr>
              <p:nvPr/>
            </p:nvSpPr>
            <p:spPr bwMode="auto">
              <a:xfrm>
                <a:off x="8021" y="330"/>
                <a:ext cx="0" cy="527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17" name="Line 41"/>
              <p:cNvSpPr>
                <a:spLocks noChangeShapeType="1"/>
              </p:cNvSpPr>
              <p:nvPr/>
            </p:nvSpPr>
            <p:spPr bwMode="auto">
              <a:xfrm>
                <a:off x="4940" y="1219"/>
                <a:ext cx="8632" cy="0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18" name="Picture 4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9" y="636"/>
                <a:ext cx="4330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9" name="Freeform 43"/>
              <p:cNvSpPr>
                <a:spLocks/>
              </p:cNvSpPr>
              <p:nvPr/>
            </p:nvSpPr>
            <p:spPr bwMode="auto">
              <a:xfrm>
                <a:off x="2349" y="676"/>
                <a:ext cx="4210" cy="881"/>
              </a:xfrm>
              <a:custGeom>
                <a:avLst/>
                <a:gdLst>
                  <a:gd name="T0" fmla="+- 0 4005 2349"/>
                  <a:gd name="T1" fmla="*/ T0 w 4210"/>
                  <a:gd name="T2" fmla="+- 0 677 677"/>
                  <a:gd name="T3" fmla="*/ 677 h 881"/>
                  <a:gd name="T4" fmla="+- 0 3915 2349"/>
                  <a:gd name="T5" fmla="*/ T4 w 4210"/>
                  <a:gd name="T6" fmla="+- 0 832 677"/>
                  <a:gd name="T7" fmla="*/ 832 h 881"/>
                  <a:gd name="T8" fmla="+- 0 2438 2349"/>
                  <a:gd name="T9" fmla="*/ T8 w 4210"/>
                  <a:gd name="T10" fmla="+- 0 832 677"/>
                  <a:gd name="T11" fmla="*/ 832 h 881"/>
                  <a:gd name="T12" fmla="+- 0 2404 2349"/>
                  <a:gd name="T13" fmla="*/ T12 w 4210"/>
                  <a:gd name="T14" fmla="+- 0 839 677"/>
                  <a:gd name="T15" fmla="*/ 839 h 881"/>
                  <a:gd name="T16" fmla="+- 0 2375 2349"/>
                  <a:gd name="T17" fmla="*/ T16 w 4210"/>
                  <a:gd name="T18" fmla="+- 0 858 677"/>
                  <a:gd name="T19" fmla="*/ 858 h 881"/>
                  <a:gd name="T20" fmla="+- 0 2356 2349"/>
                  <a:gd name="T21" fmla="*/ T20 w 4210"/>
                  <a:gd name="T22" fmla="+- 0 886 677"/>
                  <a:gd name="T23" fmla="*/ 886 h 881"/>
                  <a:gd name="T24" fmla="+- 0 2349 2349"/>
                  <a:gd name="T25" fmla="*/ T24 w 4210"/>
                  <a:gd name="T26" fmla="+- 0 921 677"/>
                  <a:gd name="T27" fmla="*/ 921 h 881"/>
                  <a:gd name="T28" fmla="+- 0 2349 2349"/>
                  <a:gd name="T29" fmla="*/ T28 w 4210"/>
                  <a:gd name="T30" fmla="+- 0 1469 677"/>
                  <a:gd name="T31" fmla="*/ 1469 h 881"/>
                  <a:gd name="T32" fmla="+- 0 2356 2349"/>
                  <a:gd name="T33" fmla="*/ T32 w 4210"/>
                  <a:gd name="T34" fmla="+- 0 1503 677"/>
                  <a:gd name="T35" fmla="*/ 1503 h 881"/>
                  <a:gd name="T36" fmla="+- 0 2375 2349"/>
                  <a:gd name="T37" fmla="*/ T36 w 4210"/>
                  <a:gd name="T38" fmla="+- 0 1532 677"/>
                  <a:gd name="T39" fmla="*/ 1532 h 881"/>
                  <a:gd name="T40" fmla="+- 0 2404 2349"/>
                  <a:gd name="T41" fmla="*/ T40 w 4210"/>
                  <a:gd name="T42" fmla="+- 0 1551 677"/>
                  <a:gd name="T43" fmla="*/ 1551 h 881"/>
                  <a:gd name="T44" fmla="+- 0 2438 2349"/>
                  <a:gd name="T45" fmla="*/ T44 w 4210"/>
                  <a:gd name="T46" fmla="+- 0 1558 677"/>
                  <a:gd name="T47" fmla="*/ 1558 h 881"/>
                  <a:gd name="T48" fmla="+- 0 6470 2349"/>
                  <a:gd name="T49" fmla="*/ T48 w 4210"/>
                  <a:gd name="T50" fmla="+- 0 1558 677"/>
                  <a:gd name="T51" fmla="*/ 1558 h 881"/>
                  <a:gd name="T52" fmla="+- 0 6505 2349"/>
                  <a:gd name="T53" fmla="*/ T52 w 4210"/>
                  <a:gd name="T54" fmla="+- 0 1551 677"/>
                  <a:gd name="T55" fmla="*/ 1551 h 881"/>
                  <a:gd name="T56" fmla="+- 0 6533 2349"/>
                  <a:gd name="T57" fmla="*/ T56 w 4210"/>
                  <a:gd name="T58" fmla="+- 0 1532 677"/>
                  <a:gd name="T59" fmla="*/ 1532 h 881"/>
                  <a:gd name="T60" fmla="+- 0 6552 2349"/>
                  <a:gd name="T61" fmla="*/ T60 w 4210"/>
                  <a:gd name="T62" fmla="+- 0 1503 677"/>
                  <a:gd name="T63" fmla="*/ 1503 h 881"/>
                  <a:gd name="T64" fmla="+- 0 6559 2349"/>
                  <a:gd name="T65" fmla="*/ T64 w 4210"/>
                  <a:gd name="T66" fmla="+- 0 1469 677"/>
                  <a:gd name="T67" fmla="*/ 1469 h 881"/>
                  <a:gd name="T68" fmla="+- 0 6559 2349"/>
                  <a:gd name="T69" fmla="*/ T68 w 4210"/>
                  <a:gd name="T70" fmla="+- 0 921 677"/>
                  <a:gd name="T71" fmla="*/ 921 h 881"/>
                  <a:gd name="T72" fmla="+- 0 6552 2349"/>
                  <a:gd name="T73" fmla="*/ T72 w 4210"/>
                  <a:gd name="T74" fmla="+- 0 886 677"/>
                  <a:gd name="T75" fmla="*/ 886 h 881"/>
                  <a:gd name="T76" fmla="+- 0 6533 2349"/>
                  <a:gd name="T77" fmla="*/ T76 w 4210"/>
                  <a:gd name="T78" fmla="+- 0 858 677"/>
                  <a:gd name="T79" fmla="*/ 858 h 881"/>
                  <a:gd name="T80" fmla="+- 0 6505 2349"/>
                  <a:gd name="T81" fmla="*/ T80 w 4210"/>
                  <a:gd name="T82" fmla="+- 0 839 677"/>
                  <a:gd name="T83" fmla="*/ 839 h 881"/>
                  <a:gd name="T84" fmla="+- 0 6470 2349"/>
                  <a:gd name="T85" fmla="*/ T84 w 4210"/>
                  <a:gd name="T86" fmla="+- 0 832 677"/>
                  <a:gd name="T87" fmla="*/ 832 h 881"/>
                  <a:gd name="T88" fmla="+- 0 4094 2349"/>
                  <a:gd name="T89" fmla="*/ T88 w 4210"/>
                  <a:gd name="T90" fmla="+- 0 832 677"/>
                  <a:gd name="T91" fmla="*/ 832 h 881"/>
                  <a:gd name="T92" fmla="+- 0 4005 2349"/>
                  <a:gd name="T93" fmla="*/ T92 w 4210"/>
                  <a:gd name="T94" fmla="+- 0 677 677"/>
                  <a:gd name="T95" fmla="*/ 677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4210" h="881">
                    <a:moveTo>
                      <a:pt x="1656" y="0"/>
                    </a:moveTo>
                    <a:lnTo>
                      <a:pt x="1566" y="155"/>
                    </a:lnTo>
                    <a:lnTo>
                      <a:pt x="89" y="155"/>
                    </a:lnTo>
                    <a:lnTo>
                      <a:pt x="55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6"/>
                    </a:lnTo>
                    <a:lnTo>
                      <a:pt x="26" y="855"/>
                    </a:lnTo>
                    <a:lnTo>
                      <a:pt x="55" y="874"/>
                    </a:lnTo>
                    <a:lnTo>
                      <a:pt x="89" y="881"/>
                    </a:lnTo>
                    <a:lnTo>
                      <a:pt x="4121" y="881"/>
                    </a:lnTo>
                    <a:lnTo>
                      <a:pt x="4156" y="874"/>
                    </a:lnTo>
                    <a:lnTo>
                      <a:pt x="4184" y="855"/>
                    </a:lnTo>
                    <a:lnTo>
                      <a:pt x="4203" y="826"/>
                    </a:lnTo>
                    <a:lnTo>
                      <a:pt x="4210" y="792"/>
                    </a:lnTo>
                    <a:lnTo>
                      <a:pt x="4210" y="244"/>
                    </a:lnTo>
                    <a:lnTo>
                      <a:pt x="4203" y="209"/>
                    </a:lnTo>
                    <a:lnTo>
                      <a:pt x="4184" y="181"/>
                    </a:lnTo>
                    <a:lnTo>
                      <a:pt x="4156" y="162"/>
                    </a:lnTo>
                    <a:lnTo>
                      <a:pt x="4121" y="155"/>
                    </a:lnTo>
                    <a:lnTo>
                      <a:pt x="1745" y="155"/>
                    </a:lnTo>
                    <a:lnTo>
                      <a:pt x="16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20" name="Picture 4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41" y="636"/>
                <a:ext cx="2756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1" name="Freeform 45"/>
              <p:cNvSpPr>
                <a:spLocks/>
              </p:cNvSpPr>
              <p:nvPr/>
            </p:nvSpPr>
            <p:spPr bwMode="auto">
              <a:xfrm>
                <a:off x="11881" y="676"/>
                <a:ext cx="2631" cy="881"/>
              </a:xfrm>
              <a:custGeom>
                <a:avLst/>
                <a:gdLst>
                  <a:gd name="T0" fmla="+- 0 13197 11881"/>
                  <a:gd name="T1" fmla="*/ T0 w 2631"/>
                  <a:gd name="T2" fmla="+- 0 677 677"/>
                  <a:gd name="T3" fmla="*/ 677 h 881"/>
                  <a:gd name="T4" fmla="+- 0 13107 11881"/>
                  <a:gd name="T5" fmla="*/ T4 w 2631"/>
                  <a:gd name="T6" fmla="+- 0 832 677"/>
                  <a:gd name="T7" fmla="*/ 832 h 881"/>
                  <a:gd name="T8" fmla="+- 0 11970 11881"/>
                  <a:gd name="T9" fmla="*/ T8 w 2631"/>
                  <a:gd name="T10" fmla="+- 0 832 677"/>
                  <a:gd name="T11" fmla="*/ 832 h 881"/>
                  <a:gd name="T12" fmla="+- 0 11936 11881"/>
                  <a:gd name="T13" fmla="*/ T12 w 2631"/>
                  <a:gd name="T14" fmla="+- 0 839 677"/>
                  <a:gd name="T15" fmla="*/ 839 h 881"/>
                  <a:gd name="T16" fmla="+- 0 11907 11881"/>
                  <a:gd name="T17" fmla="*/ T16 w 2631"/>
                  <a:gd name="T18" fmla="+- 0 858 677"/>
                  <a:gd name="T19" fmla="*/ 858 h 881"/>
                  <a:gd name="T20" fmla="+- 0 11888 11881"/>
                  <a:gd name="T21" fmla="*/ T20 w 2631"/>
                  <a:gd name="T22" fmla="+- 0 886 677"/>
                  <a:gd name="T23" fmla="*/ 886 h 881"/>
                  <a:gd name="T24" fmla="+- 0 11881 11881"/>
                  <a:gd name="T25" fmla="*/ T24 w 2631"/>
                  <a:gd name="T26" fmla="+- 0 921 677"/>
                  <a:gd name="T27" fmla="*/ 921 h 881"/>
                  <a:gd name="T28" fmla="+- 0 11881 11881"/>
                  <a:gd name="T29" fmla="*/ T28 w 2631"/>
                  <a:gd name="T30" fmla="+- 0 1469 677"/>
                  <a:gd name="T31" fmla="*/ 1469 h 881"/>
                  <a:gd name="T32" fmla="+- 0 11888 11881"/>
                  <a:gd name="T33" fmla="*/ T32 w 2631"/>
                  <a:gd name="T34" fmla="+- 0 1503 677"/>
                  <a:gd name="T35" fmla="*/ 1503 h 881"/>
                  <a:gd name="T36" fmla="+- 0 11907 11881"/>
                  <a:gd name="T37" fmla="*/ T36 w 2631"/>
                  <a:gd name="T38" fmla="+- 0 1532 677"/>
                  <a:gd name="T39" fmla="*/ 1532 h 881"/>
                  <a:gd name="T40" fmla="+- 0 11936 11881"/>
                  <a:gd name="T41" fmla="*/ T40 w 2631"/>
                  <a:gd name="T42" fmla="+- 0 1551 677"/>
                  <a:gd name="T43" fmla="*/ 1551 h 881"/>
                  <a:gd name="T44" fmla="+- 0 11970 11881"/>
                  <a:gd name="T45" fmla="*/ T44 w 2631"/>
                  <a:gd name="T46" fmla="+- 0 1558 677"/>
                  <a:gd name="T47" fmla="*/ 1558 h 881"/>
                  <a:gd name="T48" fmla="+- 0 14423 11881"/>
                  <a:gd name="T49" fmla="*/ T48 w 2631"/>
                  <a:gd name="T50" fmla="+- 0 1558 677"/>
                  <a:gd name="T51" fmla="*/ 1558 h 881"/>
                  <a:gd name="T52" fmla="+- 0 14458 11881"/>
                  <a:gd name="T53" fmla="*/ T52 w 2631"/>
                  <a:gd name="T54" fmla="+- 0 1551 677"/>
                  <a:gd name="T55" fmla="*/ 1551 h 881"/>
                  <a:gd name="T56" fmla="+- 0 14486 11881"/>
                  <a:gd name="T57" fmla="*/ T56 w 2631"/>
                  <a:gd name="T58" fmla="+- 0 1532 677"/>
                  <a:gd name="T59" fmla="*/ 1532 h 881"/>
                  <a:gd name="T60" fmla="+- 0 14505 11881"/>
                  <a:gd name="T61" fmla="*/ T60 w 2631"/>
                  <a:gd name="T62" fmla="+- 0 1503 677"/>
                  <a:gd name="T63" fmla="*/ 1503 h 881"/>
                  <a:gd name="T64" fmla="+- 0 14512 11881"/>
                  <a:gd name="T65" fmla="*/ T64 w 2631"/>
                  <a:gd name="T66" fmla="+- 0 1469 677"/>
                  <a:gd name="T67" fmla="*/ 1469 h 881"/>
                  <a:gd name="T68" fmla="+- 0 14512 11881"/>
                  <a:gd name="T69" fmla="*/ T68 w 2631"/>
                  <a:gd name="T70" fmla="+- 0 921 677"/>
                  <a:gd name="T71" fmla="*/ 921 h 881"/>
                  <a:gd name="T72" fmla="+- 0 14505 11881"/>
                  <a:gd name="T73" fmla="*/ T72 w 2631"/>
                  <a:gd name="T74" fmla="+- 0 886 677"/>
                  <a:gd name="T75" fmla="*/ 886 h 881"/>
                  <a:gd name="T76" fmla="+- 0 14486 11881"/>
                  <a:gd name="T77" fmla="*/ T76 w 2631"/>
                  <a:gd name="T78" fmla="+- 0 858 677"/>
                  <a:gd name="T79" fmla="*/ 858 h 881"/>
                  <a:gd name="T80" fmla="+- 0 14458 11881"/>
                  <a:gd name="T81" fmla="*/ T80 w 2631"/>
                  <a:gd name="T82" fmla="+- 0 839 677"/>
                  <a:gd name="T83" fmla="*/ 839 h 881"/>
                  <a:gd name="T84" fmla="+- 0 14423 11881"/>
                  <a:gd name="T85" fmla="*/ T84 w 2631"/>
                  <a:gd name="T86" fmla="+- 0 832 677"/>
                  <a:gd name="T87" fmla="*/ 832 h 881"/>
                  <a:gd name="T88" fmla="+- 0 13287 11881"/>
                  <a:gd name="T89" fmla="*/ T88 w 2631"/>
                  <a:gd name="T90" fmla="+- 0 832 677"/>
                  <a:gd name="T91" fmla="*/ 832 h 881"/>
                  <a:gd name="T92" fmla="+- 0 13197 11881"/>
                  <a:gd name="T93" fmla="*/ T92 w 2631"/>
                  <a:gd name="T94" fmla="+- 0 677 677"/>
                  <a:gd name="T95" fmla="*/ 677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2631" h="881">
                    <a:moveTo>
                      <a:pt x="1316" y="0"/>
                    </a:moveTo>
                    <a:lnTo>
                      <a:pt x="1226" y="155"/>
                    </a:lnTo>
                    <a:lnTo>
                      <a:pt x="89" y="155"/>
                    </a:lnTo>
                    <a:lnTo>
                      <a:pt x="55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6"/>
                    </a:lnTo>
                    <a:lnTo>
                      <a:pt x="26" y="855"/>
                    </a:lnTo>
                    <a:lnTo>
                      <a:pt x="55" y="874"/>
                    </a:lnTo>
                    <a:lnTo>
                      <a:pt x="89" y="881"/>
                    </a:lnTo>
                    <a:lnTo>
                      <a:pt x="2542" y="881"/>
                    </a:lnTo>
                    <a:lnTo>
                      <a:pt x="2577" y="874"/>
                    </a:lnTo>
                    <a:lnTo>
                      <a:pt x="2605" y="855"/>
                    </a:lnTo>
                    <a:lnTo>
                      <a:pt x="2624" y="826"/>
                    </a:lnTo>
                    <a:lnTo>
                      <a:pt x="2631" y="792"/>
                    </a:lnTo>
                    <a:lnTo>
                      <a:pt x="2631" y="244"/>
                    </a:lnTo>
                    <a:lnTo>
                      <a:pt x="2624" y="209"/>
                    </a:lnTo>
                    <a:lnTo>
                      <a:pt x="2605" y="181"/>
                    </a:lnTo>
                    <a:lnTo>
                      <a:pt x="2577" y="162"/>
                    </a:lnTo>
                    <a:lnTo>
                      <a:pt x="2542" y="155"/>
                    </a:lnTo>
                    <a:lnTo>
                      <a:pt x="1406" y="155"/>
                    </a:lnTo>
                    <a:lnTo>
                      <a:pt x="13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22" name="Picture 4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85" y="636"/>
                <a:ext cx="1935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3" name="Freeform 47"/>
              <p:cNvSpPr>
                <a:spLocks/>
              </p:cNvSpPr>
              <p:nvPr/>
            </p:nvSpPr>
            <p:spPr bwMode="auto">
              <a:xfrm>
                <a:off x="7125" y="676"/>
                <a:ext cx="1811" cy="881"/>
              </a:xfrm>
              <a:custGeom>
                <a:avLst/>
                <a:gdLst>
                  <a:gd name="T0" fmla="+- 0 8021 7126"/>
                  <a:gd name="T1" fmla="*/ T0 w 1811"/>
                  <a:gd name="T2" fmla="+- 0 677 677"/>
                  <a:gd name="T3" fmla="*/ 677 h 881"/>
                  <a:gd name="T4" fmla="+- 0 7932 7126"/>
                  <a:gd name="T5" fmla="*/ T4 w 1811"/>
                  <a:gd name="T6" fmla="+- 0 832 677"/>
                  <a:gd name="T7" fmla="*/ 832 h 881"/>
                  <a:gd name="T8" fmla="+- 0 7215 7126"/>
                  <a:gd name="T9" fmla="*/ T8 w 1811"/>
                  <a:gd name="T10" fmla="+- 0 832 677"/>
                  <a:gd name="T11" fmla="*/ 832 h 881"/>
                  <a:gd name="T12" fmla="+- 0 7180 7126"/>
                  <a:gd name="T13" fmla="*/ T12 w 1811"/>
                  <a:gd name="T14" fmla="+- 0 839 677"/>
                  <a:gd name="T15" fmla="*/ 839 h 881"/>
                  <a:gd name="T16" fmla="+- 0 7152 7126"/>
                  <a:gd name="T17" fmla="*/ T16 w 1811"/>
                  <a:gd name="T18" fmla="+- 0 858 677"/>
                  <a:gd name="T19" fmla="*/ 858 h 881"/>
                  <a:gd name="T20" fmla="+- 0 7133 7126"/>
                  <a:gd name="T21" fmla="*/ T20 w 1811"/>
                  <a:gd name="T22" fmla="+- 0 886 677"/>
                  <a:gd name="T23" fmla="*/ 886 h 881"/>
                  <a:gd name="T24" fmla="+- 0 7126 7126"/>
                  <a:gd name="T25" fmla="*/ T24 w 1811"/>
                  <a:gd name="T26" fmla="+- 0 921 677"/>
                  <a:gd name="T27" fmla="*/ 921 h 881"/>
                  <a:gd name="T28" fmla="+- 0 7126 7126"/>
                  <a:gd name="T29" fmla="*/ T28 w 1811"/>
                  <a:gd name="T30" fmla="+- 0 1469 677"/>
                  <a:gd name="T31" fmla="*/ 1469 h 881"/>
                  <a:gd name="T32" fmla="+- 0 7133 7126"/>
                  <a:gd name="T33" fmla="*/ T32 w 1811"/>
                  <a:gd name="T34" fmla="+- 0 1503 677"/>
                  <a:gd name="T35" fmla="*/ 1503 h 881"/>
                  <a:gd name="T36" fmla="+- 0 7152 7126"/>
                  <a:gd name="T37" fmla="*/ T36 w 1811"/>
                  <a:gd name="T38" fmla="+- 0 1532 677"/>
                  <a:gd name="T39" fmla="*/ 1532 h 881"/>
                  <a:gd name="T40" fmla="+- 0 7180 7126"/>
                  <a:gd name="T41" fmla="*/ T40 w 1811"/>
                  <a:gd name="T42" fmla="+- 0 1551 677"/>
                  <a:gd name="T43" fmla="*/ 1551 h 881"/>
                  <a:gd name="T44" fmla="+- 0 7215 7126"/>
                  <a:gd name="T45" fmla="*/ T44 w 1811"/>
                  <a:gd name="T46" fmla="+- 0 1558 677"/>
                  <a:gd name="T47" fmla="*/ 1558 h 881"/>
                  <a:gd name="T48" fmla="+- 0 8848 7126"/>
                  <a:gd name="T49" fmla="*/ T48 w 1811"/>
                  <a:gd name="T50" fmla="+- 0 1558 677"/>
                  <a:gd name="T51" fmla="*/ 1558 h 881"/>
                  <a:gd name="T52" fmla="+- 0 8882 7126"/>
                  <a:gd name="T53" fmla="*/ T52 w 1811"/>
                  <a:gd name="T54" fmla="+- 0 1551 677"/>
                  <a:gd name="T55" fmla="*/ 1551 h 881"/>
                  <a:gd name="T56" fmla="+- 0 8911 7126"/>
                  <a:gd name="T57" fmla="*/ T56 w 1811"/>
                  <a:gd name="T58" fmla="+- 0 1532 677"/>
                  <a:gd name="T59" fmla="*/ 1532 h 881"/>
                  <a:gd name="T60" fmla="+- 0 8930 7126"/>
                  <a:gd name="T61" fmla="*/ T60 w 1811"/>
                  <a:gd name="T62" fmla="+- 0 1503 677"/>
                  <a:gd name="T63" fmla="*/ 1503 h 881"/>
                  <a:gd name="T64" fmla="+- 0 8937 7126"/>
                  <a:gd name="T65" fmla="*/ T64 w 1811"/>
                  <a:gd name="T66" fmla="+- 0 1469 677"/>
                  <a:gd name="T67" fmla="*/ 1469 h 881"/>
                  <a:gd name="T68" fmla="+- 0 8937 7126"/>
                  <a:gd name="T69" fmla="*/ T68 w 1811"/>
                  <a:gd name="T70" fmla="+- 0 921 677"/>
                  <a:gd name="T71" fmla="*/ 921 h 881"/>
                  <a:gd name="T72" fmla="+- 0 8930 7126"/>
                  <a:gd name="T73" fmla="*/ T72 w 1811"/>
                  <a:gd name="T74" fmla="+- 0 886 677"/>
                  <a:gd name="T75" fmla="*/ 886 h 881"/>
                  <a:gd name="T76" fmla="+- 0 8911 7126"/>
                  <a:gd name="T77" fmla="*/ T76 w 1811"/>
                  <a:gd name="T78" fmla="+- 0 858 677"/>
                  <a:gd name="T79" fmla="*/ 858 h 881"/>
                  <a:gd name="T80" fmla="+- 0 8882 7126"/>
                  <a:gd name="T81" fmla="*/ T80 w 1811"/>
                  <a:gd name="T82" fmla="+- 0 839 677"/>
                  <a:gd name="T83" fmla="*/ 839 h 881"/>
                  <a:gd name="T84" fmla="+- 0 8848 7126"/>
                  <a:gd name="T85" fmla="*/ T84 w 1811"/>
                  <a:gd name="T86" fmla="+- 0 832 677"/>
                  <a:gd name="T87" fmla="*/ 832 h 881"/>
                  <a:gd name="T88" fmla="+- 0 8111 7126"/>
                  <a:gd name="T89" fmla="*/ T88 w 1811"/>
                  <a:gd name="T90" fmla="+- 0 832 677"/>
                  <a:gd name="T91" fmla="*/ 832 h 881"/>
                  <a:gd name="T92" fmla="+- 0 8021 7126"/>
                  <a:gd name="T93" fmla="*/ T92 w 1811"/>
                  <a:gd name="T94" fmla="+- 0 677 677"/>
                  <a:gd name="T95" fmla="*/ 677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1811" h="881">
                    <a:moveTo>
                      <a:pt x="895" y="0"/>
                    </a:moveTo>
                    <a:lnTo>
                      <a:pt x="806" y="155"/>
                    </a:lnTo>
                    <a:lnTo>
                      <a:pt x="89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6"/>
                    </a:lnTo>
                    <a:lnTo>
                      <a:pt x="26" y="855"/>
                    </a:lnTo>
                    <a:lnTo>
                      <a:pt x="54" y="874"/>
                    </a:lnTo>
                    <a:lnTo>
                      <a:pt x="89" y="881"/>
                    </a:lnTo>
                    <a:lnTo>
                      <a:pt x="1722" y="881"/>
                    </a:lnTo>
                    <a:lnTo>
                      <a:pt x="1756" y="874"/>
                    </a:lnTo>
                    <a:lnTo>
                      <a:pt x="1785" y="855"/>
                    </a:lnTo>
                    <a:lnTo>
                      <a:pt x="1804" y="826"/>
                    </a:lnTo>
                    <a:lnTo>
                      <a:pt x="1811" y="792"/>
                    </a:lnTo>
                    <a:lnTo>
                      <a:pt x="1811" y="244"/>
                    </a:lnTo>
                    <a:lnTo>
                      <a:pt x="1804" y="209"/>
                    </a:lnTo>
                    <a:lnTo>
                      <a:pt x="1785" y="181"/>
                    </a:lnTo>
                    <a:lnTo>
                      <a:pt x="1756" y="162"/>
                    </a:lnTo>
                    <a:lnTo>
                      <a:pt x="1722" y="155"/>
                    </a:lnTo>
                    <a:lnTo>
                      <a:pt x="985" y="155"/>
                    </a:lnTo>
                    <a:lnTo>
                      <a:pt x="89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24" name="Line 48"/>
              <p:cNvSpPr>
                <a:spLocks noChangeShapeType="1"/>
              </p:cNvSpPr>
              <p:nvPr/>
            </p:nvSpPr>
            <p:spPr bwMode="auto">
              <a:xfrm>
                <a:off x="10399" y="330"/>
                <a:ext cx="0" cy="527"/>
              </a:xfrm>
              <a:prstGeom prst="line">
                <a:avLst/>
              </a:prstGeom>
              <a:noFill/>
              <a:ln w="6350">
                <a:solidFill>
                  <a:srgbClr val="80828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pic>
            <p:nvPicPr>
              <p:cNvPr id="125" name="Picture 49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63" y="636"/>
                <a:ext cx="1935" cy="10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6" name="Freeform 50"/>
              <p:cNvSpPr>
                <a:spLocks/>
              </p:cNvSpPr>
              <p:nvPr/>
            </p:nvSpPr>
            <p:spPr bwMode="auto">
              <a:xfrm>
                <a:off x="9503" y="676"/>
                <a:ext cx="1811" cy="881"/>
              </a:xfrm>
              <a:custGeom>
                <a:avLst/>
                <a:gdLst>
                  <a:gd name="T0" fmla="+- 0 10399 9504"/>
                  <a:gd name="T1" fmla="*/ T0 w 1811"/>
                  <a:gd name="T2" fmla="+- 0 677 677"/>
                  <a:gd name="T3" fmla="*/ 677 h 881"/>
                  <a:gd name="T4" fmla="+- 0 10309 9504"/>
                  <a:gd name="T5" fmla="*/ T4 w 1811"/>
                  <a:gd name="T6" fmla="+- 0 832 677"/>
                  <a:gd name="T7" fmla="*/ 832 h 881"/>
                  <a:gd name="T8" fmla="+- 0 9592 9504"/>
                  <a:gd name="T9" fmla="*/ T8 w 1811"/>
                  <a:gd name="T10" fmla="+- 0 832 677"/>
                  <a:gd name="T11" fmla="*/ 832 h 881"/>
                  <a:gd name="T12" fmla="+- 0 9558 9504"/>
                  <a:gd name="T13" fmla="*/ T12 w 1811"/>
                  <a:gd name="T14" fmla="+- 0 839 677"/>
                  <a:gd name="T15" fmla="*/ 839 h 881"/>
                  <a:gd name="T16" fmla="+- 0 9530 9504"/>
                  <a:gd name="T17" fmla="*/ T16 w 1811"/>
                  <a:gd name="T18" fmla="+- 0 858 677"/>
                  <a:gd name="T19" fmla="*/ 858 h 881"/>
                  <a:gd name="T20" fmla="+- 0 9511 9504"/>
                  <a:gd name="T21" fmla="*/ T20 w 1811"/>
                  <a:gd name="T22" fmla="+- 0 886 677"/>
                  <a:gd name="T23" fmla="*/ 886 h 881"/>
                  <a:gd name="T24" fmla="+- 0 9504 9504"/>
                  <a:gd name="T25" fmla="*/ T24 w 1811"/>
                  <a:gd name="T26" fmla="+- 0 921 677"/>
                  <a:gd name="T27" fmla="*/ 921 h 881"/>
                  <a:gd name="T28" fmla="+- 0 9504 9504"/>
                  <a:gd name="T29" fmla="*/ T28 w 1811"/>
                  <a:gd name="T30" fmla="+- 0 1469 677"/>
                  <a:gd name="T31" fmla="*/ 1469 h 881"/>
                  <a:gd name="T32" fmla="+- 0 9511 9504"/>
                  <a:gd name="T33" fmla="*/ T32 w 1811"/>
                  <a:gd name="T34" fmla="+- 0 1503 677"/>
                  <a:gd name="T35" fmla="*/ 1503 h 881"/>
                  <a:gd name="T36" fmla="+- 0 9530 9504"/>
                  <a:gd name="T37" fmla="*/ T36 w 1811"/>
                  <a:gd name="T38" fmla="+- 0 1532 677"/>
                  <a:gd name="T39" fmla="*/ 1532 h 881"/>
                  <a:gd name="T40" fmla="+- 0 9558 9504"/>
                  <a:gd name="T41" fmla="*/ T40 w 1811"/>
                  <a:gd name="T42" fmla="+- 0 1551 677"/>
                  <a:gd name="T43" fmla="*/ 1551 h 881"/>
                  <a:gd name="T44" fmla="+- 0 9592 9504"/>
                  <a:gd name="T45" fmla="*/ T44 w 1811"/>
                  <a:gd name="T46" fmla="+- 0 1558 677"/>
                  <a:gd name="T47" fmla="*/ 1558 h 881"/>
                  <a:gd name="T48" fmla="+- 0 11226 9504"/>
                  <a:gd name="T49" fmla="*/ T48 w 1811"/>
                  <a:gd name="T50" fmla="+- 0 1558 677"/>
                  <a:gd name="T51" fmla="*/ 1558 h 881"/>
                  <a:gd name="T52" fmla="+- 0 11260 9504"/>
                  <a:gd name="T53" fmla="*/ T52 w 1811"/>
                  <a:gd name="T54" fmla="+- 0 1551 677"/>
                  <a:gd name="T55" fmla="*/ 1551 h 881"/>
                  <a:gd name="T56" fmla="+- 0 11288 9504"/>
                  <a:gd name="T57" fmla="*/ T56 w 1811"/>
                  <a:gd name="T58" fmla="+- 0 1532 677"/>
                  <a:gd name="T59" fmla="*/ 1532 h 881"/>
                  <a:gd name="T60" fmla="+- 0 11307 9504"/>
                  <a:gd name="T61" fmla="*/ T60 w 1811"/>
                  <a:gd name="T62" fmla="+- 0 1503 677"/>
                  <a:gd name="T63" fmla="*/ 1503 h 881"/>
                  <a:gd name="T64" fmla="+- 0 11314 9504"/>
                  <a:gd name="T65" fmla="*/ T64 w 1811"/>
                  <a:gd name="T66" fmla="+- 0 1469 677"/>
                  <a:gd name="T67" fmla="*/ 1469 h 881"/>
                  <a:gd name="T68" fmla="+- 0 11314 9504"/>
                  <a:gd name="T69" fmla="*/ T68 w 1811"/>
                  <a:gd name="T70" fmla="+- 0 921 677"/>
                  <a:gd name="T71" fmla="*/ 921 h 881"/>
                  <a:gd name="T72" fmla="+- 0 11307 9504"/>
                  <a:gd name="T73" fmla="*/ T72 w 1811"/>
                  <a:gd name="T74" fmla="+- 0 886 677"/>
                  <a:gd name="T75" fmla="*/ 886 h 881"/>
                  <a:gd name="T76" fmla="+- 0 11288 9504"/>
                  <a:gd name="T77" fmla="*/ T76 w 1811"/>
                  <a:gd name="T78" fmla="+- 0 858 677"/>
                  <a:gd name="T79" fmla="*/ 858 h 881"/>
                  <a:gd name="T80" fmla="+- 0 11260 9504"/>
                  <a:gd name="T81" fmla="*/ T80 w 1811"/>
                  <a:gd name="T82" fmla="+- 0 839 677"/>
                  <a:gd name="T83" fmla="*/ 839 h 881"/>
                  <a:gd name="T84" fmla="+- 0 11226 9504"/>
                  <a:gd name="T85" fmla="*/ T84 w 1811"/>
                  <a:gd name="T86" fmla="+- 0 832 677"/>
                  <a:gd name="T87" fmla="*/ 832 h 881"/>
                  <a:gd name="T88" fmla="+- 0 10489 9504"/>
                  <a:gd name="T89" fmla="*/ T88 w 1811"/>
                  <a:gd name="T90" fmla="+- 0 832 677"/>
                  <a:gd name="T91" fmla="*/ 832 h 881"/>
                  <a:gd name="T92" fmla="+- 0 10399 9504"/>
                  <a:gd name="T93" fmla="*/ T92 w 1811"/>
                  <a:gd name="T94" fmla="+- 0 677 677"/>
                  <a:gd name="T95" fmla="*/ 677 h 88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</a:cxnLst>
                <a:rect l="0" t="0" r="r" b="b"/>
                <a:pathLst>
                  <a:path w="1811" h="881">
                    <a:moveTo>
                      <a:pt x="895" y="0"/>
                    </a:moveTo>
                    <a:lnTo>
                      <a:pt x="805" y="155"/>
                    </a:lnTo>
                    <a:lnTo>
                      <a:pt x="88" y="155"/>
                    </a:lnTo>
                    <a:lnTo>
                      <a:pt x="54" y="162"/>
                    </a:lnTo>
                    <a:lnTo>
                      <a:pt x="26" y="181"/>
                    </a:lnTo>
                    <a:lnTo>
                      <a:pt x="7" y="209"/>
                    </a:lnTo>
                    <a:lnTo>
                      <a:pt x="0" y="244"/>
                    </a:lnTo>
                    <a:lnTo>
                      <a:pt x="0" y="792"/>
                    </a:lnTo>
                    <a:lnTo>
                      <a:pt x="7" y="826"/>
                    </a:lnTo>
                    <a:lnTo>
                      <a:pt x="26" y="855"/>
                    </a:lnTo>
                    <a:lnTo>
                      <a:pt x="54" y="874"/>
                    </a:lnTo>
                    <a:lnTo>
                      <a:pt x="88" y="881"/>
                    </a:lnTo>
                    <a:lnTo>
                      <a:pt x="1722" y="881"/>
                    </a:lnTo>
                    <a:lnTo>
                      <a:pt x="1756" y="874"/>
                    </a:lnTo>
                    <a:lnTo>
                      <a:pt x="1784" y="855"/>
                    </a:lnTo>
                    <a:lnTo>
                      <a:pt x="1803" y="826"/>
                    </a:lnTo>
                    <a:lnTo>
                      <a:pt x="1810" y="792"/>
                    </a:lnTo>
                    <a:lnTo>
                      <a:pt x="1810" y="244"/>
                    </a:lnTo>
                    <a:lnTo>
                      <a:pt x="1803" y="209"/>
                    </a:lnTo>
                    <a:lnTo>
                      <a:pt x="1784" y="181"/>
                    </a:lnTo>
                    <a:lnTo>
                      <a:pt x="1756" y="162"/>
                    </a:lnTo>
                    <a:lnTo>
                      <a:pt x="1722" y="155"/>
                    </a:lnTo>
                    <a:lnTo>
                      <a:pt x="985" y="155"/>
                    </a:lnTo>
                    <a:lnTo>
                      <a:pt x="89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100"/>
              </a:p>
            </p:txBody>
          </p:sp>
          <p:sp>
            <p:nvSpPr>
              <p:cNvPr id="127" name="Text Box 51"/>
              <p:cNvSpPr txBox="1">
                <a:spLocks noChangeArrowheads="1"/>
              </p:cNvSpPr>
              <p:nvPr/>
            </p:nvSpPr>
            <p:spPr bwMode="auto">
              <a:xfrm>
                <a:off x="2496" y="990"/>
                <a:ext cx="3935" cy="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8" name="Text Box 53"/>
              <p:cNvSpPr txBox="1">
                <a:spLocks noChangeArrowheads="1"/>
              </p:cNvSpPr>
              <p:nvPr/>
            </p:nvSpPr>
            <p:spPr bwMode="auto">
              <a:xfrm>
                <a:off x="9605" y="1010"/>
                <a:ext cx="1564" cy="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9" name="Text Box 54"/>
              <p:cNvSpPr txBox="1">
                <a:spLocks noChangeArrowheads="1"/>
              </p:cNvSpPr>
              <p:nvPr/>
            </p:nvSpPr>
            <p:spPr bwMode="auto">
              <a:xfrm>
                <a:off x="12152" y="990"/>
                <a:ext cx="2062" cy="4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altLang="ru-RU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107" name="Группа 106"/>
          <p:cNvGrpSpPr/>
          <p:nvPr/>
        </p:nvGrpSpPr>
        <p:grpSpPr>
          <a:xfrm>
            <a:off x="4252533" y="2898896"/>
            <a:ext cx="3713008" cy="765476"/>
            <a:chOff x="6529246" y="3302595"/>
            <a:chExt cx="5186030" cy="1294423"/>
          </a:xfrm>
          <a:solidFill>
            <a:srgbClr val="0070C0"/>
          </a:solidFill>
        </p:grpSpPr>
        <p:sp>
          <p:nvSpPr>
            <p:cNvPr id="111" name="Скругленный прямоугольник 110"/>
            <p:cNvSpPr/>
            <p:nvPr/>
          </p:nvSpPr>
          <p:spPr>
            <a:xfrm>
              <a:off x="6529246" y="3302595"/>
              <a:ext cx="5186030" cy="111175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12" name="Равнобедренный треугольник 111"/>
            <p:cNvSpPr/>
            <p:nvPr/>
          </p:nvSpPr>
          <p:spPr>
            <a:xfrm rot="10800000">
              <a:off x="8948095" y="4247782"/>
              <a:ext cx="331141" cy="3492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108" name="Группа 107"/>
          <p:cNvGrpSpPr/>
          <p:nvPr/>
        </p:nvGrpSpPr>
        <p:grpSpPr>
          <a:xfrm>
            <a:off x="4248940" y="4863971"/>
            <a:ext cx="3713008" cy="765476"/>
            <a:chOff x="6529246" y="3302595"/>
            <a:chExt cx="5186030" cy="1294423"/>
          </a:xfrm>
          <a:solidFill>
            <a:srgbClr val="0070C0"/>
          </a:solidFill>
        </p:grpSpPr>
        <p:sp>
          <p:nvSpPr>
            <p:cNvPr id="109" name="Скругленный прямоугольник 108"/>
            <p:cNvSpPr/>
            <p:nvPr/>
          </p:nvSpPr>
          <p:spPr>
            <a:xfrm>
              <a:off x="6529246" y="3302595"/>
              <a:ext cx="5186030" cy="111175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110" name="Равнобедренный треугольник 109"/>
            <p:cNvSpPr/>
            <p:nvPr/>
          </p:nvSpPr>
          <p:spPr>
            <a:xfrm rot="10800000">
              <a:off x="8948095" y="4247782"/>
              <a:ext cx="331141" cy="3492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sp>
        <p:nvSpPr>
          <p:cNvPr id="90" name="Скругленный прямоугольник 89"/>
          <p:cNvSpPr/>
          <p:nvPr/>
        </p:nvSpPr>
        <p:spPr>
          <a:xfrm>
            <a:off x="3728416" y="1197767"/>
            <a:ext cx="4668846" cy="57291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/>
          </a:p>
        </p:txBody>
      </p:sp>
      <p:sp>
        <p:nvSpPr>
          <p:cNvPr id="91" name="TextBox 90"/>
          <p:cNvSpPr txBox="1"/>
          <p:nvPr/>
        </p:nvSpPr>
        <p:spPr>
          <a:xfrm>
            <a:off x="3256089" y="2120527"/>
            <a:ext cx="12640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Общественные организации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664185" y="2120527"/>
            <a:ext cx="12640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Предприятия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организации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004803" y="2120527"/>
            <a:ext cx="21696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Некоммерческие образовательные организации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381840" y="2990287"/>
            <a:ext cx="3422905" cy="390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ИНФОКОММУНИКАЦИОННЫЕ РЕСУРСЫ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Масштабирование и тиражирование деятельности за счет интеграции внутренних и внешних ресурсов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812819" y="1203458"/>
            <a:ext cx="45374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ВНЕШНИЕ РЕСУРСЫ</a:t>
            </a:r>
            <a:endParaRPr lang="ru-RU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с социумом по формированию положительного имиджа модели наставничества и взаимодействие с внешними организациями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047264" y="4206110"/>
            <a:ext cx="14407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Сетевые сообщества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261805" y="4136107"/>
            <a:ext cx="14611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Сайт «Образование </a:t>
            </a:r>
            <a:r>
              <a:rPr lang="ru-RU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 района»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575462" y="4206110"/>
            <a:ext cx="1264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Сайт МКУ «ИМЦ»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445789" y="4136107"/>
            <a:ext cx="195405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Информационные группы </a:t>
            </a:r>
            <a:endParaRPr lang="ru-RU" sz="11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социальных сетях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954757" y="6051357"/>
            <a:ext cx="27887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Департамент образования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администрации </a:t>
            </a:r>
            <a:r>
              <a:rPr lang="ru-RU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 района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186123" y="6121359"/>
            <a:ext cx="1264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МКУ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«ИМЦ»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24013" y="6051357"/>
            <a:ext cx="12640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Образовательные </a:t>
            </a:r>
            <a:r>
              <a:rPr lang="ru-RU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организации</a:t>
            </a:r>
            <a:endParaRPr lang="ru-RU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601499" y="6051357"/>
            <a:ext cx="16312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МНЦ – Муниципальный наставнический центр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75945" y="2120527"/>
            <a:ext cx="22266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Высшие и средне-специальные учебные заведения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284904" y="4945116"/>
            <a:ext cx="362651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ВНУТРЕННИЕ РЕСУРСЫ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Организация виртуальной образовательной среды с </a:t>
            </a:r>
            <a:r>
              <a:rPr lang="ru-RU" sz="11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использованием </a:t>
            </a:r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внутренних возможностей реализации модели</a:t>
            </a:r>
          </a:p>
          <a:p>
            <a:pPr algn="ctr"/>
            <a:r>
              <a:rPr lang="ru-RU" sz="11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9273526" y="2119036"/>
            <a:ext cx="2468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Calibri" panose="020F0502020204030204" pitchFamily="34" charset="0"/>
                <a:cs typeface="Calibri" panose="020F0502020204030204" pitchFamily="34" charset="0"/>
              </a:rPr>
              <a:t>Национальный ресурсный центр наставничества МЕНТОРИ</a:t>
            </a:r>
          </a:p>
        </p:txBody>
      </p:sp>
      <p:pic>
        <p:nvPicPr>
          <p:cNvPr id="169" name="Замещающее содержимое 12" descr="Логотип 50 лет"/>
          <p:cNvPicPr>
            <a:picLocks noChangeAspect="1"/>
          </p:cNvPicPr>
          <p:nvPr/>
        </p:nvPicPr>
        <p:blipFill>
          <a:blip r:embed="rId9" cstate="print"/>
          <a:srcRect l="4589" r="-6221"/>
          <a:stretch>
            <a:fillRect/>
          </a:stretch>
        </p:blipFill>
        <p:spPr>
          <a:xfrm>
            <a:off x="10760075" y="0"/>
            <a:ext cx="1431925" cy="1232535"/>
          </a:xfrm>
          <a:prstGeom prst="rect">
            <a:avLst/>
          </a:prstGeom>
        </p:spPr>
      </p:pic>
      <p:pic>
        <p:nvPicPr>
          <p:cNvPr id="170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50000"/>
              <a:alpha val="1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089" y="273376"/>
            <a:ext cx="10981899" cy="6426969"/>
          </a:xfrm>
          <a:prstGeom prst="rect">
            <a:avLst/>
          </a:prstGeom>
        </p:spPr>
      </p:pic>
      <p:grpSp>
        <p:nvGrpSpPr>
          <p:cNvPr id="68" name="Группа 67"/>
          <p:cNvGrpSpPr/>
          <p:nvPr/>
        </p:nvGrpSpPr>
        <p:grpSpPr>
          <a:xfrm>
            <a:off x="4950115" y="3096884"/>
            <a:ext cx="4721073" cy="553668"/>
            <a:chOff x="6529246" y="3302595"/>
            <a:chExt cx="5186030" cy="1294423"/>
          </a:xfrm>
          <a:solidFill>
            <a:srgbClr val="0070C0"/>
          </a:solidFill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6529246" y="3302595"/>
              <a:ext cx="5186030" cy="111175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70" name="Равнобедренный треугольник 69"/>
            <p:cNvSpPr/>
            <p:nvPr/>
          </p:nvSpPr>
          <p:spPr>
            <a:xfrm rot="10800000">
              <a:off x="8948095" y="4247782"/>
              <a:ext cx="331141" cy="3492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3104037" y="5787584"/>
            <a:ext cx="2038968" cy="470728"/>
            <a:chOff x="4966398" y="1179537"/>
            <a:chExt cx="1772110" cy="470728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4966398" y="1179537"/>
              <a:ext cx="1772110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73" name="Равнобедренный треугольник 72"/>
            <p:cNvSpPr/>
            <p:nvPr/>
          </p:nvSpPr>
          <p:spPr>
            <a:xfrm rot="10800000">
              <a:off x="5753817" y="1518466"/>
              <a:ext cx="195406" cy="13179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5375329" y="5787584"/>
            <a:ext cx="1397684" cy="470728"/>
            <a:chOff x="4966398" y="1179537"/>
            <a:chExt cx="1772110" cy="470728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4966398" y="1179537"/>
              <a:ext cx="1772110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76" name="Равнобедренный треугольник 75"/>
            <p:cNvSpPr/>
            <p:nvPr/>
          </p:nvSpPr>
          <p:spPr>
            <a:xfrm rot="10800000">
              <a:off x="5753817" y="1518466"/>
              <a:ext cx="195406" cy="13179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6978138" y="5787584"/>
            <a:ext cx="2106491" cy="470728"/>
            <a:chOff x="4966398" y="1179537"/>
            <a:chExt cx="1772110" cy="470728"/>
          </a:xfrm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4966398" y="1179537"/>
              <a:ext cx="1772110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79" name="Равнобедренный треугольник 78"/>
            <p:cNvSpPr/>
            <p:nvPr/>
          </p:nvSpPr>
          <p:spPr>
            <a:xfrm rot="10800000">
              <a:off x="5753817" y="1518466"/>
              <a:ext cx="195406" cy="13179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9466498" y="5799211"/>
            <a:ext cx="2061310" cy="470728"/>
            <a:chOff x="4966398" y="1179537"/>
            <a:chExt cx="1772110" cy="470728"/>
          </a:xfrm>
        </p:grpSpPr>
        <p:sp>
          <p:nvSpPr>
            <p:cNvPr id="81" name="Скругленный прямоугольник 80"/>
            <p:cNvSpPr/>
            <p:nvPr/>
          </p:nvSpPr>
          <p:spPr>
            <a:xfrm>
              <a:off x="4966398" y="1179537"/>
              <a:ext cx="1772110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82" name="Равнобедренный треугольник 81"/>
            <p:cNvSpPr/>
            <p:nvPr/>
          </p:nvSpPr>
          <p:spPr>
            <a:xfrm rot="10800000">
              <a:off x="5753817" y="1518466"/>
              <a:ext cx="195406" cy="13179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3068350" y="4684144"/>
            <a:ext cx="8468951" cy="1051152"/>
            <a:chOff x="6529246" y="3302595"/>
            <a:chExt cx="5186030" cy="1294423"/>
          </a:xfrm>
          <a:solidFill>
            <a:srgbClr val="0070C0"/>
          </a:solidFill>
        </p:grpSpPr>
        <p:sp>
          <p:nvSpPr>
            <p:cNvPr id="84" name="Скругленный прямоугольник 83"/>
            <p:cNvSpPr/>
            <p:nvPr/>
          </p:nvSpPr>
          <p:spPr>
            <a:xfrm>
              <a:off x="6529246" y="3302595"/>
              <a:ext cx="5186030" cy="111175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85" name="Равнобедренный треугольник 84"/>
            <p:cNvSpPr/>
            <p:nvPr/>
          </p:nvSpPr>
          <p:spPr>
            <a:xfrm rot="10800000">
              <a:off x="8948095" y="4247782"/>
              <a:ext cx="331141" cy="3492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591088" y="273376"/>
            <a:ext cx="2367771" cy="765476"/>
            <a:chOff x="3075708" y="1186036"/>
            <a:chExt cx="1772110" cy="470728"/>
          </a:xfrm>
        </p:grpSpPr>
        <p:sp>
          <p:nvSpPr>
            <p:cNvPr id="91" name="Скругленный прямоугольник 90"/>
            <p:cNvSpPr/>
            <p:nvPr/>
          </p:nvSpPr>
          <p:spPr>
            <a:xfrm>
              <a:off x="3075708" y="1186036"/>
              <a:ext cx="1772110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92" name="Равнобедренный треугольник 91"/>
            <p:cNvSpPr/>
            <p:nvPr/>
          </p:nvSpPr>
          <p:spPr>
            <a:xfrm rot="10800000">
              <a:off x="3859119" y="1529761"/>
              <a:ext cx="216016" cy="127003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4993542" y="273376"/>
            <a:ext cx="4649873" cy="765476"/>
            <a:chOff x="6529246" y="3302595"/>
            <a:chExt cx="5186030" cy="1294423"/>
          </a:xfrm>
          <a:solidFill>
            <a:srgbClr val="0070C0"/>
          </a:solidFill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6529246" y="3302595"/>
              <a:ext cx="5186030" cy="111175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49" name="Равнобедренный треугольник 48"/>
            <p:cNvSpPr/>
            <p:nvPr/>
          </p:nvSpPr>
          <p:spPr>
            <a:xfrm rot="10800000">
              <a:off x="8948095" y="4247782"/>
              <a:ext cx="331141" cy="3492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075708" y="1186036"/>
            <a:ext cx="1772110" cy="470728"/>
            <a:chOff x="3075708" y="1186036"/>
            <a:chExt cx="1772110" cy="470728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3075708" y="1186036"/>
              <a:ext cx="1772110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52" name="Равнобедренный треугольник 51"/>
            <p:cNvSpPr/>
            <p:nvPr/>
          </p:nvSpPr>
          <p:spPr>
            <a:xfrm rot="10800000">
              <a:off x="3859119" y="1529761"/>
              <a:ext cx="216016" cy="127003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966398" y="1179537"/>
            <a:ext cx="1772110" cy="470728"/>
            <a:chOff x="4966398" y="1179537"/>
            <a:chExt cx="1772110" cy="470728"/>
          </a:xfrm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4966398" y="1179537"/>
              <a:ext cx="1772110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55" name="Равнобедренный треугольник 54"/>
            <p:cNvSpPr/>
            <p:nvPr/>
          </p:nvSpPr>
          <p:spPr>
            <a:xfrm rot="10800000">
              <a:off x="5753817" y="1518466"/>
              <a:ext cx="195406" cy="13179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881990" y="1174741"/>
            <a:ext cx="1181709" cy="470728"/>
            <a:chOff x="6881990" y="1174741"/>
            <a:chExt cx="1181709" cy="470728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6881990" y="1174741"/>
              <a:ext cx="1181709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58" name="Равнобедренный треугольник 57"/>
            <p:cNvSpPr/>
            <p:nvPr/>
          </p:nvSpPr>
          <p:spPr>
            <a:xfrm rot="10800000">
              <a:off x="7398653" y="1529760"/>
              <a:ext cx="158087" cy="11570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8188507" y="1370349"/>
            <a:ext cx="1051035" cy="286415"/>
            <a:chOff x="6881990" y="1174741"/>
            <a:chExt cx="1181709" cy="470728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6881990" y="1174741"/>
              <a:ext cx="1181709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61" name="Равнобедренный треугольник 60"/>
            <p:cNvSpPr/>
            <p:nvPr/>
          </p:nvSpPr>
          <p:spPr>
            <a:xfrm rot="10800000">
              <a:off x="7398653" y="1529760"/>
              <a:ext cx="158087" cy="11570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9335487" y="1370349"/>
            <a:ext cx="1051035" cy="286415"/>
            <a:chOff x="6881990" y="1174741"/>
            <a:chExt cx="1181709" cy="470728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6881990" y="1174741"/>
              <a:ext cx="1181709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64" name="Равнобедренный треугольник 63"/>
            <p:cNvSpPr/>
            <p:nvPr/>
          </p:nvSpPr>
          <p:spPr>
            <a:xfrm rot="10800000">
              <a:off x="7398653" y="1529760"/>
              <a:ext cx="158087" cy="11570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10466416" y="1363850"/>
            <a:ext cx="1051035" cy="286415"/>
            <a:chOff x="6881990" y="1174741"/>
            <a:chExt cx="1181709" cy="470728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6881990" y="1174741"/>
              <a:ext cx="1181709" cy="40429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  <p:sp>
          <p:nvSpPr>
            <p:cNvPr id="67" name="Равнобедренный треугольник 66"/>
            <p:cNvSpPr/>
            <p:nvPr/>
          </p:nvSpPr>
          <p:spPr>
            <a:xfrm rot="10800000">
              <a:off x="7398653" y="1529760"/>
              <a:ext cx="158087" cy="11570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929111" y="410906"/>
            <a:ext cx="3199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ОРГАНИЗАЦИОННЫЙ </a:t>
            </a:r>
            <a:r>
              <a:rPr lang="ru-RU" sz="11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КОМПОНЕНТ МОДЕЛИ</a:t>
            </a:r>
            <a:endParaRPr lang="ru-RU" sz="11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Условия реализации модели: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6660" y="1385397"/>
            <a:ext cx="198645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Цель: 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обеспечение стабильности образовательных результатов через координацию деятельности наставников и наставляемых в интересах повышения качества образования к концу 2026 года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ru-RU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Объект: 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наставничество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ru-RU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Предмет: 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процесс передачи опыта наставника с использованием виртуального образовательного пространства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endParaRPr lang="ru-RU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Участники модели:</a:t>
            </a:r>
            <a:endParaRPr lang="ru-RU" sz="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Субъекты: ОО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 района, кураторы ОО, наставники, представители структур, организующих наставническую деятельность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4748" y="1206681"/>
            <a:ext cx="13243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Нормативно-правовое обеспечение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3005" y="1206681"/>
            <a:ext cx="14188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Информационно-методическое обеспечение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6521" y="1206681"/>
            <a:ext cx="999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Материально-тех. обеспечение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1298" y="410906"/>
            <a:ext cx="16553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КОНЦЕПТУАЛЬНЫЙ КОМПОНЕНТ МОДЕЛИ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13130" y="1781735"/>
            <a:ext cx="8198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88208" y="1615762"/>
            <a:ext cx="15353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Методические рекомендации; обучение кураторов ОО; дистанционные формы </a:t>
            </a:r>
            <a:r>
              <a:rPr lang="ru-RU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взаимодействия 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стажировочные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 модули,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тьюторская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 поддержка, мастер-классы, конференции, тренинги, семинары-практикумы)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7133" y="1615762"/>
            <a:ext cx="105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Задачи и функции; механизмы отбора наставников; фор-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мирование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 базы; входное обучение; стажировки;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меро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- приятия по обмену опытом; мониторинг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36330" y="1615762"/>
            <a:ext cx="1135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Анализ запроса наставляемого; формирование базы; выбор программы; мероприятия по об- мену опытом;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мони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торинг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; оценка до-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стижений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наставля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емых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490565" y="1615762"/>
            <a:ext cx="1037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Формирование базы; создание наставнических пар/групп; 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контроль; мероприятия по обмену опытом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79451" y="3196825"/>
            <a:ext cx="368369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МЕХАНИЗМЫ И ИНСТРУМЕНТЫ РЕАЛИЗАЦИИ МОДЕЛИ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48321" y="1615762"/>
            <a:ext cx="16284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Национальные проекты:</a:t>
            </a:r>
            <a:endParaRPr lang="ru-RU" sz="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«Образование», «Современная школа», «Успех каждого ребенка», «Цифровая образовательная среда»</a:t>
            </a:r>
          </a:p>
          <a:p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Документы федерального, регионального, муниципального уровней</a:t>
            </a:r>
          </a:p>
          <a:p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48321" y="3894962"/>
            <a:ext cx="1651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Планирование деятельности</a:t>
            </a:r>
          </a:p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по реализации программы </a:t>
            </a:r>
            <a:r>
              <a:rPr lang="ru-RU" sz="8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наставничества 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в образовательной организации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55283" y="1615762"/>
            <a:ext cx="10607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Функционирование Центров «Точка роста», детских технопарков, техническое оснащение и др.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70729" y="4060084"/>
            <a:ext cx="515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92887" y="1194662"/>
            <a:ext cx="11456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Кадровый состав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6660" y="5364734"/>
            <a:ext cx="198645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МУНИЦИПАЛЬНАЯ МОДЕЛЬ НАСТАВНИЧЕСТВА В ОО СУРГУТСКОГО РАЙОНА</a:t>
            </a:r>
          </a:p>
          <a:p>
            <a:r>
              <a:rPr lang="ru-RU" sz="11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«ПЕДАГОГИЧЕСКАЯ </a:t>
            </a:r>
          </a:p>
          <a:p>
            <a:r>
              <a:rPr lang="ru-RU" sz="11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ЛАБОРАТОРИЯ «МОСТЫ»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47486" y="4975757"/>
            <a:ext cx="515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30053" y="5857298"/>
            <a:ext cx="15922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Обратная связь между участниками программы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43005" y="3833406"/>
            <a:ext cx="1869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Организация системы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наставничес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тва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 с учетом выбранных типов наставничества: традиционного личностного, группового, командного и/или Интернет-наставничества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36541" y="5857298"/>
            <a:ext cx="19093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Систематизация и оформление результатов деятельности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76159" y="6271564"/>
            <a:ext cx="203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Сборники, памятки, методические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реко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мендации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, методические копилки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87597" y="6271564"/>
            <a:ext cx="108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На уровне ОО </a:t>
            </a:r>
          </a:p>
          <a:p>
            <a:pPr algn="ctr"/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На уровне МО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34128" y="6271564"/>
            <a:ext cx="868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На уровне ОО </a:t>
            </a:r>
          </a:p>
          <a:p>
            <a:pPr algn="ctr"/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На уровне МО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48322" y="6271564"/>
            <a:ext cx="1939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Сетевые сообщества, социальные сети, 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флешмоб</a:t>
            </a:r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 #</a:t>
            </a:r>
            <a:r>
              <a:rPr lang="ru-RU" sz="800" dirty="0" err="1">
                <a:latin typeface="Calibri" panose="020F0502020204030204" pitchFamily="34" charset="0"/>
                <a:cs typeface="Calibri" panose="020F0502020204030204" pitchFamily="34" charset="0"/>
              </a:rPr>
              <a:t>НаставникЕстьКонтакт</a:t>
            </a:r>
            <a:endParaRPr lang="ru-RU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29063" y="1374498"/>
            <a:ext cx="11456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Наставники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84923" y="1374498"/>
            <a:ext cx="11456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Наставляемые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22234" y="1374498"/>
            <a:ext cx="11456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Кураторы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13377" y="3894962"/>
            <a:ext cx="1905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Подбор и обеспечение необходимым кадровым составом (требования к наставникам/наставляемым; механизмы отбора наставников)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96100" y="4018072"/>
            <a:ext cx="782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Управление программой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95951" y="3894962"/>
            <a:ext cx="940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Calibri" panose="020F0502020204030204" pitchFamily="34" charset="0"/>
                <a:cs typeface="Calibri" panose="020F0502020204030204" pitchFamily="34" charset="0"/>
              </a:rPr>
              <a:t>Проектные, интерактивные, информационные технологии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37806" y="4893861"/>
            <a:ext cx="61573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bg1"/>
                </a:solidFill>
              </a:rPr>
              <a:t>МОНИТОРИНГ РЕАЛИЗАЦИИ И ЭФФЕКТИВНОСТИ МОДЕЛИ</a:t>
            </a:r>
            <a:endParaRPr lang="ru-RU" sz="1100" dirty="0">
              <a:solidFill>
                <a:schemeClr val="bg1"/>
              </a:solidFill>
            </a:endParaRPr>
          </a:p>
          <a:p>
            <a:pPr algn="ctr"/>
            <a:r>
              <a:rPr lang="ru-RU" sz="800" dirty="0">
                <a:solidFill>
                  <a:schemeClr val="bg1"/>
                </a:solidFill>
              </a:rPr>
              <a:t>- организационные мероприятия (системная планируемая деятельность);</a:t>
            </a:r>
          </a:p>
          <a:p>
            <a:pPr algn="ctr"/>
            <a:r>
              <a:rPr lang="ru-RU" sz="800" dirty="0">
                <a:solidFill>
                  <a:schemeClr val="bg1"/>
                </a:solidFill>
              </a:rPr>
              <a:t>- научно-методические мероприятия (наличие методической базы и обеспеченности кадрами);</a:t>
            </a:r>
          </a:p>
          <a:p>
            <a:pPr algn="ctr"/>
            <a:r>
              <a:rPr lang="ru-RU" sz="800" dirty="0">
                <a:solidFill>
                  <a:schemeClr val="bg1"/>
                </a:solidFill>
              </a:rPr>
              <a:t>- личностные (мотивация и включенность в процесс наставнических отношений; умение сохранять отношения наставник др.).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40824" y="5857298"/>
            <a:ext cx="14520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Итоговые мероприятия </a:t>
            </a:r>
          </a:p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рамках программы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12643" y="5857298"/>
            <a:ext cx="20144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Популяризация лучших практик и примеров наставничества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390618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4" name="Google Shape;514;p32"/>
          <p:cNvGrpSpPr/>
          <p:nvPr/>
        </p:nvGrpSpPr>
        <p:grpSpPr>
          <a:xfrm>
            <a:off x="0" y="2112501"/>
            <a:ext cx="12192000" cy="4718199"/>
            <a:chOff x="0" y="-38100"/>
            <a:chExt cx="4005633" cy="1482360"/>
          </a:xfrm>
        </p:grpSpPr>
        <p:sp>
          <p:nvSpPr>
            <p:cNvPr id="515" name="Google Shape;515;p32"/>
            <p:cNvSpPr/>
            <p:nvPr/>
          </p:nvSpPr>
          <p:spPr>
            <a:xfrm>
              <a:off x="0" y="-8577"/>
              <a:ext cx="4005633" cy="1452837"/>
            </a:xfrm>
            <a:custGeom>
              <a:avLst/>
              <a:gdLst/>
              <a:ahLst/>
              <a:cxnLst/>
              <a:rect l="l" t="t" r="r" b="b"/>
              <a:pathLst>
                <a:path w="4005633" h="1452837" extrusionOk="0">
                  <a:moveTo>
                    <a:pt x="0" y="0"/>
                  </a:moveTo>
                  <a:lnTo>
                    <a:pt x="4005633" y="0"/>
                  </a:lnTo>
                  <a:lnTo>
                    <a:pt x="4005633" y="1452837"/>
                  </a:lnTo>
                  <a:lnTo>
                    <a:pt x="0" y="1452837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16" name="Google Shape;516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Овал 43"/>
          <p:cNvSpPr/>
          <p:nvPr/>
        </p:nvSpPr>
        <p:spPr>
          <a:xfrm>
            <a:off x="2971353" y="2272333"/>
            <a:ext cx="1456240" cy="1456240"/>
          </a:xfrm>
          <a:prstGeom prst="ellipse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45" name="Овал 44"/>
          <p:cNvSpPr/>
          <p:nvPr/>
        </p:nvSpPr>
        <p:spPr>
          <a:xfrm>
            <a:off x="5384367" y="2273718"/>
            <a:ext cx="1456240" cy="1456240"/>
          </a:xfrm>
          <a:prstGeom prst="ellipse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46" name="Овал 45"/>
          <p:cNvSpPr/>
          <p:nvPr/>
        </p:nvSpPr>
        <p:spPr>
          <a:xfrm>
            <a:off x="7786656" y="2283916"/>
            <a:ext cx="1456240" cy="1456240"/>
          </a:xfrm>
          <a:prstGeom prst="ellipse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10163597" y="2273718"/>
            <a:ext cx="1456240" cy="1456240"/>
          </a:xfrm>
          <a:prstGeom prst="ellipse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570020" y="2283916"/>
            <a:ext cx="1456240" cy="1456240"/>
          </a:xfrm>
          <a:prstGeom prst="ellipse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grpSp>
        <p:nvGrpSpPr>
          <p:cNvPr id="517" name="Google Shape;517;p32"/>
          <p:cNvGrpSpPr/>
          <p:nvPr/>
        </p:nvGrpSpPr>
        <p:grpSpPr>
          <a:xfrm>
            <a:off x="2704342" y="252566"/>
            <a:ext cx="6735809" cy="2153842"/>
            <a:chOff x="0" y="-38100"/>
            <a:chExt cx="2661060" cy="850900"/>
          </a:xfrm>
        </p:grpSpPr>
        <p:sp>
          <p:nvSpPr>
            <p:cNvPr id="518" name="Google Shape;518;p32"/>
            <p:cNvSpPr/>
            <p:nvPr/>
          </p:nvSpPr>
          <p:spPr>
            <a:xfrm>
              <a:off x="0" y="0"/>
              <a:ext cx="2661060" cy="475206"/>
            </a:xfrm>
            <a:custGeom>
              <a:avLst/>
              <a:gdLst/>
              <a:ahLst/>
              <a:cxnLst/>
              <a:rect l="l" t="t" r="r" b="b"/>
              <a:pathLst>
                <a:path w="2661060" h="475206" extrusionOk="0">
                  <a:moveTo>
                    <a:pt x="0" y="0"/>
                  </a:moveTo>
                  <a:lnTo>
                    <a:pt x="2661060" y="0"/>
                  </a:lnTo>
                  <a:lnTo>
                    <a:pt x="2661060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19" name="Google Shape;51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2" name="Google Shape;532;p32"/>
          <p:cNvSpPr/>
          <p:nvPr/>
        </p:nvSpPr>
        <p:spPr>
          <a:xfrm>
            <a:off x="924448" y="2598920"/>
            <a:ext cx="741371" cy="805838"/>
          </a:xfrm>
          <a:custGeom>
            <a:avLst/>
            <a:gdLst/>
            <a:ahLst/>
            <a:cxnLst/>
            <a:rect l="l" t="t" r="r" b="b"/>
            <a:pathLst>
              <a:path w="1112057" h="1208757" extrusionOk="0">
                <a:moveTo>
                  <a:pt x="0" y="0"/>
                </a:moveTo>
                <a:lnTo>
                  <a:pt x="1112056" y="0"/>
                </a:lnTo>
                <a:lnTo>
                  <a:pt x="1112056" y="1208757"/>
                </a:lnTo>
                <a:lnTo>
                  <a:pt x="0" y="12087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 cstate="print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6" name="Google Shape;536;p32"/>
          <p:cNvSpPr txBox="1"/>
          <p:nvPr/>
        </p:nvSpPr>
        <p:spPr>
          <a:xfrm>
            <a:off x="105315" y="3888708"/>
            <a:ext cx="238767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Компетентный </a:t>
            </a:r>
          </a:p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педагог</a:t>
            </a:r>
            <a:endParaRPr sz="7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37" name="Google Shape;537;p32"/>
          <p:cNvSpPr txBox="1"/>
          <p:nvPr/>
        </p:nvSpPr>
        <p:spPr>
          <a:xfrm>
            <a:off x="2631331" y="3888708"/>
            <a:ext cx="213628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Инновационный </a:t>
            </a:r>
            <a:endParaRPr lang="ru-RU" sz="1600" b="1" dirty="0" smtClean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практик</a:t>
            </a:r>
            <a:endParaRPr sz="7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38" name="Google Shape;538;p32"/>
          <p:cNvSpPr txBox="1"/>
          <p:nvPr/>
        </p:nvSpPr>
        <p:spPr>
          <a:xfrm>
            <a:off x="5139980" y="3888708"/>
            <a:ext cx="194501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Активный </a:t>
            </a:r>
          </a:p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гражданин</a:t>
            </a:r>
            <a:endParaRPr sz="7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39" name="Google Shape;539;p32"/>
          <p:cNvSpPr txBox="1"/>
          <p:nvPr/>
        </p:nvSpPr>
        <p:spPr>
          <a:xfrm>
            <a:off x="7542983" y="3888708"/>
            <a:ext cx="194501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Ответственный наставник</a:t>
            </a:r>
            <a:endParaRPr sz="7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40" name="Google Shape;540;p32"/>
          <p:cNvSpPr txBox="1"/>
          <p:nvPr/>
        </p:nvSpPr>
        <p:spPr>
          <a:xfrm>
            <a:off x="89724" y="4434162"/>
            <a:ext cx="1945014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44 педагога (29 %)</a:t>
            </a:r>
            <a:endParaRPr sz="8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41" name="Google Shape;541;p32"/>
          <p:cNvSpPr txBox="1"/>
          <p:nvPr/>
        </p:nvSpPr>
        <p:spPr>
          <a:xfrm>
            <a:off x="2688286" y="4434162"/>
            <a:ext cx="1945014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just">
              <a:lnSpc>
                <a:spcPct val="14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35 педагогов (23%)</a:t>
            </a:r>
            <a:endParaRPr sz="8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42" name="Google Shape;542;p32"/>
          <p:cNvSpPr txBox="1"/>
          <p:nvPr/>
        </p:nvSpPr>
        <p:spPr>
          <a:xfrm>
            <a:off x="4924330" y="4434162"/>
            <a:ext cx="1945014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12 педагогов (8%)</a:t>
            </a:r>
            <a:endParaRPr sz="8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43" name="Google Shape;543;p32"/>
          <p:cNvSpPr txBox="1"/>
          <p:nvPr/>
        </p:nvSpPr>
        <p:spPr>
          <a:xfrm>
            <a:off x="7344585" y="4434162"/>
            <a:ext cx="1945014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5 педагога (3%)</a:t>
            </a:r>
            <a:endParaRPr sz="8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Google Shape;539;p32"/>
          <p:cNvSpPr txBox="1"/>
          <p:nvPr/>
        </p:nvSpPr>
        <p:spPr>
          <a:xfrm>
            <a:off x="9919210" y="3888709"/>
            <a:ext cx="1945014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Успешный </a:t>
            </a:r>
          </a:p>
          <a:p>
            <a:pPr lvl="0" algn="ctr"/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лидер</a:t>
            </a:r>
            <a:endParaRPr sz="7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Google Shape;543;p32"/>
          <p:cNvSpPr txBox="1"/>
          <p:nvPr/>
        </p:nvSpPr>
        <p:spPr>
          <a:xfrm>
            <a:off x="9686308" y="4434162"/>
            <a:ext cx="1945014" cy="28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>
              <a:lnSpc>
                <a:spcPct val="14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12 педагогов (8%)</a:t>
            </a:r>
            <a:endParaRPr sz="8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99473" y="4922998"/>
            <a:ext cx="4521739" cy="307771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Уровень «ниже среднего» выявлен у </a:t>
            </a:r>
            <a:r>
              <a:rPr lang="ru-RU" sz="16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41 педагога (27%)</a:t>
            </a:r>
          </a:p>
        </p:txBody>
      </p:sp>
      <p:pic>
        <p:nvPicPr>
          <p:cNvPr id="54" name="Google Shape;127;p15"/>
          <p:cNvPicPr preferRelativeResize="0"/>
          <p:nvPr/>
        </p:nvPicPr>
        <p:blipFill>
          <a:blip r:embed="rId4" cstate="print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18834" y="2609117"/>
            <a:ext cx="587305" cy="805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126;p15"/>
          <p:cNvPicPr preferRelativeResize="0"/>
          <p:nvPr/>
        </p:nvPicPr>
        <p:blipFill>
          <a:blip r:embed="rId5" cstate="print">
            <a:alphaModFix/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67011" y="2598919"/>
            <a:ext cx="849411" cy="77526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655;p35"/>
          <p:cNvSpPr/>
          <p:nvPr/>
        </p:nvSpPr>
        <p:spPr>
          <a:xfrm>
            <a:off x="943202" y="2609117"/>
            <a:ext cx="703861" cy="765067"/>
          </a:xfrm>
          <a:custGeom>
            <a:avLst/>
            <a:gdLst/>
            <a:ahLst/>
            <a:cxnLst/>
            <a:rect l="l" t="t" r="r" b="b"/>
            <a:pathLst>
              <a:path w="683227" h="742638" extrusionOk="0">
                <a:moveTo>
                  <a:pt x="0" y="0"/>
                </a:moveTo>
                <a:lnTo>
                  <a:pt x="683227" y="0"/>
                </a:lnTo>
                <a:lnTo>
                  <a:pt x="683227" y="742638"/>
                </a:lnTo>
                <a:lnTo>
                  <a:pt x="0" y="742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 cstate="print">
              <a:alphaModFix/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 xmlns="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57" name="Google Shape;657;p35"/>
          <p:cNvSpPr/>
          <p:nvPr/>
        </p:nvSpPr>
        <p:spPr>
          <a:xfrm>
            <a:off x="3411873" y="2543842"/>
            <a:ext cx="575201" cy="830341"/>
          </a:xfrm>
          <a:custGeom>
            <a:avLst/>
            <a:gdLst/>
            <a:ahLst/>
            <a:cxnLst/>
            <a:rect l="l" t="t" r="r" b="b"/>
            <a:pathLst>
              <a:path w="540422" h="780136" extrusionOk="0">
                <a:moveTo>
                  <a:pt x="0" y="0"/>
                </a:moveTo>
                <a:lnTo>
                  <a:pt x="540421" y="0"/>
                </a:lnTo>
                <a:lnTo>
                  <a:pt x="540421" y="780136"/>
                </a:lnTo>
                <a:lnTo>
                  <a:pt x="0" y="780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 cstate="print">
              <a:alphaModFix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</p:sp>
      <p:grpSp>
        <p:nvGrpSpPr>
          <p:cNvPr id="6" name="Группа 5"/>
          <p:cNvGrpSpPr/>
          <p:nvPr/>
        </p:nvGrpSpPr>
        <p:grpSpPr>
          <a:xfrm>
            <a:off x="8145336" y="2572637"/>
            <a:ext cx="738880" cy="801547"/>
            <a:chOff x="12218004" y="4648234"/>
            <a:chExt cx="1108320" cy="1202320"/>
          </a:xfrm>
        </p:grpSpPr>
        <p:sp>
          <p:nvSpPr>
            <p:cNvPr id="58" name="Google Shape;656;p35"/>
            <p:cNvSpPr/>
            <p:nvPr/>
          </p:nvSpPr>
          <p:spPr>
            <a:xfrm>
              <a:off x="12218004" y="4648234"/>
              <a:ext cx="1108320" cy="1202320"/>
            </a:xfrm>
            <a:custGeom>
              <a:avLst/>
              <a:gdLst/>
              <a:ahLst/>
              <a:cxnLst/>
              <a:rect l="l" t="t" r="r" b="b"/>
              <a:pathLst>
                <a:path w="711684" h="772044" extrusionOk="0">
                  <a:moveTo>
                    <a:pt x="0" y="0"/>
                  </a:moveTo>
                  <a:lnTo>
                    <a:pt x="711684" y="0"/>
                  </a:lnTo>
                  <a:lnTo>
                    <a:pt x="711684" y="772044"/>
                  </a:lnTo>
                  <a:lnTo>
                    <a:pt x="0" y="7720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 cstate="print">
                <a:alphaModFix/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5" name="Овал 4"/>
            <p:cNvSpPr/>
            <p:nvPr/>
          </p:nvSpPr>
          <p:spPr>
            <a:xfrm>
              <a:off x="12433234" y="4790364"/>
              <a:ext cx="784031" cy="8188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Google Shape;179;p17"/>
          <p:cNvSpPr txBox="1"/>
          <p:nvPr/>
        </p:nvSpPr>
        <p:spPr>
          <a:xfrm>
            <a:off x="1236965" y="1107595"/>
            <a:ext cx="9523110" cy="10341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28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МОДУЛЬ </a:t>
            </a:r>
            <a:r>
              <a:rPr lang="ru-RU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1. </a:t>
            </a:r>
          </a:p>
          <a:p>
            <a:pPr lvl="0" algn="ctr">
              <a:lnSpc>
                <a:spcPct val="120004"/>
              </a:lnSpc>
            </a:pPr>
            <a:r>
              <a:rPr lang="ru-RU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«ВВЕДЕНИЕ В ПРОФЕССИОНАЛЬНУЮ ДЕЯТЕЛЬНОСТЬ»</a:t>
            </a:r>
            <a:endParaRPr lang="ru-RU" sz="2800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949092" y="5685254"/>
            <a:ext cx="4218661" cy="32979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r>
              <a:rPr lang="ru-RU" sz="2100" b="1" dirty="0">
                <a:solidFill>
                  <a:schemeClr val="bg1"/>
                </a:solidFill>
              </a:rPr>
              <a:t>НАСТАВНИЧЕСТВО</a:t>
            </a: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38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Замещающее содержимое 12" descr="Логотип 50 лет"/>
          <p:cNvPicPr>
            <a:picLocks noChangeAspect="1"/>
          </p:cNvPicPr>
          <p:nvPr/>
        </p:nvPicPr>
        <p:blipFill>
          <a:blip r:embed="rId12" cstate="print"/>
          <a:srcRect l="4589" r="-6221"/>
          <a:stretch>
            <a:fillRect/>
          </a:stretch>
        </p:blipFill>
        <p:spPr>
          <a:xfrm>
            <a:off x="10760075" y="0"/>
            <a:ext cx="1492313" cy="1284514"/>
          </a:xfrm>
          <a:prstGeom prst="rect">
            <a:avLst/>
          </a:prstGeom>
        </p:spPr>
      </p:pic>
      <p:sp>
        <p:nvSpPr>
          <p:cNvPr id="40" name="Заголовок 1"/>
          <p:cNvSpPr txBox="1">
            <a:spLocks/>
          </p:cNvSpPr>
          <p:nvPr/>
        </p:nvSpPr>
        <p:spPr>
          <a:xfrm>
            <a:off x="1791222" y="218440"/>
            <a:ext cx="8534399" cy="84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EEC"/>
                </a:solidFill>
              </a14:hiddenFill>
            </a:ext>
          </a:extLst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Формы реализации наставнических практик</a:t>
            </a:r>
            <a:b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Arial Narrow" pitchFamily="34" charset="0"/>
              </a:rPr>
              <a:t>«Педагогической лаборатории «Мосты»</a:t>
            </a:r>
            <a:endParaRPr lang="ru-RU" sz="28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39031" y="5573157"/>
            <a:ext cx="2545236" cy="553992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Количество участников опроса</a:t>
            </a:r>
          </a:p>
          <a:p>
            <a:r>
              <a:rPr lang="ru-RU" sz="16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-  </a:t>
            </a:r>
            <a:r>
              <a:rPr lang="ru-RU" sz="16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149</a:t>
            </a:r>
            <a:endParaRPr lang="ru-RU" sz="16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659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5"/>
          <p:cNvSpPr txBox="1"/>
          <p:nvPr/>
        </p:nvSpPr>
        <p:spPr>
          <a:xfrm>
            <a:off x="6232015" y="7943842"/>
            <a:ext cx="4657723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1" algn="ctr">
              <a:lnSpc>
                <a:spcPct val="140000"/>
              </a:lnSpc>
            </a:pPr>
            <a:r>
              <a:rPr lang="en-US" sz="1500">
                <a:solidFill>
                  <a:srgbClr val="143EFF"/>
                </a:solidFill>
                <a:latin typeface="Inter"/>
                <a:ea typeface="Inter"/>
                <a:cs typeface="Inter"/>
                <a:sym typeface="Inter"/>
              </a:rPr>
              <a:t>Elaborate on what you want to discuss. </a:t>
            </a:r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895" r="31787"/>
          <a:stretch/>
        </p:blipFill>
        <p:spPr bwMode="auto">
          <a:xfrm>
            <a:off x="3156718" y="0"/>
            <a:ext cx="903528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2210" y="1201150"/>
            <a:ext cx="3482993" cy="1231100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ru-RU" sz="1900" dirty="0">
                <a:latin typeface="Arial Narrow" panose="020B0606020202030204" pitchFamily="34" charset="0"/>
                <a:cs typeface="Calibri" panose="020F0502020204030204" pitchFamily="34" charset="0"/>
              </a:rPr>
              <a:t>Медиа-заставка </a:t>
            </a:r>
          </a:p>
          <a:p>
            <a:r>
              <a:rPr lang="ru-RU" sz="1900" dirty="0">
                <a:latin typeface="Arial Narrow" panose="020B0606020202030204" pitchFamily="34" charset="0"/>
                <a:cs typeface="Calibri" panose="020F0502020204030204" pitchFamily="34" charset="0"/>
              </a:rPr>
              <a:t>в социальной сети </a:t>
            </a:r>
            <a:r>
              <a:rPr lang="ru-RU" sz="1900" dirty="0" err="1">
                <a:latin typeface="Arial Narrow" panose="020B0606020202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1900" dirty="0">
                <a:latin typeface="Arial Narrow" panose="020B0606020202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ru-RU" sz="19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«Энергия молодости в образовании</a:t>
            </a:r>
          </a:p>
          <a:p>
            <a:r>
              <a:rPr lang="ru-RU" sz="1900" dirty="0" err="1" smtClean="0">
                <a:latin typeface="Arial Narrow" panose="020B0606020202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9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 района?»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2210" y="122923"/>
            <a:ext cx="5600787" cy="923324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МОДУЛЬ 2. 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«МЫ ТОЛЬКО </a:t>
            </a:r>
            <a:r>
              <a:rPr lang="ru-RU" sz="28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НАЧИНАЕМ</a:t>
            </a:r>
            <a:r>
              <a:rPr lang="ru-RU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»</a:t>
            </a:r>
            <a:endParaRPr lang="ru-RU" sz="2800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2210" y="2841997"/>
            <a:ext cx="3702975" cy="1569654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r>
              <a:rPr lang="ru-RU" sz="1400" u="sng" dirty="0">
                <a:hlinkClick r:id="rId4"/>
              </a:rPr>
              <a:t>https://vk.com/wall-177136941_37228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u="sng" dirty="0">
                <a:hlinkClick r:id="rId5"/>
              </a:rPr>
              <a:t>https://vk.com/wall-177136941_37457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u="sng" dirty="0">
                <a:hlinkClick r:id="rId6"/>
              </a:rPr>
              <a:t>https://vk.com/wall-177136941_37811</a:t>
            </a:r>
            <a:endParaRPr lang="ru-RU" sz="1400" dirty="0"/>
          </a:p>
          <a:p>
            <a:r>
              <a:rPr lang="ru-RU" sz="1400" dirty="0"/>
              <a:t> </a:t>
            </a:r>
          </a:p>
          <a:p>
            <a:r>
              <a:rPr lang="ru-RU" sz="1400" u="sng" dirty="0">
                <a:hlinkClick r:id="rId7"/>
              </a:rPr>
              <a:t>https://vk.com/wall-177136941_37925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1281" y="4588456"/>
            <a:ext cx="2556457" cy="1231100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none" lIns="60954" tIns="30477" rIns="60954" bIns="30477">
            <a:spAutoFit/>
          </a:bodyPr>
          <a:lstStyle/>
          <a:p>
            <a:r>
              <a:rPr lang="ru-RU" sz="19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Результаты - эффекты! </a:t>
            </a:r>
          </a:p>
          <a:p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50 молодых педагогов -</a:t>
            </a:r>
          </a:p>
          <a:p>
            <a:pPr lvl="0"/>
            <a:r>
              <a:rPr lang="ru-RU" sz="190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представили </a:t>
            </a:r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свои цели,</a:t>
            </a:r>
          </a:p>
          <a:p>
            <a:pPr lvl="0"/>
            <a:r>
              <a:rPr lang="ru-RU" sz="1900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</a:t>
            </a:r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ланы и вызовы!</a:t>
            </a:r>
            <a:endParaRPr lang="ru-RU" sz="1900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55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0" y="635"/>
            <a:ext cx="12211050" cy="6857365"/>
          </a:xfrm>
          <a:prstGeom prst="rect">
            <a:avLst/>
          </a:prstGeom>
        </p:spPr>
      </p:pic>
      <p:sp>
        <p:nvSpPr>
          <p:cNvPr id="435" name="Google Shape;435;p28"/>
          <p:cNvSpPr txBox="1"/>
          <p:nvPr/>
        </p:nvSpPr>
        <p:spPr>
          <a:xfrm>
            <a:off x="1237989" y="759124"/>
            <a:ext cx="9549737" cy="10341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МОДУЛЬ 3. </a:t>
            </a:r>
          </a:p>
          <a:p>
            <a:pPr lvl="0" algn="ctr">
              <a:lnSpc>
                <a:spcPct val="120000"/>
              </a:lnSpc>
            </a:pPr>
            <a:r>
              <a:rPr lang="en-US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«SOS! </a:t>
            </a:r>
            <a:r>
              <a:rPr lang="ru-RU" sz="28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ЕСТЬ ВОПРОС»</a:t>
            </a:r>
            <a:endParaRPr lang="ru-RU" sz="2800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641603" y="1866720"/>
            <a:ext cx="1684118" cy="56581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>
              <a:solidFill>
                <a:srgbClr val="ED7843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0932" y="1866719"/>
            <a:ext cx="1684118" cy="56581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>
              <a:solidFill>
                <a:srgbClr val="ED7843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443339" y="1866720"/>
            <a:ext cx="1684118" cy="565818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>
              <a:solidFill>
                <a:srgbClr val="ED7843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24607" y="1995743"/>
            <a:ext cx="1518110" cy="307771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</a:t>
            </a:r>
            <a:r>
              <a:rPr lang="ru-RU" sz="1600" dirty="0" err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отрудничество</a:t>
            </a:r>
            <a:endParaRPr lang="ru-RU" sz="16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46112" y="1995743"/>
            <a:ext cx="1273758" cy="307771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Образование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59479" y="1995743"/>
            <a:ext cx="651838" cy="307771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</a:t>
            </a:r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вязь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8839" y="5109497"/>
            <a:ext cx="11422701" cy="800213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Вопросы наставникам на сайте МКУ «ИМЦ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» «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Виртуальный методический кабинет</a:t>
            </a:r>
            <a:r>
              <a:rPr lang="ru-RU" sz="16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en-US" sz="1600" dirty="0">
                <a:latin typeface="Arial Narrow" panose="020B0606020202030204" pitchFamily="34" charset="0"/>
                <a:cs typeface="Calibri" panose="020F0502020204030204" pitchFamily="34" charset="0"/>
                <a:hlinkClick r:id="rId4"/>
              </a:rPr>
              <a:t>http://mku-imc86.ru/domashnyaya/virtualnyj-nastavnik</a:t>
            </a:r>
            <a:r>
              <a:rPr lang="en-US" sz="1600" dirty="0" smtClean="0">
                <a:latin typeface="Arial Narrow" panose="020B0606020202030204" pitchFamily="34" charset="0"/>
                <a:cs typeface="Calibri" panose="020F0502020204030204" pitchFamily="34" charset="0"/>
                <a:hlinkClick r:id="rId4"/>
              </a:rPr>
              <a:t>/</a:t>
            </a:r>
            <a:endParaRPr lang="ru-RU" sz="1600" dirty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ctr"/>
            <a:endParaRPr lang="ru-RU" sz="1600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83662" y="6068692"/>
            <a:ext cx="7177923" cy="307771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ru-RU" sz="1600" u="sng" dirty="0">
                <a:solidFill>
                  <a:srgbClr val="0000FF"/>
                </a:solidFill>
                <a:latin typeface="Times New Roman"/>
                <a:ea typeface="Calibri"/>
                <a:hlinkClick r:id="rId5"/>
              </a:rPr>
              <a:t>https://sferum.ru/?p=messages&amp;join=TImkT079CucezsP6MskrNo4sS2QpaEllatg</a:t>
            </a:r>
            <a:r>
              <a:rPr lang="ru-RU" sz="1600" dirty="0">
                <a:latin typeface="Times New Roman"/>
                <a:ea typeface="Calibri"/>
              </a:rPr>
              <a:t>=  </a:t>
            </a:r>
            <a:endParaRPr lang="ru-RU" sz="1600" dirty="0">
              <a:latin typeface="Times New Roman"/>
              <a:ea typeface="Times New Roman"/>
            </a:endParaRPr>
          </a:p>
        </p:txBody>
      </p:sp>
      <p:pic>
        <p:nvPicPr>
          <p:cNvPr id="19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6649" y="5692672"/>
            <a:ext cx="119217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                          Видео-ответы педагогам в группе на платформе «</a:t>
            </a:r>
            <a:r>
              <a:rPr lang="ru-RU" sz="1600" dirty="0" err="1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Сферум</a:t>
            </a:r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» «Молодые педагоги </a:t>
            </a:r>
            <a:r>
              <a:rPr lang="ru-RU" sz="1600" dirty="0" err="1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600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района»</a:t>
            </a:r>
            <a:endParaRPr lang="ru-RU" sz="1600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0" descr="C:\Users\MMC-01\Downloads\Screenshot_20240916-112441_VK Messenger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488" b="26693"/>
          <a:stretch/>
        </p:blipFill>
        <p:spPr bwMode="auto">
          <a:xfrm>
            <a:off x="4998011" y="2662813"/>
            <a:ext cx="1924355" cy="1952117"/>
          </a:xfrm>
          <a:prstGeom prst="rect">
            <a:avLst/>
          </a:prstGeom>
          <a:noFill/>
          <a:ln w="25400">
            <a:solidFill>
              <a:srgbClr val="77121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C:\Users\MMC-01\Downloads\Screenshot_20240916-112412_VK Messenger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778" b="19846"/>
          <a:stretch/>
        </p:blipFill>
        <p:spPr bwMode="auto">
          <a:xfrm>
            <a:off x="2707229" y="2662813"/>
            <a:ext cx="1933703" cy="2152482"/>
          </a:xfrm>
          <a:prstGeom prst="rect">
            <a:avLst/>
          </a:prstGeom>
          <a:noFill/>
          <a:ln w="25400">
            <a:solidFill>
              <a:srgbClr val="5B0F25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MMC-01\Downloads\Screenshot_20240916-114759_VK Messenger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542" b="12800"/>
          <a:stretch/>
        </p:blipFill>
        <p:spPr bwMode="auto">
          <a:xfrm>
            <a:off x="9523563" y="1065928"/>
            <a:ext cx="1927225" cy="3200991"/>
          </a:xfrm>
          <a:prstGeom prst="rect">
            <a:avLst/>
          </a:prstGeom>
          <a:noFill/>
          <a:ln w="25400">
            <a:solidFill>
              <a:srgbClr val="77121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" descr="C:\Users\MMC-01\Downloads\Screenshot_20240916-114822_VK Messenger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211" b="19620"/>
          <a:stretch/>
        </p:blipFill>
        <p:spPr bwMode="auto">
          <a:xfrm>
            <a:off x="470483" y="2662813"/>
            <a:ext cx="1885107" cy="2825146"/>
          </a:xfrm>
          <a:prstGeom prst="rect">
            <a:avLst/>
          </a:prstGeom>
          <a:noFill/>
          <a:ln w="25400">
            <a:solidFill>
              <a:srgbClr val="5B0F25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5398" y="2662813"/>
            <a:ext cx="1927225" cy="2384425"/>
          </a:xfrm>
          <a:prstGeom prst="rect">
            <a:avLst/>
          </a:prstGeom>
          <a:noFill/>
          <a:ln w="25400">
            <a:solidFill>
              <a:srgbClr val="76161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9493900" y="4588456"/>
            <a:ext cx="2556457" cy="1815876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none" lIns="60954" tIns="30477" rIns="60954" bIns="30477">
            <a:spAutoFit/>
          </a:bodyPr>
          <a:lstStyle/>
          <a:p>
            <a:r>
              <a:rPr lang="ru-RU" sz="19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Результаты - эффекты! </a:t>
            </a:r>
          </a:p>
          <a:p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53 вопроса</a:t>
            </a:r>
          </a:p>
          <a:p>
            <a:pPr lvl="0"/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53 видео-ответа от</a:t>
            </a:r>
            <a:endParaRPr lang="ru-RU" sz="1900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педагогов-наставников</a:t>
            </a:r>
            <a:endParaRPr lang="ru-RU" sz="1900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287 участников группы</a:t>
            </a:r>
          </a:p>
          <a:p>
            <a:r>
              <a:rPr lang="ru-RU" sz="1900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«МПСР» </a:t>
            </a:r>
          </a:p>
        </p:txBody>
      </p:sp>
    </p:spTree>
    <p:extLst>
      <p:ext uri="{BB962C8B-B14F-4D97-AF65-F5344CB8AC3E}">
        <p14:creationId xmlns:p14="http://schemas.microsoft.com/office/powerpoint/2010/main" xmlns="" val="147711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0" y="635"/>
            <a:ext cx="12211050" cy="6857365"/>
          </a:xfrm>
          <a:prstGeom prst="rect">
            <a:avLst/>
          </a:prstGeom>
        </p:spPr>
      </p:pic>
      <p:sp>
        <p:nvSpPr>
          <p:cNvPr id="544" name="Google Shape;544;p32"/>
          <p:cNvSpPr txBox="1"/>
          <p:nvPr/>
        </p:nvSpPr>
        <p:spPr>
          <a:xfrm>
            <a:off x="1813359" y="435657"/>
            <a:ext cx="8546232" cy="1181862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32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МОДУЛЬ 4. </a:t>
            </a:r>
          </a:p>
          <a:p>
            <a:pPr lvl="0" algn="ctr">
              <a:lnSpc>
                <a:spcPct val="120004"/>
              </a:lnSpc>
            </a:pPr>
            <a:r>
              <a:rPr lang="ru-RU" sz="32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«ПЕДАГОГИЧЕСКАЯ МАСТЕРСКАЯ»</a:t>
            </a:r>
            <a:endParaRPr lang="ru-RU" sz="21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57716" y="1579223"/>
            <a:ext cx="5257516" cy="553992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Мастер-сессии «Пути к вершинам педагогического мастерства»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на площадках образовательных организаций 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района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81358" y="4886900"/>
            <a:ext cx="2365700" cy="830991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29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90 участников </a:t>
            </a:r>
          </a:p>
          <a:p>
            <a:pPr algn="ctr"/>
            <a:r>
              <a:rPr lang="ru-RU" sz="2100" dirty="0">
                <a:latin typeface="Arial Narrow" panose="020B0606020202030204" pitchFamily="34" charset="0"/>
                <a:cs typeface="Calibri" panose="020F0502020204030204" pitchFamily="34" charset="0"/>
              </a:rPr>
              <a:t>Декабрь 2023</a:t>
            </a:r>
          </a:p>
        </p:txBody>
      </p:sp>
      <p:pic>
        <p:nvPicPr>
          <p:cNvPr id="6146" name="Picture 2" descr="https://sun9-25.userapi.com/impg/jQbK-4S2KOnva9FwQ1Lt5dUfgrKLJv76BhIbRg/4h5BFxev-NQ.jpg?size=2560x1440&amp;quality=95&amp;sign=232dfaf6e3e4b1436ea0b1d2a54f1dc8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75" r="21875"/>
          <a:stretch/>
        </p:blipFill>
        <p:spPr bwMode="auto">
          <a:xfrm>
            <a:off x="2451426" y="2429563"/>
            <a:ext cx="2425567" cy="242556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8.userapi.com/impg/aLAozS7r2gcOMZL9YYkaq7_dO4_qwmdrRk6KVA/XM9qMzC6ihQ.jpg?size=1280x960&amp;quality=95&amp;sign=742ac5398c63baf1fdd5dd640c78615d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20" r="8980"/>
          <a:stretch/>
        </p:blipFill>
        <p:spPr bwMode="auto">
          <a:xfrm>
            <a:off x="7315008" y="2429562"/>
            <a:ext cx="2425567" cy="242556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7385556" y="4886900"/>
            <a:ext cx="2280740" cy="830991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29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76 участников</a:t>
            </a:r>
          </a:p>
          <a:p>
            <a:pPr algn="ctr"/>
            <a:r>
              <a:rPr lang="ru-RU" sz="2100" dirty="0">
                <a:latin typeface="Arial Narrow" panose="020B0606020202030204" pitchFamily="34" charset="0"/>
                <a:cs typeface="Calibri" panose="020F0502020204030204" pitchFamily="34" charset="0"/>
              </a:rPr>
              <a:t>Февраль 2024</a:t>
            </a:r>
            <a:endParaRPr lang="ru-RU" sz="13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67459" y="5732772"/>
            <a:ext cx="2993500" cy="276993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ru-RU" sz="1400" u="sng" dirty="0">
                <a:hlinkClick r:id="rId6"/>
              </a:rPr>
              <a:t>https://vk.com/wall-177136941_37354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31041" y="5732772"/>
            <a:ext cx="2993500" cy="276993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ru-RU" sz="1400" u="sng" dirty="0">
                <a:hlinkClick r:id="rId7"/>
              </a:rPr>
              <a:t>https://vk.com/wall-177136941_39012</a:t>
            </a:r>
            <a:endParaRPr lang="ru-RU" sz="1400" dirty="0"/>
          </a:p>
        </p:txBody>
      </p:sp>
      <p:pic>
        <p:nvPicPr>
          <p:cNvPr id="14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9757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0" y="635"/>
            <a:ext cx="12211050" cy="6857365"/>
          </a:xfrm>
          <a:prstGeom prst="rect">
            <a:avLst/>
          </a:prstGeom>
        </p:spPr>
      </p:pic>
      <p:sp>
        <p:nvSpPr>
          <p:cNvPr id="4" name="Прямоугольник с двумя скругленными соседними углами 3"/>
          <p:cNvSpPr/>
          <p:nvPr/>
        </p:nvSpPr>
        <p:spPr>
          <a:xfrm flipV="1">
            <a:off x="1463246" y="5104673"/>
            <a:ext cx="9200204" cy="583663"/>
          </a:xfrm>
          <a:prstGeom prst="round2Same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102582" y="2132388"/>
            <a:ext cx="2265529" cy="482221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319" name="Google Shape;319;p22"/>
          <p:cNvSpPr txBox="1"/>
          <p:nvPr/>
        </p:nvSpPr>
        <p:spPr>
          <a:xfrm>
            <a:off x="959981" y="5186561"/>
            <a:ext cx="10153934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/>
            <a:r>
              <a:rPr lang="ru-RU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Информация о мастер-сессии размещена в социальной сети </a:t>
            </a:r>
            <a:r>
              <a:rPr lang="ru-RU" sz="13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algn="ctr"/>
            <a:r>
              <a:rPr lang="ru-RU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«Образование </a:t>
            </a:r>
            <a:r>
              <a:rPr lang="ru-RU" sz="13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района»</a:t>
            </a:r>
            <a:endParaRPr sz="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20" name="Picture 4" descr="https://sun9-8.userapi.com/impg/2N24sOujqmXOsDfM8Xivrkduuf8wfGjjyYB4Ew/TLE6hBnecHY.jpg?size=2560x1920&amp;quality=95&amp;sign=1b77d5fecbeb467c15b6448a9b29ee8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2416" y="2973586"/>
            <a:ext cx="2811034" cy="2108276"/>
          </a:xfrm>
          <a:prstGeom prst="round1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sun9-60.userapi.com/impg/rb6WdCoQRvD_c-lsOhDYbews9u47BrnZgYt5kw/A45Dkl_wMGo.jpg?size=2048x1365&amp;quality=95&amp;sign=91bb600b3b2512e4634a95108d37a5cf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1472344" y="2973586"/>
            <a:ext cx="3149698" cy="2099287"/>
          </a:xfrm>
          <a:prstGeom prst="round1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sun9-80.userapi.com/impg/SH0M4mPrQE6S2tr78xBMsdIrS01n9IB6E2wPWw/thbpbmlLin8.jpg?size=2560x1707&amp;quality=95&amp;sign=72fbf9bf63222f89059aba447b8391da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1190" y="2973586"/>
            <a:ext cx="3148315" cy="209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3305" y="1171541"/>
            <a:ext cx="9244084" cy="1415772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МАСТЕР-СЕССИЯ «СОВРЕМЕННЫЙ ДЕТСКИЙ САД. ПЕРЕЗАГРУЗКА» </a:t>
            </a:r>
          </a:p>
          <a:p>
            <a:pPr algn="ctr"/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на базе МБДОУ д/с «Белочка», МБДОУ д/с «Аист», МАДОУ ЦРР-д/с «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Сибирячок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»</a:t>
            </a:r>
          </a:p>
          <a:p>
            <a:pPr algn="ctr"/>
            <a:endParaRPr lang="ru-RU" sz="2400" b="1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120 участников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38061" y="5834189"/>
            <a:ext cx="3394572" cy="307771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ru-RU" sz="1600" u="sng" dirty="0">
                <a:hlinkClick r:id="rId7"/>
              </a:rPr>
              <a:t>https://vk.com/wall-177136941_39713</a:t>
            </a:r>
            <a:endParaRPr lang="ru-RU" sz="1600" dirty="0"/>
          </a:p>
        </p:txBody>
      </p:sp>
      <p:pic>
        <p:nvPicPr>
          <p:cNvPr id="14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267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314;p22"/>
          <p:cNvGrpSpPr/>
          <p:nvPr/>
        </p:nvGrpSpPr>
        <p:grpSpPr>
          <a:xfrm>
            <a:off x="1463246" y="152894"/>
            <a:ext cx="9200204" cy="4382871"/>
            <a:chOff x="0" y="-38100"/>
            <a:chExt cx="2186761" cy="850900"/>
          </a:xfrm>
        </p:grpSpPr>
        <p:sp>
          <p:nvSpPr>
            <p:cNvPr id="14" name="Google Shape;315;p22"/>
            <p:cNvSpPr/>
            <p:nvPr/>
          </p:nvSpPr>
          <p:spPr>
            <a:xfrm>
              <a:off x="0" y="0"/>
              <a:ext cx="2186761" cy="475206"/>
            </a:xfrm>
            <a:custGeom>
              <a:avLst/>
              <a:gdLst/>
              <a:ahLst/>
              <a:cxnLst/>
              <a:rect l="l" t="t" r="r" b="b"/>
              <a:pathLst>
                <a:path w="2186761" h="475206" extrusionOk="0">
                  <a:moveTo>
                    <a:pt x="0" y="0"/>
                  </a:moveTo>
                  <a:lnTo>
                    <a:pt x="2186761" y="0"/>
                  </a:lnTo>
                  <a:lnTo>
                    <a:pt x="2186761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5" name="Google Shape;316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1328189" y="717611"/>
            <a:ext cx="9485619" cy="938712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ru-RU" sz="19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ТРЕНИНГИ ЛИЧНОСТНОГО РОСТА «ПРОЯВИСЬ» </a:t>
            </a:r>
            <a:r>
              <a:rPr lang="ru-RU" sz="19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ПРИ </a:t>
            </a:r>
            <a:r>
              <a:rPr lang="ru-RU" sz="19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ПОДДЕРЖКЕ СУРГУТСКОЙ </a:t>
            </a:r>
          </a:p>
          <a:p>
            <a:pPr algn="ctr"/>
            <a:r>
              <a:rPr lang="ru-RU" sz="19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РАЙОННОЙ ОРГАНИЗАЦИИ ОБЩЕРОССИЙСКОГО СОЮЗА РАБОТНИКОВ НАРОДНОГО ОБРАЗОВАНИЯ НАУКИ РФ В РАМКАХ ЕДИНЫХ МЕТОДИЧЕСКИХ ДНЕЙ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463247" y="3455389"/>
            <a:ext cx="9200203" cy="2029647"/>
            <a:chOff x="1685375" y="5403807"/>
            <a:chExt cx="14309800" cy="3156870"/>
          </a:xfrm>
        </p:grpSpPr>
        <p:pic>
          <p:nvPicPr>
            <p:cNvPr id="10246" name="Picture 6" descr="https://sun9-58.userapi.com/impg/OQIQeSqTjRSInITxxjGAJ0R2c4iAAB2sPVOFjg/PXj8rljBBb4.jpg?size=2560x1707&amp;quality=95&amp;sign=b52330d71f0d1c0efe15631c6bf022e8&amp;type=alb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60796" y="5403808"/>
              <a:ext cx="4734379" cy="3156869"/>
            </a:xfrm>
            <a:prstGeom prst="round1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48" name="Picture 8" descr="https://sun9-72.userapi.com/impg/JzmdRA9vNhsQWl01-qZFbdQnm72M4QZsw0RF9Q/lwWKUC5pp3g.jpg?size=2560x1707&amp;quality=95&amp;sign=1dcbeb390332b8b15b3357caa1086a77&amp;type=album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4986" y="5403807"/>
              <a:ext cx="4734379" cy="31568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0" name="Picture 10" descr="https://sun9-16.userapi.com/impg/nkywXY4hQj6eqNuc-YsC3pu8m-USwrKSKfRVEQ/9laLRxm5RUE.jpg?size=2560x1707&amp;quality=95&amp;sign=0bde46dfeef09c2973b6596e8d2a5c67&amp;type=albu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85375" y="5403807"/>
              <a:ext cx="4734376" cy="3156867"/>
            </a:xfrm>
            <a:prstGeom prst="round1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Прямоугольник с двумя скругленными соседними углами 19"/>
          <p:cNvSpPr/>
          <p:nvPr/>
        </p:nvSpPr>
        <p:spPr>
          <a:xfrm flipV="1">
            <a:off x="1463246" y="5513285"/>
            <a:ext cx="9200204" cy="583663"/>
          </a:xfrm>
          <a:prstGeom prst="round2Same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21" name="Google Shape;319;p22"/>
          <p:cNvSpPr txBox="1"/>
          <p:nvPr/>
        </p:nvSpPr>
        <p:spPr>
          <a:xfrm>
            <a:off x="993742" y="5595172"/>
            <a:ext cx="10153934" cy="410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1" algn="ctr"/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Информация о тренингах личностного роста размещена в социальной сети </a:t>
            </a:r>
            <a:r>
              <a:rPr lang="ru-RU" sz="1300" dirty="0" err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</a:p>
          <a:p>
            <a:pPr lvl="1" algn="ctr"/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«Образование </a:t>
            </a:r>
            <a:r>
              <a:rPr lang="ru-RU" sz="1300" dirty="0" err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района»</a:t>
            </a:r>
            <a:endParaRPr sz="8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66062" y="6288232"/>
            <a:ext cx="3394572" cy="307771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ru-RU" sz="1600" u="sng" dirty="0">
                <a:hlinkClick r:id="rId6"/>
              </a:rPr>
              <a:t>https://vk.com/wall-177136941_36567</a:t>
            </a:r>
            <a:endParaRPr lang="ru-RU" sz="16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463246" y="1956920"/>
            <a:ext cx="4546967" cy="126438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38702" y="2065889"/>
            <a:ext cx="3196055" cy="1046434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Совместно с творческой лабораторией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«Молодой педагог»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и языковой студией </a:t>
            </a:r>
            <a:r>
              <a:rPr lang="en-US" sz="1600" dirty="0" err="1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LingoLogo</a:t>
            </a:r>
            <a:r>
              <a:rPr lang="en-US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endParaRPr lang="ru-RU" sz="1600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30 участников – ноябрь 2023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102775" y="1956920"/>
            <a:ext cx="4560675" cy="1264385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>
              <a:solidFill>
                <a:srgbClr val="ED784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397959" y="2065889"/>
            <a:ext cx="3970306" cy="1046434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Совместно с творческой лабораторией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«Молодой педагог» и отделением специалистов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Центров ППМС сопровождения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30 участников</a:t>
            </a:r>
          </a:p>
        </p:txBody>
      </p:sp>
      <p:pic>
        <p:nvPicPr>
          <p:cNvPr id="17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Замещающее содержимое 12" descr="Логотип 50 лет"/>
          <p:cNvPicPr>
            <a:picLocks noChangeAspect="1"/>
          </p:cNvPicPr>
          <p:nvPr/>
        </p:nvPicPr>
        <p:blipFill>
          <a:blip r:embed="rId8" cstate="print"/>
          <a:srcRect l="4589" r="-6221"/>
          <a:stretch>
            <a:fillRect/>
          </a:stretch>
        </p:blipFill>
        <p:spPr>
          <a:xfrm>
            <a:off x="10760075" y="0"/>
            <a:ext cx="1492313" cy="12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986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0" y="635"/>
            <a:ext cx="12211050" cy="6857365"/>
          </a:xfrm>
          <a:prstGeom prst="rect">
            <a:avLst/>
          </a:prstGeom>
        </p:spPr>
      </p:pic>
      <p:grpSp>
        <p:nvGrpSpPr>
          <p:cNvPr id="26" name="Google Shape;132;p15"/>
          <p:cNvGrpSpPr/>
          <p:nvPr/>
        </p:nvGrpSpPr>
        <p:grpSpPr>
          <a:xfrm>
            <a:off x="5193309" y="1521482"/>
            <a:ext cx="5485205" cy="1873377"/>
            <a:chOff x="0" y="-38100"/>
            <a:chExt cx="4131403" cy="1002594"/>
          </a:xfrm>
        </p:grpSpPr>
        <p:sp>
          <p:nvSpPr>
            <p:cNvPr id="27" name="Google Shape;133;p15"/>
            <p:cNvSpPr/>
            <p:nvPr/>
          </p:nvSpPr>
          <p:spPr>
            <a:xfrm>
              <a:off x="0" y="0"/>
              <a:ext cx="4131403" cy="964494"/>
            </a:xfrm>
            <a:custGeom>
              <a:avLst/>
              <a:gdLst/>
              <a:ahLst/>
              <a:cxnLst/>
              <a:rect l="l" t="t" r="r" b="b"/>
              <a:pathLst>
                <a:path w="4131403" h="964494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964494"/>
                  </a:lnTo>
                  <a:lnTo>
                    <a:pt x="0" y="96449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" name="Google Shape;134;p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739472" y="1171146"/>
            <a:ext cx="919269" cy="389850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ИТОГИ</a:t>
            </a:r>
          </a:p>
        </p:txBody>
      </p:sp>
      <p:grpSp>
        <p:nvGrpSpPr>
          <p:cNvPr id="30" name="Google Shape;132;p15"/>
          <p:cNvGrpSpPr/>
          <p:nvPr/>
        </p:nvGrpSpPr>
        <p:grpSpPr>
          <a:xfrm>
            <a:off x="5193310" y="3394859"/>
            <a:ext cx="6094801" cy="3090024"/>
            <a:chOff x="0" y="-38100"/>
            <a:chExt cx="4131403" cy="1240530"/>
          </a:xfrm>
        </p:grpSpPr>
        <p:sp>
          <p:nvSpPr>
            <p:cNvPr id="31" name="Google Shape;133;p15"/>
            <p:cNvSpPr/>
            <p:nvPr/>
          </p:nvSpPr>
          <p:spPr>
            <a:xfrm>
              <a:off x="0" y="237936"/>
              <a:ext cx="4131403" cy="964494"/>
            </a:xfrm>
            <a:custGeom>
              <a:avLst/>
              <a:gdLst/>
              <a:ahLst/>
              <a:cxnLst/>
              <a:rect l="l" t="t" r="r" b="b"/>
              <a:pathLst>
                <a:path w="4131403" h="964494" extrusionOk="0">
                  <a:moveTo>
                    <a:pt x="0" y="0"/>
                  </a:moveTo>
                  <a:lnTo>
                    <a:pt x="4131403" y="0"/>
                  </a:lnTo>
                  <a:lnTo>
                    <a:pt x="4131403" y="964494"/>
                  </a:lnTo>
                  <a:lnTo>
                    <a:pt x="0" y="964494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" name="Google Shape;134;p1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5527069" y="3639186"/>
            <a:ext cx="1344074" cy="384715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21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</a:t>
            </a:r>
          </a:p>
        </p:txBody>
      </p:sp>
      <p:sp>
        <p:nvSpPr>
          <p:cNvPr id="21" name="Google Shape;179;p17"/>
          <p:cNvSpPr txBox="1"/>
          <p:nvPr/>
        </p:nvSpPr>
        <p:spPr>
          <a:xfrm>
            <a:off x="1068885" y="1512586"/>
            <a:ext cx="3628309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4"/>
              </a:lnSpc>
            </a:pPr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МОДУЛЬ 5. «ИТОГ»</a:t>
            </a:r>
            <a:endParaRPr lang="ru-RU" sz="5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utoShape 2" descr="C:\Users\MMC-01\Downloads\TlyDuxJssV4V6xwfGsooxNDb4EI7abGpzK_DaBsAEal8pUyiOcRPPXj0dc_yrwxqSRy7-pfnHgfG84pKKwpsnGE_.jpg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0954" tIns="30477" rIns="60954" bIns="3047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9106" y="1268820"/>
            <a:ext cx="4350385" cy="4585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05422" y="2313234"/>
            <a:ext cx="3806992" cy="3108537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vk.com/wall-177136941_40337</a:t>
            </a:r>
            <a:endParaRPr lang="ru-RU" dirty="0" smtClean="0"/>
          </a:p>
          <a:p>
            <a:endParaRPr lang="ru-RU" dirty="0" smtClean="0">
              <a:hlinkClick r:id="rId6"/>
            </a:endParaRPr>
          </a:p>
          <a:p>
            <a:r>
              <a:rPr lang="en-US" dirty="0" smtClean="0">
                <a:hlinkClick r:id="rId6"/>
              </a:rPr>
              <a:t>https</a:t>
            </a:r>
            <a:r>
              <a:rPr lang="en-US" dirty="0">
                <a:hlinkClick r:id="rId6"/>
              </a:rPr>
              <a:t>://</a:t>
            </a:r>
            <a:r>
              <a:rPr lang="en-US" dirty="0" smtClean="0">
                <a:hlinkClick r:id="rId6"/>
              </a:rPr>
              <a:t>vk.com/wall-177136941_33538</a:t>
            </a:r>
            <a:endParaRPr lang="ru-RU" dirty="0" smtClean="0"/>
          </a:p>
          <a:p>
            <a:endParaRPr lang="ru-RU" dirty="0" smtClean="0">
              <a:hlinkClick r:id="rId7"/>
            </a:endParaRPr>
          </a:p>
          <a:p>
            <a:r>
              <a:rPr lang="en-US" dirty="0" smtClean="0">
                <a:hlinkClick r:id="rId7"/>
              </a:rPr>
              <a:t>https</a:t>
            </a:r>
            <a:r>
              <a:rPr lang="en-US" dirty="0">
                <a:hlinkClick r:id="rId7"/>
              </a:rPr>
              <a:t>://</a:t>
            </a:r>
            <a:r>
              <a:rPr lang="en-US" dirty="0" smtClean="0">
                <a:hlinkClick r:id="rId7"/>
              </a:rPr>
              <a:t>vk.com/wall-177136941_33742</a:t>
            </a:r>
            <a:endParaRPr lang="ru-RU" dirty="0" smtClean="0"/>
          </a:p>
          <a:p>
            <a:endParaRPr lang="ru-RU" dirty="0" smtClean="0">
              <a:hlinkClick r:id="rId8"/>
            </a:endParaRPr>
          </a:p>
          <a:p>
            <a:r>
              <a:rPr lang="en-US" dirty="0" smtClean="0">
                <a:hlinkClick r:id="rId8"/>
              </a:rPr>
              <a:t>https</a:t>
            </a:r>
            <a:r>
              <a:rPr lang="en-US" dirty="0">
                <a:hlinkClick r:id="rId8"/>
              </a:rPr>
              <a:t>://</a:t>
            </a:r>
            <a:r>
              <a:rPr lang="en-US" dirty="0" smtClean="0">
                <a:hlinkClick r:id="rId8"/>
              </a:rPr>
              <a:t>vk.com/wall-177136941_40424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2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914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314;p22"/>
          <p:cNvGrpSpPr/>
          <p:nvPr/>
        </p:nvGrpSpPr>
        <p:grpSpPr>
          <a:xfrm>
            <a:off x="1463246" y="206754"/>
            <a:ext cx="9200204" cy="3243266"/>
            <a:chOff x="0" y="-38100"/>
            <a:chExt cx="2186761" cy="850900"/>
          </a:xfrm>
        </p:grpSpPr>
        <p:sp>
          <p:nvSpPr>
            <p:cNvPr id="6" name="Google Shape;315;p22"/>
            <p:cNvSpPr/>
            <p:nvPr/>
          </p:nvSpPr>
          <p:spPr>
            <a:xfrm>
              <a:off x="0" y="0"/>
              <a:ext cx="2186761" cy="475206"/>
            </a:xfrm>
            <a:custGeom>
              <a:avLst/>
              <a:gdLst/>
              <a:ahLst/>
              <a:cxnLst/>
              <a:rect l="l" t="t" r="r" b="b"/>
              <a:pathLst>
                <a:path w="2186761" h="475206" extrusionOk="0">
                  <a:moveTo>
                    <a:pt x="0" y="0"/>
                  </a:moveTo>
                  <a:lnTo>
                    <a:pt x="2186761" y="0"/>
                  </a:lnTo>
                  <a:lnTo>
                    <a:pt x="2186761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" name="Google Shape;316;p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1328189" y="875870"/>
            <a:ext cx="9485619" cy="1523488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АНАЛИЗ </a:t>
            </a:r>
            <a:r>
              <a:rPr lang="ru-RU" sz="19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МОНИТОРИНГА ПРОФЕССИОНАЛЬНЫХ ДЕФИЦИТОВ </a:t>
            </a:r>
          </a:p>
          <a:p>
            <a:pPr algn="ctr"/>
            <a:r>
              <a:rPr lang="ru-RU" sz="19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«ОПРОСНЫЙ ЛИСТ ПО ВЫЯВЛЕНИЮ ПРОФЕССИОНАЛЬНЫХ ЗАТРУДНЕНИЙ ПЕДАГОГИЧЕСКОГО РАБОТНИКА ОБРАЗОВАТЕЛЬНОЙ ОРГАНИЗАЦИИ»</a:t>
            </a:r>
          </a:p>
          <a:p>
            <a:pPr algn="ctr"/>
            <a:r>
              <a:rPr lang="ru-RU" sz="1900" dirty="0">
                <a:latin typeface="Arial Narrow" panose="020B0606020202030204" pitchFamily="34" charset="0"/>
                <a:cs typeface="Calibri" panose="020F0502020204030204" pitchFamily="34" charset="0"/>
              </a:rPr>
              <a:t>(степень владения «выше среднего»)</a:t>
            </a:r>
          </a:p>
          <a:p>
            <a:pPr algn="ctr"/>
            <a:endParaRPr lang="ru-RU" sz="1900" dirty="0">
              <a:solidFill>
                <a:srgbClr val="143EFF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2734624" y="2105892"/>
            <a:ext cx="6624278" cy="4485870"/>
            <a:chOff x="4101935" y="3158837"/>
            <a:chExt cx="9936417" cy="6728805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4757830" y="3722876"/>
              <a:ext cx="8674383" cy="5547247"/>
              <a:chOff x="4757830" y="3722876"/>
              <a:chExt cx="8674383" cy="5547247"/>
            </a:xfrm>
          </p:grpSpPr>
          <p:pic>
            <p:nvPicPr>
              <p:cNvPr id="9" name="Рисунок 8"/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7830" y="3722876"/>
                <a:ext cx="8674383" cy="5547247"/>
              </a:xfrm>
              <a:prstGeom prst="rect">
                <a:avLst/>
              </a:prstGeom>
              <a:noFill/>
            </p:spPr>
          </p:pic>
          <p:sp>
            <p:nvSpPr>
              <p:cNvPr id="10" name="Прямоугольник 9"/>
              <p:cNvSpPr/>
              <p:nvPr/>
            </p:nvSpPr>
            <p:spPr>
              <a:xfrm>
                <a:off x="5923034" y="4785756"/>
                <a:ext cx="380010" cy="228006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7167189" y="5258157"/>
                <a:ext cx="380010" cy="1807661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8409448" y="6460874"/>
                <a:ext cx="380010" cy="60494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9703858" y="6817134"/>
                <a:ext cx="380010" cy="248684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10950767" y="6472748"/>
                <a:ext cx="380010" cy="593069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6303044" y="4581962"/>
                <a:ext cx="380010" cy="2483856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7547199" y="5163155"/>
                <a:ext cx="380010" cy="1902663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8789458" y="6350687"/>
                <a:ext cx="380010" cy="715131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10049959" y="6769282"/>
                <a:ext cx="380010" cy="296535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11310460" y="6350687"/>
                <a:ext cx="380010" cy="71513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12059822" y="6252375"/>
                <a:ext cx="145812" cy="145812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Прямоугольник 20"/>
              <p:cNvSpPr/>
              <p:nvPr/>
            </p:nvSpPr>
            <p:spPr>
              <a:xfrm>
                <a:off x="12059822" y="6598416"/>
                <a:ext cx="145812" cy="145812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3" name="Прямоугольник 22"/>
            <p:cNvSpPr/>
            <p:nvPr/>
          </p:nvSpPr>
          <p:spPr>
            <a:xfrm>
              <a:off x="4380518" y="3158837"/>
              <a:ext cx="9429008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264959" y="9198873"/>
              <a:ext cx="9429008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 rot="16200000">
              <a:off x="1548742" y="6151419"/>
              <a:ext cx="5795156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 rot="16200000">
              <a:off x="10796390" y="6152114"/>
              <a:ext cx="5795156" cy="688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29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Замещающее содержимое 12" descr="Логотип 50 лет"/>
          <p:cNvPicPr>
            <a:picLocks noChangeAspect="1"/>
          </p:cNvPicPr>
          <p:nvPr/>
        </p:nvPicPr>
        <p:blipFill>
          <a:blip r:embed="rId5" cstate="print"/>
          <a:srcRect l="4589" r="-6221"/>
          <a:stretch>
            <a:fillRect/>
          </a:stretch>
        </p:blipFill>
        <p:spPr>
          <a:xfrm>
            <a:off x="10760075" y="0"/>
            <a:ext cx="1492313" cy="1284514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4454740" y="206754"/>
            <a:ext cx="3715429" cy="492436"/>
          </a:xfrm>
          <a:prstGeom prst="rect">
            <a:avLst/>
          </a:prstGeom>
          <a:ln w="25400">
            <a:solidFill>
              <a:schemeClr val="accent1"/>
            </a:solidFill>
          </a:ln>
        </p:spPr>
        <p:txBody>
          <a:bodyPr wrap="none" lIns="60954" tIns="30477" rIns="60954" bIns="30477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Результаты - эффекты! </a:t>
            </a:r>
          </a:p>
        </p:txBody>
      </p:sp>
    </p:spTree>
    <p:extLst>
      <p:ext uri="{BB962C8B-B14F-4D97-AF65-F5344CB8AC3E}">
        <p14:creationId xmlns:p14="http://schemas.microsoft.com/office/powerpoint/2010/main" xmlns="" val="167787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517;p32"/>
          <p:cNvGrpSpPr/>
          <p:nvPr/>
        </p:nvGrpSpPr>
        <p:grpSpPr>
          <a:xfrm>
            <a:off x="2704342" y="197974"/>
            <a:ext cx="6735809" cy="3277655"/>
            <a:chOff x="0" y="-38100"/>
            <a:chExt cx="2661060" cy="850900"/>
          </a:xfrm>
        </p:grpSpPr>
        <p:sp>
          <p:nvSpPr>
            <p:cNvPr id="6" name="Google Shape;518;p32"/>
            <p:cNvSpPr/>
            <p:nvPr/>
          </p:nvSpPr>
          <p:spPr>
            <a:xfrm>
              <a:off x="0" y="0"/>
              <a:ext cx="2661060" cy="475206"/>
            </a:xfrm>
            <a:custGeom>
              <a:avLst/>
              <a:gdLst/>
              <a:ahLst/>
              <a:cxnLst/>
              <a:rect l="l" t="t" r="r" b="b"/>
              <a:pathLst>
                <a:path w="2661060" h="475206" extrusionOk="0">
                  <a:moveTo>
                    <a:pt x="0" y="0"/>
                  </a:moveTo>
                  <a:lnTo>
                    <a:pt x="2661060" y="0"/>
                  </a:lnTo>
                  <a:lnTo>
                    <a:pt x="2661060" y="475206"/>
                  </a:lnTo>
                  <a:lnTo>
                    <a:pt x="0" y="4752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7" name="Google Shape;519;p3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Скругленный прямоугольник 21"/>
          <p:cNvSpPr/>
          <p:nvPr/>
        </p:nvSpPr>
        <p:spPr>
          <a:xfrm>
            <a:off x="4571687" y="1836802"/>
            <a:ext cx="3081600" cy="63217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8" name="Google Shape;544;p32"/>
          <p:cNvSpPr txBox="1"/>
          <p:nvPr/>
        </p:nvSpPr>
        <p:spPr>
          <a:xfrm>
            <a:off x="1839371" y="479300"/>
            <a:ext cx="854623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32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НАШИ ДОСТИЖЕНИЯ!</a:t>
            </a:r>
            <a:endParaRPr lang="ru-RU" sz="32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70959" y="1716066"/>
            <a:ext cx="4020855" cy="646325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endParaRPr lang="ru-RU" sz="1900" b="1" dirty="0" smtClean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9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Муниципальный </a:t>
            </a:r>
            <a:r>
              <a:rPr lang="ru-RU" sz="19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уровень:</a:t>
            </a:r>
          </a:p>
        </p:txBody>
      </p:sp>
      <p:grpSp>
        <p:nvGrpSpPr>
          <p:cNvPr id="11" name="Google Shape;110;p14"/>
          <p:cNvGrpSpPr/>
          <p:nvPr/>
        </p:nvGrpSpPr>
        <p:grpSpPr>
          <a:xfrm>
            <a:off x="241542" y="2748797"/>
            <a:ext cx="11679605" cy="3746596"/>
            <a:chOff x="0" y="-38100"/>
            <a:chExt cx="4614165" cy="1739731"/>
          </a:xfrm>
        </p:grpSpPr>
        <p:sp>
          <p:nvSpPr>
            <p:cNvPr id="12" name="Google Shape;111;p14"/>
            <p:cNvSpPr/>
            <p:nvPr/>
          </p:nvSpPr>
          <p:spPr>
            <a:xfrm>
              <a:off x="0" y="0"/>
              <a:ext cx="4614165" cy="1701631"/>
            </a:xfrm>
            <a:custGeom>
              <a:avLst/>
              <a:gdLst/>
              <a:ahLst/>
              <a:cxnLst/>
              <a:rect l="l" t="t" r="r" b="b"/>
              <a:pathLst>
                <a:path w="4614165" h="1701631" extrusionOk="0">
                  <a:moveTo>
                    <a:pt x="0" y="0"/>
                  </a:moveTo>
                  <a:lnTo>
                    <a:pt x="4614165" y="0"/>
                  </a:lnTo>
                  <a:lnTo>
                    <a:pt x="4614165" y="1701631"/>
                  </a:lnTo>
                  <a:lnTo>
                    <a:pt x="0" y="170163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3" name="Google Shape;112;p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algn="ctr">
                <a:lnSpc>
                  <a:spcPct val="171111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114;p14"/>
          <p:cNvSpPr txBox="1"/>
          <p:nvPr/>
        </p:nvSpPr>
        <p:spPr>
          <a:xfrm>
            <a:off x="715335" y="3617661"/>
            <a:ext cx="3427600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в муниципальном этапе всероссийского конкурса профессионального мастерства «Педагогический дебют»,  </a:t>
            </a:r>
          </a:p>
          <a:p>
            <a:pPr lvl="0" algn="ctr">
              <a:lnSpc>
                <a:spcPct val="120000"/>
              </a:lnSpc>
            </a:pP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Ковшова Анастасия Сергеевна,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учитель истории и обществознания 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МБОУ «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Нижнесортымская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СОШ» 01.12.2023</a:t>
            </a:r>
            <a:endParaRPr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115;p14"/>
          <p:cNvSpPr txBox="1"/>
          <p:nvPr/>
        </p:nvSpPr>
        <p:spPr>
          <a:xfrm>
            <a:off x="715335" y="3047259"/>
            <a:ext cx="3427534" cy="42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ru-RU" sz="21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 место</a:t>
            </a:r>
            <a:endParaRPr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116;p14"/>
          <p:cNvSpPr txBox="1"/>
          <p:nvPr/>
        </p:nvSpPr>
        <p:spPr>
          <a:xfrm>
            <a:off x="4571687" y="3617661"/>
            <a:ext cx="3081600" cy="236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в муниципальном этапе всероссийского конкурса профессионального мастерства «Педагогический дебют»,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Бикмурзина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Татьяна Ильинична,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учитель начальных классов 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МБОУ «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Лянторская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СОШ №4» 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01.12.2023</a:t>
            </a:r>
            <a:endParaRPr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117;p14"/>
          <p:cNvSpPr txBox="1"/>
          <p:nvPr/>
        </p:nvSpPr>
        <p:spPr>
          <a:xfrm>
            <a:off x="4398720" y="3047259"/>
            <a:ext cx="3427534" cy="42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ru-RU" sz="21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2 место</a:t>
            </a:r>
            <a:endParaRPr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18;p14"/>
          <p:cNvSpPr txBox="1"/>
          <p:nvPr/>
        </p:nvSpPr>
        <p:spPr>
          <a:xfrm>
            <a:off x="8344375" y="3617661"/>
            <a:ext cx="2864161" cy="2363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в муниципальном этапе всероссийского конкурса профессионального мастерства «Педагогический дебют»,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Усцелёмова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Мария Борисовна,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учитель начальных классов МБОУ «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Нижнесортымская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СОШ» 01.12.2023</a:t>
            </a:r>
            <a:endParaRPr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Google Shape;119;p14"/>
          <p:cNvSpPr txBox="1"/>
          <p:nvPr/>
        </p:nvSpPr>
        <p:spPr>
          <a:xfrm>
            <a:off x="8062689" y="3047259"/>
            <a:ext cx="3427534" cy="426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ru-RU" sz="2100" b="1" dirty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3 место</a:t>
            </a:r>
            <a:endParaRPr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2222"/>
          <a:stretch>
            <a:fillRect/>
          </a:stretch>
        </p:blipFill>
        <p:spPr>
          <a:xfrm>
            <a:off x="0" y="6326398"/>
            <a:ext cx="12192000" cy="531602"/>
          </a:xfrm>
          <a:prstGeom prst="rect">
            <a:avLst/>
          </a:prstGeom>
        </p:spPr>
      </p:pic>
      <p:pic>
        <p:nvPicPr>
          <p:cNvPr id="21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0"/>
            <a:ext cx="1492313" cy="128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508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0" y="635"/>
            <a:ext cx="12211050" cy="6857365"/>
          </a:xfrm>
          <a:prstGeom prst="rect">
            <a:avLst/>
          </a:prstGeom>
        </p:spPr>
      </p:pic>
      <p:sp>
        <p:nvSpPr>
          <p:cNvPr id="8" name="Google Shape;544;p32"/>
          <p:cNvSpPr txBox="1"/>
          <p:nvPr/>
        </p:nvSpPr>
        <p:spPr>
          <a:xfrm>
            <a:off x="1839371" y="479300"/>
            <a:ext cx="854623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32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НАШИ ДОСТИЖЕНИЯ!</a:t>
            </a:r>
            <a:endParaRPr lang="ru-RU" sz="32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114;p14"/>
          <p:cNvSpPr txBox="1"/>
          <p:nvPr/>
        </p:nvSpPr>
        <p:spPr>
          <a:xfrm>
            <a:off x="715335" y="3617661"/>
            <a:ext cx="5397152" cy="1920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Представление практик работки с </a:t>
            </a:r>
            <a:r>
              <a:rPr lang="ru-RU" sz="1300" dirty="0" err="1">
                <a:latin typeface="Arial Narrow" panose="020B0606020202030204" pitchFamily="34" charset="0"/>
                <a:cs typeface="Calibri" panose="020F0502020204030204" pitchFamily="34" charset="0"/>
              </a:rPr>
              <a:t>нейросетями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 и Искусственным Интеллектом в образовательной деятельности творческой лабораторией «Молодой педагог» на площадке Мультимедийного исторического парка «Россия — моя история. Югра» в рамках мероприятия «День образования»:  </a:t>
            </a:r>
            <a:r>
              <a:rPr lang="ru-RU" sz="13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Волощук</a:t>
            </a:r>
            <a:r>
              <a:rPr lang="ru-RU" sz="1300" b="1" dirty="0">
                <a:latin typeface="Arial Narrow" panose="020B0606020202030204" pitchFamily="34" charset="0"/>
                <a:cs typeface="Calibri" panose="020F0502020204030204" pitchFamily="34" charset="0"/>
              </a:rPr>
              <a:t> Олег Сергеевич, 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учитель информатики МБОУ «</a:t>
            </a:r>
            <a:r>
              <a:rPr lang="ru-RU" sz="1300" dirty="0" err="1">
                <a:latin typeface="Arial Narrow" panose="020B0606020202030204" pitchFamily="34" charset="0"/>
                <a:cs typeface="Calibri" panose="020F0502020204030204" pitchFamily="34" charset="0"/>
              </a:rPr>
              <a:t>Локосовская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 СОШ-д/с им. </a:t>
            </a:r>
            <a:r>
              <a:rPr lang="ru-RU" sz="1300" dirty="0" err="1">
                <a:latin typeface="Arial Narrow" panose="020B0606020202030204" pitchFamily="34" charset="0"/>
                <a:cs typeface="Calibri" panose="020F0502020204030204" pitchFamily="34" charset="0"/>
              </a:rPr>
              <a:t>З.Т.Скутина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,  </a:t>
            </a:r>
            <a:r>
              <a:rPr lang="ru-RU" sz="13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Корзухина</a:t>
            </a:r>
            <a:r>
              <a:rPr lang="ru-RU" sz="1300" b="1" dirty="0">
                <a:latin typeface="Arial Narrow" panose="020B0606020202030204" pitchFamily="34" charset="0"/>
                <a:cs typeface="Calibri" panose="020F0502020204030204" pitchFamily="34" charset="0"/>
              </a:rPr>
              <a:t> Екатерина Андреевна, 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учитель информатики и математики, руководитель творческой лаборатории «Молодой педагог»,  </a:t>
            </a:r>
            <a:r>
              <a:rPr lang="ru-RU" sz="1300" b="1" dirty="0">
                <a:latin typeface="Arial Narrow" panose="020B0606020202030204" pitchFamily="34" charset="0"/>
                <a:cs typeface="Calibri" panose="020F0502020204030204" pitchFamily="34" charset="0"/>
              </a:rPr>
              <a:t>Антон Сергеевич Лагунов, 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учитель технологии МБОУ «</a:t>
            </a:r>
            <a:r>
              <a:rPr lang="ru-RU" sz="1300" dirty="0" err="1">
                <a:latin typeface="Arial Narrow" panose="020B0606020202030204" pitchFamily="34" charset="0"/>
                <a:cs typeface="Calibri" panose="020F0502020204030204" pitchFamily="34" charset="0"/>
              </a:rPr>
              <a:t>Ульт-Ягунская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 СОШ» - 07.03.2024</a:t>
            </a:r>
            <a:endParaRPr sz="8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18;p14"/>
          <p:cNvSpPr txBox="1"/>
          <p:nvPr/>
        </p:nvSpPr>
        <p:spPr>
          <a:xfrm>
            <a:off x="8092119" y="3617661"/>
            <a:ext cx="3290577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2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Участие в  межрегиональном семинаре внештатных технических инспекторов труда Тюменской межрегиональной организации Профсоюза, </a:t>
            </a:r>
            <a:r>
              <a:rPr lang="ru-RU" sz="1300" b="1" dirty="0">
                <a:latin typeface="Arial Narrow" panose="020B0606020202030204" pitchFamily="34" charset="0"/>
                <a:cs typeface="Calibri" panose="020F0502020204030204" pitchFamily="34" charset="0"/>
              </a:rPr>
              <a:t>Шадрин Данил Павлович, </a:t>
            </a:r>
            <a:endParaRPr lang="ru-RU" sz="1300" b="1" dirty="0" smtClean="0"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20000"/>
              </a:lnSpc>
            </a:pPr>
            <a:r>
              <a:rPr lang="ru-RU" sz="1300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учитель 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физической культуры </a:t>
            </a:r>
          </a:p>
          <a:p>
            <a:pPr lvl="0">
              <a:lnSpc>
                <a:spcPct val="12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МБОУ «</a:t>
            </a:r>
            <a:r>
              <a:rPr lang="ru-RU" sz="1300" dirty="0" err="1">
                <a:latin typeface="Arial Narrow" panose="020B0606020202030204" pitchFamily="34" charset="0"/>
                <a:cs typeface="Calibri" panose="020F0502020204030204" pitchFamily="34" charset="0"/>
              </a:rPr>
              <a:t>Лянторская</a:t>
            </a: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  СОШ №4», </a:t>
            </a:r>
          </a:p>
          <a:p>
            <a:pPr lvl="0">
              <a:lnSpc>
                <a:spcPct val="120000"/>
              </a:lnSpc>
            </a:pPr>
            <a:r>
              <a:rPr lang="ru-RU" sz="1300" dirty="0">
                <a:latin typeface="Arial Narrow" panose="020B0606020202030204" pitchFamily="34" charset="0"/>
                <a:cs typeface="Calibri" panose="020F0502020204030204" pitchFamily="34" charset="0"/>
              </a:rPr>
              <a:t>г. Тюмень - 20.05.2024-22.05.2024</a:t>
            </a:r>
            <a:endParaRPr sz="800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398720" y="1836802"/>
            <a:ext cx="3427534" cy="63217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605831" y="1978480"/>
            <a:ext cx="3013313" cy="353937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Межрегиональный  уровень:</a:t>
            </a:r>
          </a:p>
        </p:txBody>
      </p:sp>
      <p:pic>
        <p:nvPicPr>
          <p:cNvPr id="17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34581"/>
            <a:ext cx="1431925" cy="123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074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0" y="635"/>
            <a:ext cx="12211050" cy="6857365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4571687" y="1836802"/>
            <a:ext cx="3081600" cy="63217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8" name="Google Shape;544;p32"/>
          <p:cNvSpPr txBox="1"/>
          <p:nvPr/>
        </p:nvSpPr>
        <p:spPr>
          <a:xfrm>
            <a:off x="1839371" y="479300"/>
            <a:ext cx="854623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32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НАШИ ДОСТИЖЕНИЯ!</a:t>
            </a:r>
            <a:endParaRPr lang="ru-RU" sz="3200" b="1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08610" y="1978480"/>
            <a:ext cx="2607753" cy="353937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Всероссийский уровень:</a:t>
            </a:r>
          </a:p>
        </p:txBody>
      </p:sp>
      <p:sp>
        <p:nvSpPr>
          <p:cNvPr id="13" name="Google Shape;112;p14"/>
          <p:cNvSpPr txBox="1"/>
          <p:nvPr/>
        </p:nvSpPr>
        <p:spPr>
          <a:xfrm>
            <a:off x="241542" y="2769819"/>
            <a:ext cx="2057400" cy="1498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algn="ctr">
              <a:lnSpc>
                <a:spcPct val="171111"/>
              </a:lnSpc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4;p14"/>
          <p:cNvSpPr txBox="1"/>
          <p:nvPr/>
        </p:nvSpPr>
        <p:spPr>
          <a:xfrm>
            <a:off x="715335" y="3617661"/>
            <a:ext cx="342760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Участие в XV Всероссийском форуме молодых педагогов и наставников «Таир-2024»,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Усцелёмова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Мария Борисовна,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учитель начальных классов МБОУ «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Нижнесортымская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СОШ», 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г.Марий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Эл 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26.06.2024-03.07.2024</a:t>
            </a:r>
            <a:endParaRPr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116;p14"/>
          <p:cNvSpPr txBox="1"/>
          <p:nvPr/>
        </p:nvSpPr>
        <p:spPr>
          <a:xfrm>
            <a:off x="4445876" y="3617661"/>
            <a:ext cx="3436883" cy="1477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Участие в тренинг-лагере «Мастерская успеха», 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Каримова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Гуллира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Ураловна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,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воспитатель МБДОУ д/с «Город детства», Краснодарский край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03.07.2024-06.07.2024</a:t>
            </a:r>
            <a:endParaRPr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18;p14"/>
          <p:cNvSpPr txBox="1"/>
          <p:nvPr/>
        </p:nvSpPr>
        <p:spPr>
          <a:xfrm>
            <a:off x="8208579" y="3617661"/>
            <a:ext cx="3226676" cy="2068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Лауреат премии Президента России,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Корзухина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Екатерина Андреевна, 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учитель информатики и математики, руководитель творческой лаборатории «Молодой педагог» 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МБОУ «</a:t>
            </a:r>
            <a:r>
              <a:rPr lang="ru-RU" sz="1600" dirty="0" err="1">
                <a:latin typeface="Arial Narrow" panose="020B0606020202030204" pitchFamily="34" charset="0"/>
                <a:cs typeface="Calibri" panose="020F0502020204030204" pitchFamily="34" charset="0"/>
              </a:rPr>
              <a:t>Ульт-Ягунская</a:t>
            </a: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 СОШ» </a:t>
            </a:r>
          </a:p>
          <a:p>
            <a:pPr lvl="0" algn="ctr">
              <a:lnSpc>
                <a:spcPct val="120000"/>
              </a:lnSpc>
            </a:pPr>
            <a:r>
              <a:rPr lang="ru-RU" sz="1600" dirty="0">
                <a:latin typeface="Arial Narrow" panose="020B0606020202030204" pitchFamily="34" charset="0"/>
                <a:cs typeface="Calibri" panose="020F0502020204030204" pitchFamily="34" charset="0"/>
              </a:rPr>
              <a:t>03.07.2024</a:t>
            </a:r>
            <a:endParaRPr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Замещающее содержимое 12" descr="Логотип 50 лет"/>
          <p:cNvPicPr>
            <a:picLocks noChangeAspect="1"/>
          </p:cNvPicPr>
          <p:nvPr/>
        </p:nvPicPr>
        <p:blipFill>
          <a:blip r:embed="rId4" cstate="print"/>
          <a:srcRect l="4589" r="-6221"/>
          <a:stretch>
            <a:fillRect/>
          </a:stretch>
        </p:blipFill>
        <p:spPr>
          <a:xfrm>
            <a:off x="10760075" y="46924"/>
            <a:ext cx="1431925" cy="123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460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9051" y="0"/>
            <a:ext cx="12211050" cy="6857365"/>
          </a:xfrm>
          <a:prstGeom prst="rect">
            <a:avLst/>
          </a:prstGeom>
        </p:spPr>
      </p:pic>
      <p:pic>
        <p:nvPicPr>
          <p:cNvPr id="15" name="Picture 2" descr="D:\ИМЦ\ЛОГО\лого имц\ЛОГО ИМЦ3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483" y="407867"/>
            <a:ext cx="591748" cy="61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79;p17"/>
          <p:cNvSpPr txBox="1"/>
          <p:nvPr/>
        </p:nvSpPr>
        <p:spPr>
          <a:xfrm>
            <a:off x="1161829" y="285608"/>
            <a:ext cx="10075373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0004"/>
              </a:lnSpc>
            </a:pPr>
            <a:r>
              <a:rPr lang="ru-RU" sz="4000" b="1" dirty="0" smtClean="0">
                <a:solidFill>
                  <a:srgbClr val="0070C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ПРИГЛАШАЕМ К СОТРУДНИЧЕСТВУ!</a:t>
            </a:r>
            <a:endParaRPr lang="ru-RU" sz="800" dirty="0">
              <a:solidFill>
                <a:srgbClr val="0070C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178;p17"/>
          <p:cNvSpPr txBox="1"/>
          <p:nvPr/>
        </p:nvSpPr>
        <p:spPr>
          <a:xfrm>
            <a:off x="3726688" y="4876340"/>
            <a:ext cx="5214151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Сайт МКУ «ИМЦ»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района»: </a:t>
            </a:r>
          </a:p>
          <a:p>
            <a:pPr algn="ctr"/>
            <a:r>
              <a:rPr lang="en-US" sz="1600" b="1" dirty="0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http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://</a:t>
            </a:r>
            <a:r>
              <a:rPr lang="en-US" sz="1600" b="1" dirty="0" err="1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mku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-</a:t>
            </a:r>
            <a:r>
              <a:rPr lang="en-US" sz="1600" b="1" dirty="0" err="1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imc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86.</a:t>
            </a:r>
            <a:r>
              <a:rPr lang="en-US" sz="1600" b="1" dirty="0" err="1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ru</a:t>
            </a:r>
            <a:r>
              <a:rPr lang="ru-RU" sz="1600" b="1" dirty="0" smtClean="0">
                <a:latin typeface="Arial Narrow" panose="020B0606020202030204" pitchFamily="34" charset="0"/>
                <a:cs typeface="Calibri" panose="020F0502020204030204" pitchFamily="34" charset="0"/>
                <a:hlinkClick r:id="rId5"/>
              </a:rPr>
              <a:t>/</a:t>
            </a:r>
            <a:endParaRPr lang="ru-RU" sz="1600" b="1" dirty="0">
              <a:solidFill>
                <a:srgbClr val="ED7843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«Образование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района»: </a:t>
            </a:r>
            <a:r>
              <a:rPr lang="en-US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6"/>
              </a:rPr>
              <a:t>https://</a:t>
            </a:r>
            <a:r>
              <a:rPr lang="en-US" sz="1600" b="1" dirty="0" smtClean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6"/>
              </a:rPr>
              <a:t>vk.com/edu_sur_reg</a:t>
            </a:r>
            <a:endParaRPr lang="ru-RU" sz="1600" b="1" dirty="0">
              <a:solidFill>
                <a:srgbClr val="ED7843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ВКонтакте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МКУ «ИМЦ» </a:t>
            </a:r>
            <a:r>
              <a:rPr lang="ru-RU" sz="1600" b="1" dirty="0" err="1">
                <a:latin typeface="Arial Narrow" panose="020B0606020202030204" pitchFamily="34" charset="0"/>
                <a:cs typeface="Calibri" panose="020F0502020204030204" pitchFamily="34" charset="0"/>
              </a:rPr>
              <a:t>Сургутского</a:t>
            </a:r>
            <a:r>
              <a:rPr lang="ru-RU" sz="1600" b="1" dirty="0">
                <a:latin typeface="Arial Narrow" panose="020B0606020202030204" pitchFamily="34" charset="0"/>
                <a:cs typeface="Calibri" panose="020F0502020204030204" pitchFamily="34" charset="0"/>
              </a:rPr>
              <a:t> района»: </a:t>
            </a:r>
            <a:r>
              <a:rPr lang="en-US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https</a:t>
            </a:r>
            <a:r>
              <a:rPr lang="ru-RU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://</a:t>
            </a:r>
            <a:r>
              <a:rPr lang="en-US" sz="1600" b="1" dirty="0" err="1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vk</a:t>
            </a:r>
            <a:r>
              <a:rPr lang="ru-RU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.</a:t>
            </a:r>
            <a:r>
              <a:rPr lang="en-US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com</a:t>
            </a:r>
            <a:r>
              <a:rPr lang="ru-RU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/</a:t>
            </a:r>
            <a:r>
              <a:rPr lang="en-US" sz="1600" b="1" dirty="0" err="1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mku</a:t>
            </a:r>
            <a:r>
              <a:rPr lang="ru-RU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_</a:t>
            </a:r>
            <a:r>
              <a:rPr lang="en-US" sz="1600" b="1" dirty="0" err="1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imc</a:t>
            </a:r>
            <a:r>
              <a:rPr lang="ru-RU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7"/>
              </a:rPr>
              <a:t>86</a:t>
            </a:r>
            <a:r>
              <a:rPr lang="ru-RU" sz="1600" b="1" dirty="0">
                <a:solidFill>
                  <a:srgbClr val="ED7843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48" t="19094" r="4788"/>
          <a:stretch/>
        </p:blipFill>
        <p:spPr bwMode="auto">
          <a:xfrm>
            <a:off x="1" y="1095555"/>
            <a:ext cx="12191999" cy="3780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Google Shape;94;p13"/>
          <p:cNvSpPr txBox="1"/>
          <p:nvPr/>
        </p:nvSpPr>
        <p:spPr>
          <a:xfrm>
            <a:off x="2509365" y="1179548"/>
            <a:ext cx="73803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ru-RU" sz="2800" b="1" kern="0" dirty="0" smtClean="0">
                <a:solidFill>
                  <a:srgbClr val="0070C0"/>
                </a:solidFill>
                <a:cs typeface="Calibri" panose="020F0502020204030204" pitchFamily="34" charset="0"/>
                <a:sym typeface="Arial"/>
              </a:rPr>
              <a:t>ПЕДАГОГИЧЕСКАЯ ЛАБОРАТОРИЯ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72057" y="1610435"/>
            <a:ext cx="1828834" cy="414823"/>
          </a:xfrm>
          <a:prstGeom prst="roundRect">
            <a:avLst/>
          </a:prstGeom>
          <a:solidFill>
            <a:srgbClr val="ED784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72057" y="1563593"/>
            <a:ext cx="1915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ru-RU" sz="2400" b="1" kern="0" dirty="0">
                <a:solidFill>
                  <a:schemeClr val="bg1"/>
                </a:solidFill>
                <a:cs typeface="Calibri" panose="020F0502020204030204" pitchFamily="34" charset="0"/>
                <a:sym typeface="Arial"/>
              </a:rPr>
              <a:t>«МОСТЫ»</a:t>
            </a:r>
            <a:endParaRPr lang="ru-RU" sz="2400" kern="0" dirty="0">
              <a:solidFill>
                <a:schemeClr val="bg1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Замещающее содержимое 12" descr="Логотип 50 лет"/>
          <p:cNvPicPr>
            <a:picLocks noChangeAspect="1"/>
          </p:cNvPicPr>
          <p:nvPr/>
        </p:nvPicPr>
        <p:blipFill>
          <a:blip r:embed="rId9" cstate="print"/>
          <a:srcRect l="4589" r="-6221"/>
          <a:stretch>
            <a:fillRect/>
          </a:stretch>
        </p:blipFill>
        <p:spPr>
          <a:xfrm>
            <a:off x="10903789" y="40806"/>
            <a:ext cx="1288211" cy="110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976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1323</Words>
  <Application>Microsoft Office PowerPoint</Application>
  <PresentationFormat>Произвольный</PresentationFormat>
  <Paragraphs>249</Paragraphs>
  <Slides>17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Победитель Конкурса в номинации «Лучшая модель наставничества молодых педагогов» </vt:lpstr>
      <vt:lpstr>Основная идея муниципальной  модели наставничества    «Педагогическая лаборатория «Мосты» </vt:lpstr>
      <vt:lpstr>Модель реализации муниципального образовательного проекта «Педагогической лаборатории «Мосты»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Юрьевна Акентьевна</dc:creator>
  <cp:lastModifiedBy>Борис</cp:lastModifiedBy>
  <cp:revision>88</cp:revision>
  <dcterms:created xsi:type="dcterms:W3CDTF">2024-02-08T07:14:00Z</dcterms:created>
  <dcterms:modified xsi:type="dcterms:W3CDTF">2024-11-26T05:57:37Z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43300F96EC264319AE7F26FDA49082C1_12</vt:lpwstr>
  </property>
  <property fmtid="{D5CDD505-2E9C-101B-9397-08002B2CF9AE}" pid="3" name="KSOProductBuildVer">
    <vt:lpwstr>1049-12.2.0.13489</vt:lpwstr>
  </property>
</Properties>
</file>