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charts/style15.xml" ContentType="application/vnd.ms-office.chartstyl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charts/style22.xml" ContentType="application/vnd.ms-office.chart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6.xml" ContentType="application/vnd.ms-office.chartcolorstyl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charts/colors23.xml" ContentType="application/vnd.ms-office.chartcolorstyl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harts/colors12.xml" ContentType="application/vnd.ms-office.chartcolorstyle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charts/style9.xml" ContentType="application/vnd.ms-office.chartstyl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style5.xml" ContentType="application/vnd.ms-office.chart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style16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charts/style1.xml" ContentType="application/vnd.ms-office.chartstyle+xml"/>
  <Override PartName="/ppt/charts/style23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charts/colors17.xml" ContentType="application/vnd.ms-office.chartcolorstyle+xml"/>
  <Override PartName="/ppt/charts/colors7.xml" ContentType="application/vnd.ms-office.chartcolorstyle+xml"/>
  <Override PartName="/ppt/charts/style12.xml" ContentType="application/vnd.ms-office.chart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theme/themeOverride4.xml" ContentType="application/vnd.openxmlformats-officedocument.themeOverride+xml"/>
  <Override PartName="/ppt/charts/colors5.xml" ContentType="application/vnd.ms-office.chartcolorstyle+xml"/>
  <Override PartName="/ppt/charts/style10.xml" ContentType="application/vnd.ms-office.chartstyle+xml"/>
  <Override PartName="/ppt/charts/colors1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charts/colors24.xml" ContentType="application/vnd.ms-office.chartcolorstyle+xml"/>
  <Override PartName="/ppt/charts/colors13.xml" ContentType="application/vnd.ms-office.chartcolorstyle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olors11.xml" ContentType="application/vnd.ms-office.chartcolorstyle+xml"/>
  <Override PartName="/ppt/charts/colors1.xml" ContentType="application/vnd.ms-office.chartcolorstyle+xml"/>
  <Override PartName="/ppt/charts/colors22.xml" ContentType="application/vnd.ms-office.chartcolorstyl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20.xml" ContentType="application/vnd.ms-office.chartcolorstyle+xml"/>
  <Override PartName="/ppt/charts/chart4.xml" ContentType="application/vnd.openxmlformats-officedocument.drawingml.chart+xml"/>
  <Override PartName="/ppt/charts/style19.xml" ContentType="application/vnd.ms-office.chartstyle+xml"/>
  <Override PartName="/ppt/charts/style6.xml" ContentType="application/vnd.ms-office.chart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17.xml" ContentType="application/vnd.ms-office.chartstyl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charts/colors8.xml" ContentType="application/vnd.ms-office.chartcolorstyle+xml"/>
  <Override PartName="/ppt/charts/style24.xml" ContentType="application/vnd.ms-office.chart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8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heme/themeOverride3.xml" ContentType="application/vnd.openxmlformats-officedocument.themeOverride+xml"/>
  <Override PartName="/ppt/charts/colors4.xml" ContentType="application/vnd.ms-office.chartcolorstyle+xml"/>
  <Override PartName="/ppt/charts/style20.xml" ContentType="application/vnd.ms-office.chart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charts/colors14.xml" ContentType="application/vnd.ms-office.chartcolor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olors21.xml" ContentType="application/vnd.ms-office.chartcolorstyle+xml"/>
  <Override PartName="/ppt/commentAuthors.xml" ContentType="application/vnd.openxmlformats-officedocument.presentationml.commentAuthors+xml"/>
  <Override PartName="/ppt/charts/style7.xml" ContentType="application/vnd.ms-office.chartstyle+xml"/>
  <Override PartName="/ppt/charts/colors10.xml" ContentType="application/vnd.ms-office.chartcolorstyle+xml"/>
  <Override PartName="/ppt/charts/chart5.xml" ContentType="application/vnd.openxmlformats-officedocument.drawingml.chart+xml"/>
  <Override PartName="/ppt/charts/style18.xml" ContentType="application/vnd.ms-office.chartstyle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charts/colors9.xml" ContentType="application/vnd.ms-office.chartcolorstyle+xml"/>
  <Override PartName="/ppt/charts/style14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charts/style21.xml" ContentType="application/vnd.ms-office.chartstyle+xml"/>
  <Override PartName="/ppt/charts/colors19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1"/>
  </p:sldMasterIdLst>
  <p:notesMasterIdLst>
    <p:notesMasterId r:id="rId49"/>
  </p:notesMasterIdLst>
  <p:sldIdLst>
    <p:sldId id="273" r:id="rId2"/>
    <p:sldId id="335" r:id="rId3"/>
    <p:sldId id="455" r:id="rId4"/>
    <p:sldId id="416" r:id="rId5"/>
    <p:sldId id="456" r:id="rId6"/>
    <p:sldId id="418" r:id="rId7"/>
    <p:sldId id="457" r:id="rId8"/>
    <p:sldId id="458" r:id="rId9"/>
    <p:sldId id="459" r:id="rId10"/>
    <p:sldId id="381" r:id="rId11"/>
    <p:sldId id="460" r:id="rId12"/>
    <p:sldId id="382" r:id="rId13"/>
    <p:sldId id="461" r:id="rId14"/>
    <p:sldId id="462" r:id="rId15"/>
    <p:sldId id="484" r:id="rId16"/>
    <p:sldId id="348" r:id="rId17"/>
    <p:sldId id="485" r:id="rId18"/>
    <p:sldId id="486" r:id="rId19"/>
    <p:sldId id="470" r:id="rId20"/>
    <p:sldId id="464" r:id="rId21"/>
    <p:sldId id="487" r:id="rId22"/>
    <p:sldId id="466" r:id="rId23"/>
    <p:sldId id="471" r:id="rId24"/>
    <p:sldId id="488" r:id="rId25"/>
    <p:sldId id="472" r:id="rId26"/>
    <p:sldId id="467" r:id="rId27"/>
    <p:sldId id="495" r:id="rId28"/>
    <p:sldId id="468" r:id="rId29"/>
    <p:sldId id="473" r:id="rId30"/>
    <p:sldId id="496" r:id="rId31"/>
    <p:sldId id="474" r:id="rId32"/>
    <p:sldId id="475" r:id="rId33"/>
    <p:sldId id="490" r:id="rId34"/>
    <p:sldId id="476" r:id="rId35"/>
    <p:sldId id="489" r:id="rId36"/>
    <p:sldId id="477" r:id="rId37"/>
    <p:sldId id="478" r:id="rId38"/>
    <p:sldId id="491" r:id="rId39"/>
    <p:sldId id="479" r:id="rId40"/>
    <p:sldId id="492" r:id="rId41"/>
    <p:sldId id="482" r:id="rId42"/>
    <p:sldId id="480" r:id="rId43"/>
    <p:sldId id="493" r:id="rId44"/>
    <p:sldId id="481" r:id="rId45"/>
    <p:sldId id="494" r:id="rId46"/>
    <p:sldId id="483" r:id="rId47"/>
    <p:sldId id="497" r:id="rId48"/>
  </p:sldIdLst>
  <p:sldSz cx="20104100" cy="11309350"/>
  <p:notesSz cx="9928225" cy="6797675"/>
  <p:embeddedFontLst>
    <p:embeddedFont>
      <p:font typeface="Arial Narrow" pitchFamily="34" charset="0"/>
      <p:regular r:id="rId50"/>
      <p:bold r:id="rId51"/>
      <p:italic r:id="rId52"/>
      <p:boldItalic r:id="rId53"/>
    </p:embeddedFont>
    <p:embeddedFont>
      <p:font typeface="Druk Cyr" charset="-52"/>
      <p:regular r:id="rId54"/>
    </p:embeddedFont>
    <p:embeddedFont>
      <p:font typeface="Calibri" pitchFamily="34" charset="0"/>
      <p:regular r:id="rId55"/>
      <p:bold r:id="rId56"/>
      <p:italic r:id="rId57"/>
      <p:boldItalic r:id="rId58"/>
    </p:embeddedFont>
  </p:embeddedFontLst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Владиславовна Боловнева" initials="ЕВБ" lastIdx="1" clrIdx="0">
    <p:extLst>
      <p:ext uri="{19B8F6BF-5375-455C-9EA6-DF929625EA0E}">
        <p15:presenceInfo xmlns="" xmlns:p15="http://schemas.microsoft.com/office/powerpoint/2012/main" userId="S-1-5-21-4205478481-1305583682-180259736-15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8FEDA"/>
    <a:srgbClr val="ECFFE5"/>
    <a:srgbClr val="DEFBFE"/>
    <a:srgbClr val="DAFFD5"/>
    <a:srgbClr val="C3FFA5"/>
    <a:srgbClr val="E8FFCD"/>
    <a:srgbClr val="89FFAE"/>
    <a:srgbClr val="B9FFCF"/>
    <a:srgbClr val="A8FF7D"/>
    <a:srgbClr val="00924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4" autoAdjust="0"/>
  </p:normalViewPr>
  <p:slideViewPr>
    <p:cSldViewPr showGuides="1">
      <p:cViewPr varScale="1">
        <p:scale>
          <a:sx n="46" d="100"/>
          <a:sy n="46" d="100"/>
        </p:scale>
        <p:origin x="-108" y="-630"/>
      </p:cViewPr>
      <p:guideLst>
        <p:guide orient="horz" pos="2880"/>
        <p:guide pos="2218"/>
      </p:guideLst>
    </p:cSldViewPr>
  </p:slideViewPr>
  <p:outlineViewPr>
    <p:cViewPr>
      <p:scale>
        <a:sx n="33" d="100"/>
        <a:sy n="33" d="100"/>
      </p:scale>
      <p:origin x="0" y="-662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16.xml"/><Relationship Id="rId2" Type="http://schemas.microsoft.com/office/2011/relationships/chartColorStyle" Target="colors16.xml"/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7.xml"/><Relationship Id="rId2" Type="http://schemas.microsoft.com/office/2011/relationships/chartColorStyle" Target="colors17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3" Type="http://schemas.microsoft.com/office/2011/relationships/chartStyle" Target="style18.xml"/><Relationship Id="rId2" Type="http://schemas.microsoft.com/office/2011/relationships/chartColorStyle" Target="colors18.xml"/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3" Type="http://schemas.microsoft.com/office/2011/relationships/chartStyle" Target="style19.xml"/><Relationship Id="rId2" Type="http://schemas.microsoft.com/office/2011/relationships/chartColorStyle" Target="colors19.xml"/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3" Type="http://schemas.microsoft.com/office/2011/relationships/chartStyle" Target="style20.xml"/><Relationship Id="rId2" Type="http://schemas.microsoft.com/office/2011/relationships/chartColorStyle" Target="colors20.xml"/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3" Type="http://schemas.microsoft.com/office/2011/relationships/chartStyle" Target="style21.xml"/><Relationship Id="rId2" Type="http://schemas.microsoft.com/office/2011/relationships/chartColorStyle" Target="colors21.xml"/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3" Type="http://schemas.microsoft.com/office/2011/relationships/chartStyle" Target="style22.xml"/><Relationship Id="rId2" Type="http://schemas.microsoft.com/office/2011/relationships/chartColorStyle" Target="colors22.xml"/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3" Type="http://schemas.microsoft.com/office/2011/relationships/chartStyle" Target="style23.xml"/><Relationship Id="rId2" Type="http://schemas.microsoft.com/office/2011/relationships/chartColorStyle" Target="colors23.xml"/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3" Type="http://schemas.microsoft.com/office/2011/relationships/chartStyle" Target="style24.xml"/><Relationship Id="rId2" Type="http://schemas.microsoft.com/office/2011/relationships/chartColorStyle" Target="colors24.xml"/><Relationship Id="rId1" Type="http://schemas.openxmlformats.org/officeDocument/2006/relationships/package" Target="../embeddings/_____Microsoft_Office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7686518657782227"/>
          <c:y val="3.1803407489678859E-2"/>
          <c:w val="0.79231030020974558"/>
          <c:h val="0.901079759037613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Урай</c:v>
                </c:pt>
                <c:pt idx="1">
                  <c:v>г. Покачи</c:v>
                </c:pt>
                <c:pt idx="2">
                  <c:v>г. Покачи</c:v>
                </c:pt>
                <c:pt idx="3">
                  <c:v>г. Когалым</c:v>
                </c:pt>
                <c:pt idx="4">
                  <c:v>г. Сургут</c:v>
                </c:pt>
                <c:pt idx="5">
                  <c:v>г. Пыть-Ях</c:v>
                </c:pt>
                <c:pt idx="6">
                  <c:v>Ханты-Мансийский район</c:v>
                </c:pt>
                <c:pt idx="7">
                  <c:v>Белоярский район</c:v>
                </c:pt>
                <c:pt idx="8">
                  <c:v>Сургутский район</c:v>
                </c:pt>
                <c:pt idx="9">
                  <c:v>Октябрьский район</c:v>
                </c:pt>
                <c:pt idx="10">
                  <c:v>г. Нижневартовск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0.20325203252032545</c:v>
                </c:pt>
                <c:pt idx="1">
                  <c:v>0.36585365853658525</c:v>
                </c:pt>
                <c:pt idx="2">
                  <c:v>0.36585365853658525</c:v>
                </c:pt>
                <c:pt idx="3">
                  <c:v>0.35809523809523786</c:v>
                </c:pt>
                <c:pt idx="4">
                  <c:v>0.30014513788098696</c:v>
                </c:pt>
                <c:pt idx="5">
                  <c:v>0.19334719334719366</c:v>
                </c:pt>
                <c:pt idx="6">
                  <c:v>0.39029535864978904</c:v>
                </c:pt>
                <c:pt idx="7">
                  <c:v>0.21867321867321868</c:v>
                </c:pt>
                <c:pt idx="8">
                  <c:v>0.30504403522818252</c:v>
                </c:pt>
                <c:pt idx="9">
                  <c:v>0.35727788279773182</c:v>
                </c:pt>
                <c:pt idx="10">
                  <c:v>0.34020618556701065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B9-4775-A5FB-395B3B20B5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Урай</c:v>
                </c:pt>
                <c:pt idx="1">
                  <c:v>г. Покачи</c:v>
                </c:pt>
                <c:pt idx="2">
                  <c:v>г. Покачи</c:v>
                </c:pt>
                <c:pt idx="3">
                  <c:v>г. Когалым</c:v>
                </c:pt>
                <c:pt idx="4">
                  <c:v>г. Сургут</c:v>
                </c:pt>
                <c:pt idx="5">
                  <c:v>г. Пыть-Ях</c:v>
                </c:pt>
                <c:pt idx="6">
                  <c:v>Ханты-Мансийский район</c:v>
                </c:pt>
                <c:pt idx="7">
                  <c:v>Белоярский район</c:v>
                </c:pt>
                <c:pt idx="8">
                  <c:v>Сургутский район</c:v>
                </c:pt>
                <c:pt idx="9">
                  <c:v>Октябрьский район</c:v>
                </c:pt>
                <c:pt idx="10">
                  <c:v>г. Нижневартовск</c:v>
                </c:pt>
              </c:strCache>
            </c:strRef>
          </c:cat>
          <c:val>
            <c:numRef>
              <c:f>Лист1!$C$2:$C$12</c:f>
              <c:numCache>
                <c:formatCode>0.0%</c:formatCode>
                <c:ptCount val="11"/>
                <c:pt idx="0">
                  <c:v>0.2410000000000001</c:v>
                </c:pt>
                <c:pt idx="1">
                  <c:v>0.24400000000000011</c:v>
                </c:pt>
                <c:pt idx="2">
                  <c:v>0.24400000000000011</c:v>
                </c:pt>
                <c:pt idx="3">
                  <c:v>0.28000000000000008</c:v>
                </c:pt>
                <c:pt idx="4">
                  <c:v>0.28200000000000008</c:v>
                </c:pt>
                <c:pt idx="5">
                  <c:v>0.2890000000000002</c:v>
                </c:pt>
                <c:pt idx="6">
                  <c:v>0.31500000000000022</c:v>
                </c:pt>
                <c:pt idx="7">
                  <c:v>0.3540000000000002</c:v>
                </c:pt>
                <c:pt idx="8">
                  <c:v>0.38200000000000023</c:v>
                </c:pt>
                <c:pt idx="9">
                  <c:v>0.48600000000000027</c:v>
                </c:pt>
                <c:pt idx="10">
                  <c:v>0.62000000000000044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B2-452D-9D6D-AFF8E482803E}"/>
            </c:ext>
          </c:extLst>
        </c:ser>
        <c:gapWidth val="219"/>
        <c:axId val="137217536"/>
        <c:axId val="137219072"/>
      </c:barChart>
      <c:catAx>
        <c:axId val="13721753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37219072"/>
        <c:crosses val="autoZero"/>
        <c:auto val="1"/>
        <c:lblAlgn val="ctr"/>
        <c:lblOffset val="100"/>
      </c:catAx>
      <c:valAx>
        <c:axId val="13721907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3721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5710571834083262"/>
          <c:y val="0.42409055835586901"/>
          <c:w val="9.3121616361022744E-2"/>
          <c:h val="9.727600557167670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7686518657782227"/>
          <c:y val="3.1803407489678859E-2"/>
          <c:w val="0.79231030020974558"/>
          <c:h val="0.901079759037613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Лангепас</c:v>
                </c:pt>
                <c:pt idx="1">
                  <c:v>г. Нягань</c:v>
                </c:pt>
                <c:pt idx="2">
                  <c:v>г. Мегион</c:v>
                </c:pt>
                <c:pt idx="3">
                  <c:v>г. Радужный</c:v>
                </c:pt>
                <c:pt idx="4">
                  <c:v>Нефтеюганский район</c:v>
                </c:pt>
                <c:pt idx="5">
                  <c:v>г. Нефтеюганск</c:v>
                </c:pt>
                <c:pt idx="6">
                  <c:v>Советский район</c:v>
                </c:pt>
                <c:pt idx="7">
                  <c:v>г. Югорск</c:v>
                </c:pt>
                <c:pt idx="8">
                  <c:v>Кондинский район</c:v>
                </c:pt>
                <c:pt idx="9">
                  <c:v>Березовский район</c:v>
                </c:pt>
                <c:pt idx="10">
                  <c:v>г. Ханты-Мансийск</c:v>
                </c:pt>
              </c:strCache>
            </c:strRef>
          </c:cat>
          <c:val>
            <c:numRef>
              <c:f>Лист1!$B$2:$B$12</c:f>
              <c:numCache>
                <c:formatCode>0.0%</c:formatCode>
                <c:ptCount val="11"/>
                <c:pt idx="0">
                  <c:v>8.762886597938159E-2</c:v>
                </c:pt>
                <c:pt idx="1">
                  <c:v>0.17318435754189956</c:v>
                </c:pt>
                <c:pt idx="2">
                  <c:v>0.30260521042084182</c:v>
                </c:pt>
                <c:pt idx="3">
                  <c:v>0.24852071005917159</c:v>
                </c:pt>
                <c:pt idx="4">
                  <c:v>0.15822784810126603</c:v>
                </c:pt>
                <c:pt idx="5">
                  <c:v>0.25486182190378731</c:v>
                </c:pt>
                <c:pt idx="6">
                  <c:v>0.15492957746478872</c:v>
                </c:pt>
                <c:pt idx="7">
                  <c:v>0.15116279069767441</c:v>
                </c:pt>
                <c:pt idx="8">
                  <c:v>0.17623762376237634</c:v>
                </c:pt>
                <c:pt idx="9">
                  <c:v>0.22028985507246393</c:v>
                </c:pt>
                <c:pt idx="10">
                  <c:v>0.23359288097886541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B9-4775-A5FB-395B3B20B5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Лангепас</c:v>
                </c:pt>
                <c:pt idx="1">
                  <c:v>г. Нягань</c:v>
                </c:pt>
                <c:pt idx="2">
                  <c:v>г. Мегион</c:v>
                </c:pt>
                <c:pt idx="3">
                  <c:v>г. Радужный</c:v>
                </c:pt>
                <c:pt idx="4">
                  <c:v>Нефтеюганский район</c:v>
                </c:pt>
                <c:pt idx="5">
                  <c:v>г. Нефтеюганск</c:v>
                </c:pt>
                <c:pt idx="6">
                  <c:v>Советский район</c:v>
                </c:pt>
                <c:pt idx="7">
                  <c:v>г. Югорск</c:v>
                </c:pt>
                <c:pt idx="8">
                  <c:v>Кондинский район</c:v>
                </c:pt>
                <c:pt idx="9">
                  <c:v>Березовский район</c:v>
                </c:pt>
                <c:pt idx="10">
                  <c:v>г. Ханты-Мансийск</c:v>
                </c:pt>
              </c:strCache>
            </c:strRef>
          </c:cat>
          <c:val>
            <c:numRef>
              <c:f>Лист1!$C$2:$C$12</c:f>
              <c:numCache>
                <c:formatCode>0.0%</c:formatCode>
                <c:ptCount val="11"/>
                <c:pt idx="0">
                  <c:v>7.3999999999999996E-2</c:v>
                </c:pt>
                <c:pt idx="1">
                  <c:v>0.13300000000000001</c:v>
                </c:pt>
                <c:pt idx="2">
                  <c:v>0.13700000000000001</c:v>
                </c:pt>
                <c:pt idx="3">
                  <c:v>0.16700000000000001</c:v>
                </c:pt>
                <c:pt idx="4">
                  <c:v>0.17200000000000001</c:v>
                </c:pt>
                <c:pt idx="5">
                  <c:v>0.1780000000000001</c:v>
                </c:pt>
                <c:pt idx="6">
                  <c:v>0.193</c:v>
                </c:pt>
                <c:pt idx="7">
                  <c:v>0.19600000000000001</c:v>
                </c:pt>
                <c:pt idx="8">
                  <c:v>0.21300000000000011</c:v>
                </c:pt>
                <c:pt idx="9">
                  <c:v>0.22</c:v>
                </c:pt>
                <c:pt idx="10">
                  <c:v>0.2410000000000001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B2-452D-9D6D-AFF8E482803E}"/>
            </c:ext>
          </c:extLst>
        </c:ser>
        <c:gapWidth val="219"/>
        <c:axId val="154120576"/>
        <c:axId val="154122112"/>
      </c:barChart>
      <c:catAx>
        <c:axId val="15412057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54122112"/>
        <c:crosses val="autoZero"/>
        <c:auto val="1"/>
        <c:lblAlgn val="ctr"/>
        <c:lblOffset val="100"/>
      </c:catAx>
      <c:valAx>
        <c:axId val="15412211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5412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932586502280952"/>
          <c:y val="0.19228332806037796"/>
          <c:w val="7.2633846107974478E-2"/>
          <c:h val="4.727836766480607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4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7686518657782227"/>
          <c:y val="3.1803407489678859E-2"/>
          <c:w val="0.79231030020974558"/>
          <c:h val="0.901079759037613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г. Нижневартовск</c:v>
                </c:pt>
                <c:pt idx="1">
                  <c:v>Нижневартовский район</c:v>
                </c:pt>
                <c:pt idx="2">
                  <c:v>Октябрьский район</c:v>
                </c:pt>
                <c:pt idx="3">
                  <c:v>г. Радужный</c:v>
                </c:pt>
                <c:pt idx="4">
                  <c:v>Ханты-Мансийский район</c:v>
                </c:pt>
                <c:pt idx="5">
                  <c:v>Берёзовский район</c:v>
                </c:pt>
                <c:pt idx="6">
                  <c:v>Белоярский район</c:v>
                </c:pt>
                <c:pt idx="7">
                  <c:v>г. Урай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0.32800000000000024</c:v>
                </c:pt>
                <c:pt idx="1">
                  <c:v>0.32100000000000023</c:v>
                </c:pt>
                <c:pt idx="2">
                  <c:v>0.222</c:v>
                </c:pt>
                <c:pt idx="3">
                  <c:v>0.27600000000000002</c:v>
                </c:pt>
                <c:pt idx="4">
                  <c:v>0.111</c:v>
                </c:pt>
                <c:pt idx="5">
                  <c:v>0.4730000000000002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B9-4775-A5FB-395B3B20B5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г. Нижневартовск</c:v>
                </c:pt>
                <c:pt idx="1">
                  <c:v>Нижневартовский район</c:v>
                </c:pt>
                <c:pt idx="2">
                  <c:v>Октябрьский район</c:v>
                </c:pt>
                <c:pt idx="3">
                  <c:v>г. Радужный</c:v>
                </c:pt>
                <c:pt idx="4">
                  <c:v>Ханты-Мансийский район</c:v>
                </c:pt>
                <c:pt idx="5">
                  <c:v>Берёзовский район</c:v>
                </c:pt>
                <c:pt idx="6">
                  <c:v>Белоярский район</c:v>
                </c:pt>
                <c:pt idx="7">
                  <c:v>г. Урай</c:v>
                </c:pt>
              </c:strCache>
            </c:strRef>
          </c:cat>
          <c:val>
            <c:numRef>
              <c:f>Лист1!$C$2:$C$9</c:f>
              <c:numCache>
                <c:formatCode>0.0%</c:formatCode>
                <c:ptCount val="8"/>
                <c:pt idx="0">
                  <c:v>0.38100000000000023</c:v>
                </c:pt>
                <c:pt idx="1">
                  <c:v>0.4100000000000002</c:v>
                </c:pt>
                <c:pt idx="2">
                  <c:v>0.43500000000000022</c:v>
                </c:pt>
                <c:pt idx="3">
                  <c:v>0.44400000000000001</c:v>
                </c:pt>
                <c:pt idx="4">
                  <c:v>0.5</c:v>
                </c:pt>
                <c:pt idx="5">
                  <c:v>0.55100000000000005</c:v>
                </c:pt>
                <c:pt idx="6">
                  <c:v>0.78100000000000003</c:v>
                </c:pt>
                <c:pt idx="7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B2-452D-9D6D-AFF8E482803E}"/>
            </c:ext>
          </c:extLst>
        </c:ser>
        <c:gapWidth val="219"/>
        <c:axId val="155944448"/>
        <c:axId val="155945984"/>
      </c:barChart>
      <c:catAx>
        <c:axId val="15594444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55945984"/>
        <c:crosses val="autoZero"/>
        <c:auto val="1"/>
        <c:lblAlgn val="ctr"/>
        <c:lblOffset val="100"/>
      </c:catAx>
      <c:valAx>
        <c:axId val="15594598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5594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660931796919405"/>
          <c:y val="0.55893267271076197"/>
          <c:w val="7.2633846107974478E-2"/>
          <c:h val="5.485376734766532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7686518657782227"/>
          <c:y val="3.1803407489678859E-2"/>
          <c:w val="0.79231030020974558"/>
          <c:h val="0.901079759037613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Сургутский район</c:v>
                </c:pt>
                <c:pt idx="1">
                  <c:v>г. Нефтеюганск</c:v>
                </c:pt>
                <c:pt idx="2">
                  <c:v>Советский район</c:v>
                </c:pt>
                <c:pt idx="3">
                  <c:v>г. Сургут</c:v>
                </c:pt>
                <c:pt idx="4">
                  <c:v>г. Лангепас</c:v>
                </c:pt>
                <c:pt idx="5">
                  <c:v>г. Ханты-Мансийск</c:v>
                </c:pt>
                <c:pt idx="6">
                  <c:v>Нефтеюганский район</c:v>
                </c:pt>
                <c:pt idx="7">
                  <c:v>Кондинский район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0.38100000000000023</c:v>
                </c:pt>
                <c:pt idx="1">
                  <c:v>0.29400000000000021</c:v>
                </c:pt>
                <c:pt idx="2">
                  <c:v>0.1480000000000001</c:v>
                </c:pt>
                <c:pt idx="3">
                  <c:v>0.4110000000000002</c:v>
                </c:pt>
                <c:pt idx="4">
                  <c:v>0.25</c:v>
                </c:pt>
                <c:pt idx="5">
                  <c:v>0.33100000000000035</c:v>
                </c:pt>
                <c:pt idx="6">
                  <c:v>0.16</c:v>
                </c:pt>
                <c:pt idx="7">
                  <c:v>0.30000000000000021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B9-4775-A5FB-395B3B20B5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Сургутский район</c:v>
                </c:pt>
                <c:pt idx="1">
                  <c:v>г. Нефтеюганск</c:v>
                </c:pt>
                <c:pt idx="2">
                  <c:v>Советский район</c:v>
                </c:pt>
                <c:pt idx="3">
                  <c:v>г. Сургут</c:v>
                </c:pt>
                <c:pt idx="4">
                  <c:v>г. Лангепас</c:v>
                </c:pt>
                <c:pt idx="5">
                  <c:v>г. Ханты-Мансийск</c:v>
                </c:pt>
                <c:pt idx="6">
                  <c:v>Нефтеюганский район</c:v>
                </c:pt>
                <c:pt idx="7">
                  <c:v>Кондинский район</c:v>
                </c:pt>
              </c:strCache>
            </c:strRef>
          </c:cat>
          <c:val>
            <c:numRef>
              <c:f>Лист1!$C$2:$C$9</c:f>
              <c:numCache>
                <c:formatCode>0.0%</c:formatCode>
                <c:ptCount val="8"/>
                <c:pt idx="0">
                  <c:v>7.3000000000000009E-2</c:v>
                </c:pt>
                <c:pt idx="1">
                  <c:v>8.2000000000000003E-2</c:v>
                </c:pt>
                <c:pt idx="2">
                  <c:v>0.13600000000000001</c:v>
                </c:pt>
                <c:pt idx="3">
                  <c:v>0.19700000000000001</c:v>
                </c:pt>
                <c:pt idx="4">
                  <c:v>0.20600000000000004</c:v>
                </c:pt>
                <c:pt idx="5">
                  <c:v>0.252</c:v>
                </c:pt>
                <c:pt idx="6">
                  <c:v>0.26100000000000001</c:v>
                </c:pt>
                <c:pt idx="7">
                  <c:v>0.36200000000000027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B2-452D-9D6D-AFF8E482803E}"/>
            </c:ext>
          </c:extLst>
        </c:ser>
        <c:gapWidth val="219"/>
        <c:axId val="138812032"/>
        <c:axId val="138940800"/>
      </c:barChart>
      <c:catAx>
        <c:axId val="13881203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38940800"/>
        <c:crosses val="autoZero"/>
        <c:auto val="1"/>
        <c:lblAlgn val="ctr"/>
        <c:lblOffset val="100"/>
      </c:catAx>
      <c:valAx>
        <c:axId val="13894080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3881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780356305855335"/>
          <c:y val="0.21349444717238397"/>
          <c:w val="7.2633846107974478E-2"/>
          <c:h val="3.51577281722314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1.9898144939247762E-2"/>
          <c:y val="1.7601411338715109E-2"/>
          <c:w val="0.95927867082540164"/>
          <c:h val="0.9302698178420585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Когалым</c:v>
                </c:pt>
                <c:pt idx="1">
                  <c:v>г. Лангепас</c:v>
                </c:pt>
                <c:pt idx="2">
                  <c:v>г. Мегион</c:v>
                </c:pt>
                <c:pt idx="3">
                  <c:v>г. Нефтеюганск</c:v>
                </c:pt>
                <c:pt idx="4">
                  <c:v>г. Нижневартовск</c:v>
                </c:pt>
                <c:pt idx="5">
                  <c:v>г. Нягань</c:v>
                </c:pt>
                <c:pt idx="6">
                  <c:v>г. Покачи</c:v>
                </c:pt>
                <c:pt idx="7">
                  <c:v>г. Пыть-Ях</c:v>
                </c:pt>
                <c:pt idx="8">
                  <c:v>г. Радужный</c:v>
                </c:pt>
                <c:pt idx="9">
                  <c:v>г. Сургут</c:v>
                </c:pt>
                <c:pt idx="10">
                  <c:v>г. Урай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26.9</c:v>
                </c:pt>
                <c:pt idx="1">
                  <c:v>5.7</c:v>
                </c:pt>
                <c:pt idx="2">
                  <c:v>21.6</c:v>
                </c:pt>
                <c:pt idx="3">
                  <c:v>16.600000000000001</c:v>
                </c:pt>
                <c:pt idx="4">
                  <c:v>20.7</c:v>
                </c:pt>
                <c:pt idx="5">
                  <c:v>13.3</c:v>
                </c:pt>
                <c:pt idx="6">
                  <c:v>20</c:v>
                </c:pt>
                <c:pt idx="7">
                  <c:v>15.5</c:v>
                </c:pt>
                <c:pt idx="8">
                  <c:v>14</c:v>
                </c:pt>
                <c:pt idx="9">
                  <c:v>27.9</c:v>
                </c:pt>
                <c:pt idx="10">
                  <c:v>12.5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07-44AC-B8CE-27A00132B35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Когалым</c:v>
                </c:pt>
                <c:pt idx="1">
                  <c:v>г. Лангепас</c:v>
                </c:pt>
                <c:pt idx="2">
                  <c:v>г. Мегион</c:v>
                </c:pt>
                <c:pt idx="3">
                  <c:v>г. Нефтеюганск</c:v>
                </c:pt>
                <c:pt idx="4">
                  <c:v>г. Нижневартовск</c:v>
                </c:pt>
                <c:pt idx="5">
                  <c:v>г. Нягань</c:v>
                </c:pt>
                <c:pt idx="6">
                  <c:v>г. Покачи</c:v>
                </c:pt>
                <c:pt idx="7">
                  <c:v>г. Пыть-Ях</c:v>
                </c:pt>
                <c:pt idx="8">
                  <c:v>г. Радужный</c:v>
                </c:pt>
                <c:pt idx="9">
                  <c:v>г. Сургут</c:v>
                </c:pt>
                <c:pt idx="10">
                  <c:v>г. Урай</c:v>
                </c:pt>
              </c:strCache>
            </c:strRef>
          </c:cat>
          <c:val>
            <c:numRef>
              <c:f>Лист1!$C$2:$C$12</c:f>
              <c:numCache>
                <c:formatCode>0.0</c:formatCode>
                <c:ptCount val="11"/>
                <c:pt idx="0">
                  <c:v>22.142857142857157</c:v>
                </c:pt>
                <c:pt idx="1">
                  <c:v>4.666666666666667</c:v>
                </c:pt>
                <c:pt idx="2">
                  <c:v>9.8571428571428665</c:v>
                </c:pt>
                <c:pt idx="3">
                  <c:v>11.142857142857141</c:v>
                </c:pt>
                <c:pt idx="4">
                  <c:v>43.333333333333336</c:v>
                </c:pt>
                <c:pt idx="5">
                  <c:v>10.428571428571416</c:v>
                </c:pt>
                <c:pt idx="6" formatCode="General">
                  <c:v>14</c:v>
                </c:pt>
                <c:pt idx="7" formatCode="General">
                  <c:v>19</c:v>
                </c:pt>
                <c:pt idx="8">
                  <c:v>9.166666666666675</c:v>
                </c:pt>
                <c:pt idx="9">
                  <c:v>26.70270270270268</c:v>
                </c:pt>
                <c:pt idx="10" formatCode="General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A25-4CA7-9B35-70A8F950A201}"/>
            </c:ext>
          </c:extLst>
        </c:ser>
        <c:gapWidth val="219"/>
        <c:overlap val="-27"/>
        <c:axId val="155847296"/>
        <c:axId val="155857280"/>
      </c:barChart>
      <c:catAx>
        <c:axId val="15584729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55857280"/>
        <c:crosses val="autoZero"/>
        <c:auto val="1"/>
        <c:lblAlgn val="ctr"/>
        <c:lblOffset val="100"/>
      </c:catAx>
      <c:valAx>
        <c:axId val="1558572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5584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750913350382223"/>
          <c:y val="1.1471541072504806E-2"/>
          <c:w val="0.10975164461222822"/>
          <c:h val="0.1270970734381912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2.9325924697114782E-2"/>
          <c:y val="1.7601411338715109E-2"/>
          <c:w val="0.94985089106753462"/>
          <c:h val="0.744905752484135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Ханты-Мансийск</c:v>
                </c:pt>
                <c:pt idx="1">
                  <c:v>г. Югорск</c:v>
                </c:pt>
                <c:pt idx="2">
                  <c:v>Белоярский район</c:v>
                </c:pt>
                <c:pt idx="3">
                  <c:v>Берёзовский район</c:v>
                </c:pt>
                <c:pt idx="4">
                  <c:v>Кондинский район</c:v>
                </c:pt>
                <c:pt idx="5">
                  <c:v>Нефтеюганский район</c:v>
                </c:pt>
                <c:pt idx="6">
                  <c:v>Нижневартовский район</c:v>
                </c:pt>
                <c:pt idx="7">
                  <c:v>Октябрьский район</c:v>
                </c:pt>
                <c:pt idx="8">
                  <c:v>Советский район</c:v>
                </c:pt>
                <c:pt idx="9">
                  <c:v>Сургутский район</c:v>
                </c:pt>
                <c:pt idx="10">
                  <c:v>Ханты-Мансийский район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21</c:v>
                </c:pt>
                <c:pt idx="1">
                  <c:v>13</c:v>
                </c:pt>
                <c:pt idx="2">
                  <c:v>8.9</c:v>
                </c:pt>
                <c:pt idx="3">
                  <c:v>6.3</c:v>
                </c:pt>
                <c:pt idx="4">
                  <c:v>5.9</c:v>
                </c:pt>
                <c:pt idx="5">
                  <c:v>5.8</c:v>
                </c:pt>
                <c:pt idx="6">
                  <c:v>8.3000000000000007</c:v>
                </c:pt>
                <c:pt idx="7">
                  <c:v>10.5</c:v>
                </c:pt>
                <c:pt idx="8">
                  <c:v>7.7</c:v>
                </c:pt>
                <c:pt idx="9">
                  <c:v>20.100000000000001</c:v>
                </c:pt>
                <c:pt idx="10">
                  <c:v>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07-44AC-B8CE-27A00132B35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г. Ханты-Мансийск</c:v>
                </c:pt>
                <c:pt idx="1">
                  <c:v>г. Югорск</c:v>
                </c:pt>
                <c:pt idx="2">
                  <c:v>Белоярский район</c:v>
                </c:pt>
                <c:pt idx="3">
                  <c:v>Берёзовский район</c:v>
                </c:pt>
                <c:pt idx="4">
                  <c:v>Кондинский район</c:v>
                </c:pt>
                <c:pt idx="5">
                  <c:v>Нефтеюганский район</c:v>
                </c:pt>
                <c:pt idx="6">
                  <c:v>Нижневартовский район</c:v>
                </c:pt>
                <c:pt idx="7">
                  <c:v>Октябрьский район</c:v>
                </c:pt>
                <c:pt idx="8">
                  <c:v>Советский район</c:v>
                </c:pt>
                <c:pt idx="9">
                  <c:v>Сургутский район</c:v>
                </c:pt>
                <c:pt idx="10">
                  <c:v>Ханты-Мансийский район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23.1</c:v>
                </c:pt>
                <c:pt idx="1">
                  <c:v>16</c:v>
                </c:pt>
                <c:pt idx="2" formatCode="0.0">
                  <c:v>12.727272727272712</c:v>
                </c:pt>
                <c:pt idx="3" formatCode="0.0">
                  <c:v>7.25</c:v>
                </c:pt>
                <c:pt idx="4" formatCode="0.0">
                  <c:v>7.1333333333333382</c:v>
                </c:pt>
                <c:pt idx="5" formatCode="0.0">
                  <c:v>5.9230769230769225</c:v>
                </c:pt>
                <c:pt idx="6" formatCode="0.0">
                  <c:v>8.666666666666675</c:v>
                </c:pt>
                <c:pt idx="7">
                  <c:v>15</c:v>
                </c:pt>
                <c:pt idx="8" formatCode="0.0">
                  <c:v>8.7272727272727106</c:v>
                </c:pt>
                <c:pt idx="9" formatCode="0.0">
                  <c:v>23.578947368421037</c:v>
                </c:pt>
                <c:pt idx="10" formatCode="0">
                  <c:v>6.0416666666666705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A25-4CA7-9B35-70A8F950A201}"/>
            </c:ext>
          </c:extLst>
        </c:ser>
        <c:gapWidth val="219"/>
        <c:overlap val="-27"/>
        <c:axId val="155904256"/>
        <c:axId val="161222656"/>
      </c:barChart>
      <c:catAx>
        <c:axId val="1559042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61222656"/>
        <c:crosses val="autoZero"/>
        <c:auto val="1"/>
        <c:lblAlgn val="ctr"/>
        <c:lblOffset val="100"/>
      </c:catAx>
      <c:valAx>
        <c:axId val="1612226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15590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2807945395526054"/>
          <c:y val="6.6014418789090867E-2"/>
          <c:w val="0.10975164461222822"/>
          <c:h val="5.4373236482743177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г. Лангепас</c:v>
                </c:pt>
                <c:pt idx="1">
                  <c:v>г. Нефтеюганск</c:v>
                </c:pt>
                <c:pt idx="2">
                  <c:v>г. Нижневартовск</c:v>
                </c:pt>
                <c:pt idx="3">
                  <c:v>г. Радужный</c:v>
                </c:pt>
                <c:pt idx="4">
                  <c:v>г. Сургут</c:v>
                </c:pt>
                <c:pt idx="5">
                  <c:v>г. Урай</c:v>
                </c:pt>
                <c:pt idx="6">
                  <c:v>г. Ханты-Мансийск</c:v>
                </c:pt>
                <c:pt idx="7">
                  <c:v>Белоярский район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5.3</c:v>
                </c:pt>
                <c:pt idx="1">
                  <c:v>10</c:v>
                </c:pt>
                <c:pt idx="2">
                  <c:v>21</c:v>
                </c:pt>
                <c:pt idx="3">
                  <c:v>4</c:v>
                </c:pt>
                <c:pt idx="4">
                  <c:v>12.8</c:v>
                </c:pt>
                <c:pt idx="5">
                  <c:v>14</c:v>
                </c:pt>
                <c:pt idx="6">
                  <c:v>11.2</c:v>
                </c:pt>
                <c:pt idx="7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D1-42CB-B984-00AAE80C73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г. Лангепас</c:v>
                </c:pt>
                <c:pt idx="1">
                  <c:v>г. Нефтеюганск</c:v>
                </c:pt>
                <c:pt idx="2">
                  <c:v>г. Нижневартовск</c:v>
                </c:pt>
                <c:pt idx="3">
                  <c:v>г. Радужный</c:v>
                </c:pt>
                <c:pt idx="4">
                  <c:v>г. Сургут</c:v>
                </c:pt>
                <c:pt idx="5">
                  <c:v>г. Урай</c:v>
                </c:pt>
                <c:pt idx="6">
                  <c:v>г. Ханты-Мансийск</c:v>
                </c:pt>
                <c:pt idx="7">
                  <c:v>Белоярский район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3.5</c:v>
                </c:pt>
                <c:pt idx="1">
                  <c:v>4</c:v>
                </c:pt>
                <c:pt idx="2">
                  <c:v>26.5</c:v>
                </c:pt>
                <c:pt idx="3">
                  <c:v>12</c:v>
                </c:pt>
                <c:pt idx="4">
                  <c:v>6</c:v>
                </c:pt>
                <c:pt idx="5">
                  <c:v>15</c:v>
                </c:pt>
                <c:pt idx="6">
                  <c:v>8</c:v>
                </c:pt>
                <c:pt idx="7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67-4753-BA59-B805CA26F312}"/>
            </c:ext>
          </c:extLst>
        </c:ser>
        <c:gapWidth val="219"/>
        <c:overlap val="-27"/>
        <c:axId val="42858752"/>
        <c:axId val="42876928"/>
      </c:barChart>
      <c:catAx>
        <c:axId val="428587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2876928"/>
        <c:crosses val="autoZero"/>
        <c:auto val="1"/>
        <c:lblAlgn val="ctr"/>
        <c:lblOffset val="100"/>
      </c:catAx>
      <c:valAx>
        <c:axId val="428769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285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985418693146166"/>
          <c:y val="0.14027539215007581"/>
          <c:w val="0.13636165904322836"/>
          <c:h val="9.76924360368863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2.0217585349113738E-2"/>
          <c:y val="1.7825547115699086E-2"/>
          <c:w val="0.96639616282921037"/>
          <c:h val="0.9011494144555093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Берёзовский район</c:v>
                </c:pt>
                <c:pt idx="1">
                  <c:v>Кондинский район</c:v>
                </c:pt>
                <c:pt idx="2">
                  <c:v>Нефтеюганский район</c:v>
                </c:pt>
                <c:pt idx="3">
                  <c:v>Нижневартовский район</c:v>
                </c:pt>
                <c:pt idx="4">
                  <c:v>Октябрьский район</c:v>
                </c:pt>
                <c:pt idx="5">
                  <c:v>Советский район</c:v>
                </c:pt>
                <c:pt idx="6">
                  <c:v>Сургутский район</c:v>
                </c:pt>
                <c:pt idx="7">
                  <c:v>Ханты-Мансийский район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14.7</c:v>
                </c:pt>
                <c:pt idx="1">
                  <c:v>6</c:v>
                </c:pt>
                <c:pt idx="2">
                  <c:v>4</c:v>
                </c:pt>
                <c:pt idx="3">
                  <c:v>18</c:v>
                </c:pt>
                <c:pt idx="4">
                  <c:v>3</c:v>
                </c:pt>
                <c:pt idx="5">
                  <c:v>4</c:v>
                </c:pt>
                <c:pt idx="6">
                  <c:v>24</c:v>
                </c:pt>
                <c:pt idx="7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D1-42CB-B984-00AAE80C73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Берёзовский район</c:v>
                </c:pt>
                <c:pt idx="1">
                  <c:v>Кондинский район</c:v>
                </c:pt>
                <c:pt idx="2">
                  <c:v>Нефтеюганский район</c:v>
                </c:pt>
                <c:pt idx="3">
                  <c:v>Нижневартовский район</c:v>
                </c:pt>
                <c:pt idx="4">
                  <c:v>Октябрьский район</c:v>
                </c:pt>
                <c:pt idx="5">
                  <c:v>Советский район</c:v>
                </c:pt>
                <c:pt idx="6">
                  <c:v>Сургутский район</c:v>
                </c:pt>
                <c:pt idx="7">
                  <c:v>Ханты-Мансийский район</c:v>
                </c:pt>
              </c:strCache>
            </c:strRef>
          </c:cat>
          <c:val>
            <c:numRef>
              <c:f>Лист1!$C$2:$C$9</c:f>
              <c:numCache>
                <c:formatCode>0.0</c:formatCode>
                <c:ptCount val="8"/>
                <c:pt idx="0">
                  <c:v>14.333333333333334</c:v>
                </c:pt>
                <c:pt idx="1">
                  <c:v>5.666666666666667</c:v>
                </c:pt>
                <c:pt idx="2" formatCode="General">
                  <c:v>2</c:v>
                </c:pt>
                <c:pt idx="3" formatCode="General">
                  <c:v>16</c:v>
                </c:pt>
                <c:pt idx="4" formatCode="General">
                  <c:v>10</c:v>
                </c:pt>
                <c:pt idx="5" formatCode="General">
                  <c:v>4</c:v>
                </c:pt>
                <c:pt idx="6" formatCode="General">
                  <c:v>4</c:v>
                </c:pt>
                <c:pt idx="7" formatCode="General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67-4753-BA59-B805CA26F312}"/>
            </c:ext>
          </c:extLst>
        </c:ser>
        <c:gapWidth val="219"/>
        <c:overlap val="-27"/>
        <c:axId val="44022400"/>
        <c:axId val="44032384"/>
      </c:barChart>
      <c:catAx>
        <c:axId val="440224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032384"/>
        <c:crosses val="autoZero"/>
        <c:auto val="1"/>
        <c:lblAlgn val="ctr"/>
        <c:lblOffset val="100"/>
      </c:catAx>
      <c:valAx>
        <c:axId val="440323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02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1408431571348042"/>
          <c:y val="3.9006779874391641E-2"/>
          <c:w val="0.13636165904322836"/>
          <c:h val="9.76924360368863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6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9"/>
              <c:layout>
                <c:manualLayout>
                  <c:x val="-5.2558078228354555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4E-4F8C-929D-3D4FFE8F4437}"/>
                </c:ext>
              </c:extLst>
            </c:dLbl>
            <c:dLbl>
              <c:idx val="12"/>
              <c:layout>
                <c:manualLayout>
                  <c:x val="-1.08332602585865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3-481E-88FE-3442DC77233A}"/>
                </c:ext>
              </c:extLst>
            </c:dLbl>
            <c:dLbl>
              <c:idx val="14"/>
              <c:layout>
                <c:manualLayout>
                  <c:x val="-2.1666520517171317E-3"/>
                  <c:y val="2.4983038090871002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3-481E-88FE-3442DC77233A}"/>
                </c:ext>
              </c:extLst>
            </c:dLbl>
            <c:dLbl>
              <c:idx val="15"/>
              <c:layout>
                <c:manualLayout>
                  <c:x val="-5.4166301292929136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F3-481E-88FE-3442DC77233A}"/>
                </c:ext>
              </c:extLst>
            </c:dLbl>
            <c:dLbl>
              <c:idx val="16"/>
              <c:layout>
                <c:manualLayout>
                  <c:x val="-4.3333041034344282E-3"/>
                  <c:y val="-9.1603414789396104E-17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F3-481E-88FE-3442DC7723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Лист1!$A$2:$A$23</c:f>
              <c:strCache>
                <c:ptCount val="22"/>
                <c:pt idx="0">
                  <c:v>г. Когалым</c:v>
                </c:pt>
                <c:pt idx="1">
                  <c:v>г. Лангепас</c:v>
                </c:pt>
                <c:pt idx="2">
                  <c:v>г. Мегион</c:v>
                </c:pt>
                <c:pt idx="3">
                  <c:v>г. Нефтеюганск</c:v>
                </c:pt>
                <c:pt idx="4">
                  <c:v>г. Нижневартовск</c:v>
                </c:pt>
                <c:pt idx="5">
                  <c:v>г. Нягань</c:v>
                </c:pt>
                <c:pt idx="6">
                  <c:v>г. Покачи</c:v>
                </c:pt>
                <c:pt idx="7">
                  <c:v>г. Пыть-Ях</c:v>
                </c:pt>
                <c:pt idx="8">
                  <c:v>г. Радужный</c:v>
                </c:pt>
                <c:pt idx="9">
                  <c:v>г. Сургут</c:v>
                </c:pt>
                <c:pt idx="10">
                  <c:v>г. Урай</c:v>
                </c:pt>
                <c:pt idx="11">
                  <c:v>г. Ханты-Мансийск</c:v>
                </c:pt>
                <c:pt idx="12">
                  <c:v>г. Югорск</c:v>
                </c:pt>
                <c:pt idx="13">
                  <c:v>Белоярский район</c:v>
                </c:pt>
                <c:pt idx="14">
                  <c:v>Берёзовский район</c:v>
                </c:pt>
                <c:pt idx="15">
                  <c:v>Кондинский район</c:v>
                </c:pt>
                <c:pt idx="16">
                  <c:v>Нефтеюганский район</c:v>
                </c:pt>
                <c:pt idx="17">
                  <c:v>Нижневартовский район</c:v>
                </c:pt>
                <c:pt idx="18">
                  <c:v>Октябрьский район</c:v>
                </c:pt>
                <c:pt idx="19">
                  <c:v>Советский район</c:v>
                </c:pt>
                <c:pt idx="20">
                  <c:v>Сургутский район</c:v>
                </c:pt>
                <c:pt idx="21">
                  <c:v>Ханты-Мансийский район</c:v>
                </c:pt>
              </c:strCache>
            </c:str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9.6</c:v>
                </c:pt>
                <c:pt idx="1">
                  <c:v>2.8</c:v>
                </c:pt>
                <c:pt idx="2">
                  <c:v>5</c:v>
                </c:pt>
                <c:pt idx="3">
                  <c:v>7.6</c:v>
                </c:pt>
                <c:pt idx="4">
                  <c:v>7.8</c:v>
                </c:pt>
                <c:pt idx="5">
                  <c:v>6.1</c:v>
                </c:pt>
                <c:pt idx="6">
                  <c:v>2.7</c:v>
                </c:pt>
                <c:pt idx="7">
                  <c:v>5.2</c:v>
                </c:pt>
                <c:pt idx="8">
                  <c:v>4.8</c:v>
                </c:pt>
                <c:pt idx="9">
                  <c:v>10.8</c:v>
                </c:pt>
                <c:pt idx="10">
                  <c:v>3.8</c:v>
                </c:pt>
                <c:pt idx="11">
                  <c:v>7</c:v>
                </c:pt>
                <c:pt idx="12">
                  <c:v>6.4</c:v>
                </c:pt>
                <c:pt idx="13">
                  <c:v>7.4</c:v>
                </c:pt>
                <c:pt idx="14">
                  <c:v>2.8</c:v>
                </c:pt>
                <c:pt idx="15">
                  <c:v>2.9</c:v>
                </c:pt>
                <c:pt idx="16">
                  <c:v>2.7</c:v>
                </c:pt>
                <c:pt idx="17">
                  <c:v>3.2</c:v>
                </c:pt>
                <c:pt idx="18">
                  <c:v>2.9</c:v>
                </c:pt>
                <c:pt idx="19">
                  <c:v>3.7</c:v>
                </c:pt>
                <c:pt idx="20">
                  <c:v>6</c:v>
                </c:pt>
                <c:pt idx="21">
                  <c:v>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8F3-481E-88FE-3442DC77233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1"/>
              <c:layout>
                <c:manualLayout>
                  <c:x val="6.4999561551513946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F3-481E-88FE-3442DC77233A}"/>
                </c:ext>
              </c:extLst>
            </c:dLbl>
            <c:dLbl>
              <c:idx val="12"/>
              <c:layout>
                <c:manualLayout>
                  <c:x val="5.4166301292928381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8F3-481E-88FE-3442DC77233A}"/>
                </c:ext>
              </c:extLst>
            </c:dLbl>
            <c:dLbl>
              <c:idx val="13"/>
              <c:layout>
                <c:manualLayout>
                  <c:x val="3.2499780775756219E-3"/>
                  <c:y val="2.4983038090871002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8F3-481E-88FE-3442DC77233A}"/>
                </c:ext>
              </c:extLst>
            </c:dLbl>
            <c:dLbl>
              <c:idx val="15"/>
              <c:layout>
                <c:manualLayout>
                  <c:x val="3.2499780775756219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8F3-481E-88FE-3442DC77233A}"/>
                </c:ext>
              </c:extLst>
            </c:dLbl>
            <c:dLbl>
              <c:idx val="16"/>
              <c:layout>
                <c:manualLayout>
                  <c:x val="1.0833260258585708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8F3-481E-88FE-3442DC7723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Лист1!$A$2:$A$23</c:f>
              <c:strCache>
                <c:ptCount val="22"/>
                <c:pt idx="0">
                  <c:v>г. Когалым</c:v>
                </c:pt>
                <c:pt idx="1">
                  <c:v>г. Лангепас</c:v>
                </c:pt>
                <c:pt idx="2">
                  <c:v>г. Мегион</c:v>
                </c:pt>
                <c:pt idx="3">
                  <c:v>г. Нефтеюганск</c:v>
                </c:pt>
                <c:pt idx="4">
                  <c:v>г. Нижневартовск</c:v>
                </c:pt>
                <c:pt idx="5">
                  <c:v>г. Нягань</c:v>
                </c:pt>
                <c:pt idx="6">
                  <c:v>г. Покачи</c:v>
                </c:pt>
                <c:pt idx="7">
                  <c:v>г. Пыть-Ях</c:v>
                </c:pt>
                <c:pt idx="8">
                  <c:v>г. Радужный</c:v>
                </c:pt>
                <c:pt idx="9">
                  <c:v>г. Сургут</c:v>
                </c:pt>
                <c:pt idx="10">
                  <c:v>г. Урай</c:v>
                </c:pt>
                <c:pt idx="11">
                  <c:v>г. Ханты-Мансийск</c:v>
                </c:pt>
                <c:pt idx="12">
                  <c:v>г. Югорск</c:v>
                </c:pt>
                <c:pt idx="13">
                  <c:v>Белоярский район</c:v>
                </c:pt>
                <c:pt idx="14">
                  <c:v>Берёзовский район</c:v>
                </c:pt>
                <c:pt idx="15">
                  <c:v>Кондинский район</c:v>
                </c:pt>
                <c:pt idx="16">
                  <c:v>Нефтеюганский район</c:v>
                </c:pt>
                <c:pt idx="17">
                  <c:v>Нижневартовский район</c:v>
                </c:pt>
                <c:pt idx="18">
                  <c:v>Октябрьский район</c:v>
                </c:pt>
                <c:pt idx="19">
                  <c:v>Советский район</c:v>
                </c:pt>
                <c:pt idx="20">
                  <c:v>Сургутский район</c:v>
                </c:pt>
                <c:pt idx="21">
                  <c:v>Ханты-Мансийский район</c:v>
                </c:pt>
              </c:strCache>
            </c:strRef>
          </c:cat>
          <c:val>
            <c:numRef>
              <c:f>Лист1!$C$2:$C$23</c:f>
              <c:numCache>
                <c:formatCode>General</c:formatCode>
                <c:ptCount val="22"/>
                <c:pt idx="0">
                  <c:v>9</c:v>
                </c:pt>
                <c:pt idx="1">
                  <c:v>2.4</c:v>
                </c:pt>
                <c:pt idx="2">
                  <c:v>4</c:v>
                </c:pt>
                <c:pt idx="3" formatCode="0.0">
                  <c:v>5.0769230769230784</c:v>
                </c:pt>
                <c:pt idx="4" formatCode="0.0">
                  <c:v>6.9117647058823595</c:v>
                </c:pt>
                <c:pt idx="5" formatCode="0.0">
                  <c:v>4.8571428571428532</c:v>
                </c:pt>
                <c:pt idx="6" formatCode="0.0">
                  <c:v>6.3333333333333384</c:v>
                </c:pt>
                <c:pt idx="7">
                  <c:v>5</c:v>
                </c:pt>
                <c:pt idx="8" formatCode="0.0">
                  <c:v>5.166666666666667</c:v>
                </c:pt>
                <c:pt idx="9" formatCode="0.0">
                  <c:v>10.727272727272712</c:v>
                </c:pt>
                <c:pt idx="10" formatCode="0.0">
                  <c:v>3.6666666666666665</c:v>
                </c:pt>
                <c:pt idx="11">
                  <c:v>8.5</c:v>
                </c:pt>
                <c:pt idx="12">
                  <c:v>9</c:v>
                </c:pt>
                <c:pt idx="13" formatCode="0.0">
                  <c:v>4.666666666666667</c:v>
                </c:pt>
                <c:pt idx="14" formatCode="0.0">
                  <c:v>3.6666666666666665</c:v>
                </c:pt>
                <c:pt idx="15">
                  <c:v>2.6</c:v>
                </c:pt>
                <c:pt idx="16" formatCode="0.0">
                  <c:v>2.6923076923076943</c:v>
                </c:pt>
                <c:pt idx="17" formatCode="0.0">
                  <c:v>3.4666666666666668</c:v>
                </c:pt>
                <c:pt idx="18" formatCode="0.0">
                  <c:v>5.1111111111111107</c:v>
                </c:pt>
                <c:pt idx="19">
                  <c:v>4.5999999999999996</c:v>
                </c:pt>
                <c:pt idx="20" formatCode="0.0">
                  <c:v>5.8235294117647074</c:v>
                </c:pt>
                <c:pt idx="21" formatCode="0.0">
                  <c:v>2.7916666666666665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8F3-481E-88FE-3442DC77233A}"/>
            </c:ext>
          </c:extLst>
        </c:ser>
        <c:gapWidth val="219"/>
        <c:overlap val="-27"/>
        <c:axId val="44220416"/>
        <c:axId val="44221952"/>
      </c:barChart>
      <c:catAx>
        <c:axId val="44220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221952"/>
        <c:crosses val="autoZero"/>
        <c:auto val="1"/>
        <c:lblAlgn val="ctr"/>
        <c:lblOffset val="100"/>
      </c:catAx>
      <c:valAx>
        <c:axId val="442219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22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6211873925171788"/>
          <c:y val="9.3934956067453876E-2"/>
          <c:w val="8.0857344339629642E-2"/>
          <c:h val="5.8395236874993817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12"/>
              <c:layout>
                <c:manualLayout>
                  <c:x val="-1.08332602585865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3-481E-88FE-3442DC77233A}"/>
                </c:ext>
              </c:extLst>
            </c:dLbl>
            <c:dLbl>
              <c:idx val="14"/>
              <c:layout>
                <c:manualLayout>
                  <c:x val="-2.1666520517171317E-3"/>
                  <c:y val="2.4983038090871002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3-481E-88FE-3442DC77233A}"/>
                </c:ext>
              </c:extLst>
            </c:dLbl>
            <c:dLbl>
              <c:idx val="15"/>
              <c:layout>
                <c:manualLayout>
                  <c:x val="-5.4166301292929136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F3-481E-88FE-3442DC77233A}"/>
                </c:ext>
              </c:extLst>
            </c:dLbl>
            <c:dLbl>
              <c:idx val="16"/>
              <c:layout>
                <c:manualLayout>
                  <c:x val="-4.3333041034344282E-3"/>
                  <c:y val="-9.1603414789396104E-17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8F3-481E-88FE-3442DC7723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Лист1!$A$2:$A$23</c:f>
              <c:strCache>
                <c:ptCount val="22"/>
                <c:pt idx="0">
                  <c:v>г. Когалым</c:v>
                </c:pt>
                <c:pt idx="1">
                  <c:v>г. Лангепас</c:v>
                </c:pt>
                <c:pt idx="2">
                  <c:v>г. Мегион</c:v>
                </c:pt>
                <c:pt idx="3">
                  <c:v>г. Нефтеюганск</c:v>
                </c:pt>
                <c:pt idx="4">
                  <c:v>г. Нижневартовск</c:v>
                </c:pt>
                <c:pt idx="5">
                  <c:v>г. Нягань</c:v>
                </c:pt>
                <c:pt idx="6">
                  <c:v>г. Покачи</c:v>
                </c:pt>
                <c:pt idx="7">
                  <c:v>г. Пыть-Ях</c:v>
                </c:pt>
                <c:pt idx="8">
                  <c:v>г. Радужный</c:v>
                </c:pt>
                <c:pt idx="9">
                  <c:v>г. Сургут</c:v>
                </c:pt>
                <c:pt idx="10">
                  <c:v>г. Урай</c:v>
                </c:pt>
                <c:pt idx="11">
                  <c:v>г. Ханты-Мансийск</c:v>
                </c:pt>
                <c:pt idx="12">
                  <c:v>г. Югорск</c:v>
                </c:pt>
                <c:pt idx="13">
                  <c:v>Белоярский район</c:v>
                </c:pt>
                <c:pt idx="14">
                  <c:v>Берёзовский район</c:v>
                </c:pt>
                <c:pt idx="15">
                  <c:v>Кондинский район</c:v>
                </c:pt>
                <c:pt idx="16">
                  <c:v>Нефтеюганский район</c:v>
                </c:pt>
                <c:pt idx="17">
                  <c:v>Нижневартовский район</c:v>
                </c:pt>
                <c:pt idx="18">
                  <c:v>Октябрьский район</c:v>
                </c:pt>
                <c:pt idx="19">
                  <c:v>Советский район</c:v>
                </c:pt>
                <c:pt idx="20">
                  <c:v>Сургутский район</c:v>
                </c:pt>
                <c:pt idx="21">
                  <c:v>Ханты-Мансийский район</c:v>
                </c:pt>
              </c:strCache>
            </c:str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13.4</c:v>
                </c:pt>
                <c:pt idx="1">
                  <c:v>3.8</c:v>
                </c:pt>
                <c:pt idx="2">
                  <c:v>5.9</c:v>
                </c:pt>
                <c:pt idx="3">
                  <c:v>9.5</c:v>
                </c:pt>
                <c:pt idx="4">
                  <c:v>13.5</c:v>
                </c:pt>
                <c:pt idx="5">
                  <c:v>7.3</c:v>
                </c:pt>
                <c:pt idx="6">
                  <c:v>4.3</c:v>
                </c:pt>
                <c:pt idx="7">
                  <c:v>12.7</c:v>
                </c:pt>
                <c:pt idx="8">
                  <c:v>6.3</c:v>
                </c:pt>
                <c:pt idx="9">
                  <c:v>28</c:v>
                </c:pt>
                <c:pt idx="10">
                  <c:v>6.5</c:v>
                </c:pt>
                <c:pt idx="11">
                  <c:v>15.8</c:v>
                </c:pt>
                <c:pt idx="12">
                  <c:v>6.4</c:v>
                </c:pt>
                <c:pt idx="13">
                  <c:v>6.2</c:v>
                </c:pt>
                <c:pt idx="14">
                  <c:v>3.6</c:v>
                </c:pt>
                <c:pt idx="15">
                  <c:v>2.8</c:v>
                </c:pt>
                <c:pt idx="16">
                  <c:v>3.2</c:v>
                </c:pt>
                <c:pt idx="17">
                  <c:v>5</c:v>
                </c:pt>
                <c:pt idx="18">
                  <c:v>4.0999999999999996</c:v>
                </c:pt>
                <c:pt idx="19">
                  <c:v>4.7</c:v>
                </c:pt>
                <c:pt idx="20">
                  <c:v>12.6</c:v>
                </c:pt>
                <c:pt idx="21">
                  <c:v>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8F3-481E-88FE-3442DC77233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1"/>
              <c:layout>
                <c:manualLayout>
                  <c:x val="6.4999561551513946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8F3-481E-88FE-3442DC77233A}"/>
                </c:ext>
              </c:extLst>
            </c:dLbl>
            <c:dLbl>
              <c:idx val="12"/>
              <c:layout>
                <c:manualLayout>
                  <c:x val="5.4166301292928381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8F3-481E-88FE-3442DC77233A}"/>
                </c:ext>
              </c:extLst>
            </c:dLbl>
            <c:dLbl>
              <c:idx val="13"/>
              <c:layout>
                <c:manualLayout>
                  <c:x val="3.2499780775756219E-3"/>
                  <c:y val="2.4983038090871002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8F3-481E-88FE-3442DC77233A}"/>
                </c:ext>
              </c:extLst>
            </c:dLbl>
            <c:dLbl>
              <c:idx val="15"/>
              <c:layout>
                <c:manualLayout>
                  <c:x val="3.2499780775756219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8F3-481E-88FE-3442DC77233A}"/>
                </c:ext>
              </c:extLst>
            </c:dLbl>
            <c:dLbl>
              <c:idx val="16"/>
              <c:layout>
                <c:manualLayout>
                  <c:x val="1.0833260258585708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8F3-481E-88FE-3442DC7723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Лист1!$A$2:$A$23</c:f>
              <c:strCache>
                <c:ptCount val="22"/>
                <c:pt idx="0">
                  <c:v>г. Когалым</c:v>
                </c:pt>
                <c:pt idx="1">
                  <c:v>г. Лангепас</c:v>
                </c:pt>
                <c:pt idx="2">
                  <c:v>г. Мегион</c:v>
                </c:pt>
                <c:pt idx="3">
                  <c:v>г. Нефтеюганск</c:v>
                </c:pt>
                <c:pt idx="4">
                  <c:v>г. Нижневартовск</c:v>
                </c:pt>
                <c:pt idx="5">
                  <c:v>г. Нягань</c:v>
                </c:pt>
                <c:pt idx="6">
                  <c:v>г. Покачи</c:v>
                </c:pt>
                <c:pt idx="7">
                  <c:v>г. Пыть-Ях</c:v>
                </c:pt>
                <c:pt idx="8">
                  <c:v>г. Радужный</c:v>
                </c:pt>
                <c:pt idx="9">
                  <c:v>г. Сургут</c:v>
                </c:pt>
                <c:pt idx="10">
                  <c:v>г. Урай</c:v>
                </c:pt>
                <c:pt idx="11">
                  <c:v>г. Ханты-Мансийск</c:v>
                </c:pt>
                <c:pt idx="12">
                  <c:v>г. Югорск</c:v>
                </c:pt>
                <c:pt idx="13">
                  <c:v>Белоярский район</c:v>
                </c:pt>
                <c:pt idx="14">
                  <c:v>Берёзовский район</c:v>
                </c:pt>
                <c:pt idx="15">
                  <c:v>Кондинский район</c:v>
                </c:pt>
                <c:pt idx="16">
                  <c:v>Нефтеюганский район</c:v>
                </c:pt>
                <c:pt idx="17">
                  <c:v>Нижневартовский район</c:v>
                </c:pt>
                <c:pt idx="18">
                  <c:v>Октябрьский район</c:v>
                </c:pt>
                <c:pt idx="19">
                  <c:v>Советский район</c:v>
                </c:pt>
                <c:pt idx="20">
                  <c:v>Сургутский район</c:v>
                </c:pt>
                <c:pt idx="21">
                  <c:v>Ханты-Мансийский район</c:v>
                </c:pt>
              </c:strCache>
            </c:strRef>
          </c:cat>
          <c:val>
            <c:numRef>
              <c:f>Лист1!$C$2:$C$23</c:f>
              <c:numCache>
                <c:formatCode>General</c:formatCode>
                <c:ptCount val="22"/>
                <c:pt idx="0" formatCode="0.0">
                  <c:v>10.142857142857141</c:v>
                </c:pt>
                <c:pt idx="1">
                  <c:v>2.5</c:v>
                </c:pt>
                <c:pt idx="2" formatCode="0.0">
                  <c:v>5.2857142857142874</c:v>
                </c:pt>
                <c:pt idx="3" formatCode="0.0">
                  <c:v>7.0769230769230784</c:v>
                </c:pt>
                <c:pt idx="4" formatCode="0.0">
                  <c:v>12.787878787878773</c:v>
                </c:pt>
                <c:pt idx="5" formatCode="0.0">
                  <c:v>5.2857142857142874</c:v>
                </c:pt>
                <c:pt idx="6" formatCode="0.0">
                  <c:v>6.3333333333333384</c:v>
                </c:pt>
                <c:pt idx="7" formatCode="0.0">
                  <c:v>11.666666666666675</c:v>
                </c:pt>
                <c:pt idx="8" formatCode="0.0">
                  <c:v>4.8333333333333384</c:v>
                </c:pt>
                <c:pt idx="9">
                  <c:v>18.5</c:v>
                </c:pt>
                <c:pt idx="10" formatCode="0.0">
                  <c:v>9.3333333333333357</c:v>
                </c:pt>
                <c:pt idx="11">
                  <c:v>19.899999999999999</c:v>
                </c:pt>
                <c:pt idx="12" formatCode="0.0">
                  <c:v>9.75</c:v>
                </c:pt>
                <c:pt idx="13" formatCode="0.0">
                  <c:v>8.7272727272727106</c:v>
                </c:pt>
                <c:pt idx="14" formatCode="0.0">
                  <c:v>4.666666666666667</c:v>
                </c:pt>
                <c:pt idx="15">
                  <c:v>3.2</c:v>
                </c:pt>
                <c:pt idx="16">
                  <c:v>3</c:v>
                </c:pt>
                <c:pt idx="17">
                  <c:v>4.2</c:v>
                </c:pt>
                <c:pt idx="18" formatCode="0.0">
                  <c:v>5.5555555555555483</c:v>
                </c:pt>
                <c:pt idx="19" formatCode="0.0">
                  <c:v>5.4545454545454497</c:v>
                </c:pt>
                <c:pt idx="20" formatCode="0.0">
                  <c:v>10.526315789473678</c:v>
                </c:pt>
                <c:pt idx="21" formatCode="0.0">
                  <c:v>4.1428571428571415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8F3-481E-88FE-3442DC77233A}"/>
            </c:ext>
          </c:extLst>
        </c:ser>
        <c:gapWidth val="219"/>
        <c:overlap val="-27"/>
        <c:axId val="44145664"/>
        <c:axId val="44151552"/>
      </c:barChart>
      <c:catAx>
        <c:axId val="441456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151552"/>
        <c:crosses val="autoZero"/>
        <c:auto val="1"/>
        <c:lblAlgn val="ctr"/>
        <c:lblOffset val="100"/>
      </c:catAx>
      <c:valAx>
        <c:axId val="441515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1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8176883384591249"/>
          <c:y val="0.10302543568688483"/>
          <c:w val="7.5601536516794063E-2"/>
          <c:h val="3.5669037826416256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3"/>
              <c:layout>
                <c:manualLayout>
                  <c:x val="-1.1649475892831418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7C-45C1-8174-633231D1F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6"/>
                <c:pt idx="0">
                  <c:v>г. Лангепас</c:v>
                </c:pt>
                <c:pt idx="1">
                  <c:v>г. Нефтеюганск</c:v>
                </c:pt>
                <c:pt idx="2">
                  <c:v>г. Нижневартовск</c:v>
                </c:pt>
                <c:pt idx="3">
                  <c:v>г. Радужный</c:v>
                </c:pt>
                <c:pt idx="4">
                  <c:v>г. Сургут</c:v>
                </c:pt>
                <c:pt idx="5">
                  <c:v>г. Урай</c:v>
                </c:pt>
                <c:pt idx="6">
                  <c:v>г. Ханты-Мансийск</c:v>
                </c:pt>
                <c:pt idx="7">
                  <c:v>Белоярский район</c:v>
                </c:pt>
                <c:pt idx="8">
                  <c:v>Берёзовский район</c:v>
                </c:pt>
                <c:pt idx="9">
                  <c:v>Кондинский район</c:v>
                </c:pt>
                <c:pt idx="10">
                  <c:v>Нефтеюганский район</c:v>
                </c:pt>
                <c:pt idx="11">
                  <c:v>Нижневартовский район</c:v>
                </c:pt>
                <c:pt idx="12">
                  <c:v>Октябрьский район</c:v>
                </c:pt>
                <c:pt idx="13">
                  <c:v>Советский район</c:v>
                </c:pt>
                <c:pt idx="14">
                  <c:v>Сургутский район</c:v>
                </c:pt>
                <c:pt idx="15">
                  <c:v>Ханты-Мансийский район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3.3</c:v>
                </c:pt>
                <c:pt idx="1">
                  <c:v>5</c:v>
                </c:pt>
                <c:pt idx="2">
                  <c:v>11.5</c:v>
                </c:pt>
                <c:pt idx="3">
                  <c:v>3</c:v>
                </c:pt>
                <c:pt idx="4">
                  <c:v>7.3</c:v>
                </c:pt>
                <c:pt idx="5">
                  <c:v>4</c:v>
                </c:pt>
                <c:pt idx="6">
                  <c:v>5.2</c:v>
                </c:pt>
                <c:pt idx="7">
                  <c:v>5</c:v>
                </c:pt>
                <c:pt idx="8">
                  <c:v>6.3</c:v>
                </c:pt>
                <c:pt idx="9">
                  <c:v>2</c:v>
                </c:pt>
                <c:pt idx="10">
                  <c:v>1</c:v>
                </c:pt>
                <c:pt idx="11">
                  <c:v>10</c:v>
                </c:pt>
                <c:pt idx="12">
                  <c:v>2.5</c:v>
                </c:pt>
                <c:pt idx="13">
                  <c:v>2</c:v>
                </c:pt>
                <c:pt idx="14">
                  <c:v>12</c:v>
                </c:pt>
                <c:pt idx="15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7C-45C1-8174-633231D1FB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3"/>
              <c:layout>
                <c:manualLayout>
                  <c:x val="5.8247379464157045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7C-45C1-8174-633231D1F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6"/>
                <c:pt idx="0">
                  <c:v>г. Лангепас</c:v>
                </c:pt>
                <c:pt idx="1">
                  <c:v>г. Нефтеюганск</c:v>
                </c:pt>
                <c:pt idx="2">
                  <c:v>г. Нижневартовск</c:v>
                </c:pt>
                <c:pt idx="3">
                  <c:v>г. Радужный</c:v>
                </c:pt>
                <c:pt idx="4">
                  <c:v>г. Сургут</c:v>
                </c:pt>
                <c:pt idx="5">
                  <c:v>г. Урай</c:v>
                </c:pt>
                <c:pt idx="6">
                  <c:v>г. Ханты-Мансийск</c:v>
                </c:pt>
                <c:pt idx="7">
                  <c:v>Белоярский район</c:v>
                </c:pt>
                <c:pt idx="8">
                  <c:v>Берёзовский район</c:v>
                </c:pt>
                <c:pt idx="9">
                  <c:v>Кондинский район</c:v>
                </c:pt>
                <c:pt idx="10">
                  <c:v>Нефтеюганский район</c:v>
                </c:pt>
                <c:pt idx="11">
                  <c:v>Нижневартовский район</c:v>
                </c:pt>
                <c:pt idx="12">
                  <c:v>Октябрьский район</c:v>
                </c:pt>
                <c:pt idx="13">
                  <c:v>Советский район</c:v>
                </c:pt>
                <c:pt idx="14">
                  <c:v>Сургутский район</c:v>
                </c:pt>
                <c:pt idx="15">
                  <c:v>Ханты-Мансийский район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2</c:v>
                </c:pt>
                <c:pt idx="1">
                  <c:v>2</c:v>
                </c:pt>
                <c:pt idx="2">
                  <c:v>14.5</c:v>
                </c:pt>
                <c:pt idx="3">
                  <c:v>6</c:v>
                </c:pt>
                <c:pt idx="4" formatCode="0.0">
                  <c:v>2.75</c:v>
                </c:pt>
                <c:pt idx="5">
                  <c:v>8</c:v>
                </c:pt>
                <c:pt idx="6">
                  <c:v>5.2</c:v>
                </c:pt>
                <c:pt idx="7">
                  <c:v>8</c:v>
                </c:pt>
                <c:pt idx="8" formatCode="0.0">
                  <c:v>5.666666666666667</c:v>
                </c:pt>
                <c:pt idx="9" formatCode="0.0">
                  <c:v>1.6666666666666667</c:v>
                </c:pt>
                <c:pt idx="10" formatCode="0.0">
                  <c:v>0.33333333333333331</c:v>
                </c:pt>
                <c:pt idx="11">
                  <c:v>8</c:v>
                </c:pt>
                <c:pt idx="12">
                  <c:v>0.5</c:v>
                </c:pt>
                <c:pt idx="13">
                  <c:v>2</c:v>
                </c:pt>
                <c:pt idx="14">
                  <c:v>2</c:v>
                </c:pt>
                <c:pt idx="15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A7C-45C1-8174-633231D1FBBB}"/>
            </c:ext>
          </c:extLst>
        </c:ser>
        <c:gapWidth val="219"/>
        <c:overlap val="-27"/>
        <c:axId val="44708224"/>
        <c:axId val="44709760"/>
      </c:barChart>
      <c:catAx>
        <c:axId val="447082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709760"/>
        <c:crosses val="autoZero"/>
        <c:auto val="1"/>
        <c:lblAlgn val="ctr"/>
        <c:lblOffset val="100"/>
      </c:catAx>
      <c:valAx>
        <c:axId val="447097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70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3956986696800737"/>
          <c:y val="8.4844476448022829E-2"/>
          <c:w val="8.1297619602573951E-2"/>
          <c:h val="3.5669037826416256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3"/>
              <c:layout>
                <c:manualLayout>
                  <c:x val="-1.1649475892831418E-2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7C-45C1-8174-633231D1F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6"/>
                <c:pt idx="0">
                  <c:v>г. Лангепас</c:v>
                </c:pt>
                <c:pt idx="1">
                  <c:v>г. Нефтеюганск</c:v>
                </c:pt>
                <c:pt idx="2">
                  <c:v>г. Нижневартовск</c:v>
                </c:pt>
                <c:pt idx="3">
                  <c:v>г. Радужный</c:v>
                </c:pt>
                <c:pt idx="4">
                  <c:v>г. Сургут</c:v>
                </c:pt>
                <c:pt idx="5">
                  <c:v>г. Урай</c:v>
                </c:pt>
                <c:pt idx="6">
                  <c:v>г. Ханты-Мансийск</c:v>
                </c:pt>
                <c:pt idx="7">
                  <c:v>Белоярский район</c:v>
                </c:pt>
                <c:pt idx="8">
                  <c:v>Берёзовский район</c:v>
                </c:pt>
                <c:pt idx="9">
                  <c:v>Кондинский район</c:v>
                </c:pt>
                <c:pt idx="10">
                  <c:v>Нефтеюганский район</c:v>
                </c:pt>
                <c:pt idx="11">
                  <c:v>Нижневартовский район</c:v>
                </c:pt>
                <c:pt idx="12">
                  <c:v>Октябрьский район</c:v>
                </c:pt>
                <c:pt idx="13">
                  <c:v>Советский район</c:v>
                </c:pt>
                <c:pt idx="14">
                  <c:v>Сургутский район</c:v>
                </c:pt>
                <c:pt idx="15">
                  <c:v>Ханты-Мансийский район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4</c:v>
                </c:pt>
                <c:pt idx="1">
                  <c:v>5</c:v>
                </c:pt>
                <c:pt idx="2">
                  <c:v>11.5</c:v>
                </c:pt>
                <c:pt idx="3">
                  <c:v>1.5</c:v>
                </c:pt>
                <c:pt idx="4">
                  <c:v>8</c:v>
                </c:pt>
                <c:pt idx="5">
                  <c:v>8</c:v>
                </c:pt>
                <c:pt idx="6">
                  <c:v>6.6</c:v>
                </c:pt>
                <c:pt idx="7">
                  <c:v>17</c:v>
                </c:pt>
                <c:pt idx="8">
                  <c:v>6</c:v>
                </c:pt>
                <c:pt idx="9">
                  <c:v>0.30000000000000021</c:v>
                </c:pt>
                <c:pt idx="10">
                  <c:v>1.3</c:v>
                </c:pt>
                <c:pt idx="11">
                  <c:v>10</c:v>
                </c:pt>
                <c:pt idx="12">
                  <c:v>1</c:v>
                </c:pt>
                <c:pt idx="13">
                  <c:v>2</c:v>
                </c:pt>
                <c:pt idx="14">
                  <c:v>12</c:v>
                </c:pt>
                <c:pt idx="1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7C-45C1-8174-633231D1FB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3"/>
              <c:layout>
                <c:manualLayout>
                  <c:x val="5.8247379464157045E-3"/>
                  <c:y val="0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7C-45C1-8174-633231D1FB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Лист1!$A$2:$A$17</c:f>
              <c:strCache>
                <c:ptCount val="16"/>
                <c:pt idx="0">
                  <c:v>г. Лангепас</c:v>
                </c:pt>
                <c:pt idx="1">
                  <c:v>г. Нефтеюганск</c:v>
                </c:pt>
                <c:pt idx="2">
                  <c:v>г. Нижневартовск</c:v>
                </c:pt>
                <c:pt idx="3">
                  <c:v>г. Радужный</c:v>
                </c:pt>
                <c:pt idx="4">
                  <c:v>г. Сургут</c:v>
                </c:pt>
                <c:pt idx="5">
                  <c:v>г. Урай</c:v>
                </c:pt>
                <c:pt idx="6">
                  <c:v>г. Ханты-Мансийск</c:v>
                </c:pt>
                <c:pt idx="7">
                  <c:v>Белоярский район</c:v>
                </c:pt>
                <c:pt idx="8">
                  <c:v>Берёзовский район</c:v>
                </c:pt>
                <c:pt idx="9">
                  <c:v>Кондинский район</c:v>
                </c:pt>
                <c:pt idx="10">
                  <c:v>Нефтеюганский район</c:v>
                </c:pt>
                <c:pt idx="11">
                  <c:v>Нижневартовский район</c:v>
                </c:pt>
                <c:pt idx="12">
                  <c:v>Октябрьский район</c:v>
                </c:pt>
                <c:pt idx="13">
                  <c:v>Советский район</c:v>
                </c:pt>
                <c:pt idx="14">
                  <c:v>Сургутский район</c:v>
                </c:pt>
                <c:pt idx="15">
                  <c:v>Ханты-Мансийский район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2</c:v>
                </c:pt>
                <c:pt idx="1">
                  <c:v>4</c:v>
                </c:pt>
                <c:pt idx="2">
                  <c:v>14.5</c:v>
                </c:pt>
                <c:pt idx="3">
                  <c:v>6</c:v>
                </c:pt>
                <c:pt idx="4">
                  <c:v>3</c:v>
                </c:pt>
                <c:pt idx="5">
                  <c:v>8</c:v>
                </c:pt>
                <c:pt idx="6">
                  <c:v>4.8</c:v>
                </c:pt>
                <c:pt idx="7">
                  <c:v>28</c:v>
                </c:pt>
                <c:pt idx="8" formatCode="0.0">
                  <c:v>7.3333333333333384</c:v>
                </c:pt>
                <c:pt idx="9">
                  <c:v>2.5</c:v>
                </c:pt>
                <c:pt idx="10">
                  <c:v>1.5</c:v>
                </c:pt>
                <c:pt idx="11">
                  <c:v>8</c:v>
                </c:pt>
                <c:pt idx="12">
                  <c:v>11</c:v>
                </c:pt>
                <c:pt idx="13">
                  <c:v>3</c:v>
                </c:pt>
                <c:pt idx="14">
                  <c:v>4</c:v>
                </c:pt>
                <c:pt idx="1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A7C-45C1-8174-633231D1FBBB}"/>
            </c:ext>
          </c:extLst>
        </c:ser>
        <c:gapWidth val="219"/>
        <c:overlap val="-27"/>
        <c:axId val="44545536"/>
        <c:axId val="44547072"/>
      </c:barChart>
      <c:catAx>
        <c:axId val="445455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547072"/>
        <c:crosses val="autoZero"/>
        <c:auto val="1"/>
        <c:lblAlgn val="ctr"/>
        <c:lblOffset val="100"/>
      </c:catAx>
      <c:valAx>
        <c:axId val="4454707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454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71862742731124951"/>
          <c:y val="0.10302543568688483"/>
          <c:w val="8.1297619602573951E-2"/>
          <c:h val="3.5669037826416256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2127</c:v>
                </c:pt>
                <c:pt idx="1">
                  <c:v>226</c:v>
                </c:pt>
                <c:pt idx="2">
                  <c:v>484</c:v>
                </c:pt>
                <c:pt idx="3">
                  <c:v>31</c:v>
                </c:pt>
                <c:pt idx="4">
                  <c:v>116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D4-416B-99F4-AEA5BE3B057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1919</c:v>
                </c:pt>
                <c:pt idx="1">
                  <c:v>173</c:v>
                </c:pt>
                <c:pt idx="2">
                  <c:v>323</c:v>
                </c:pt>
                <c:pt idx="3">
                  <c:v>36</c:v>
                </c:pt>
                <c:pt idx="4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D4-416B-99F4-AEA5BE3B0576}"/>
            </c:ext>
          </c:extLst>
        </c:ser>
        <c:gapWidth val="219"/>
        <c:overlap val="-27"/>
        <c:axId val="45094400"/>
        <c:axId val="45095936"/>
      </c:barChart>
      <c:catAx>
        <c:axId val="4509440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5095936"/>
        <c:crosses val="autoZero"/>
        <c:auto val="1"/>
        <c:lblAlgn val="ctr"/>
        <c:lblOffset val="100"/>
      </c:catAx>
      <c:valAx>
        <c:axId val="4509593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509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3519172808021744"/>
          <c:y val="0.10467552422696309"/>
          <c:w val="9.8777189677299732E-2"/>
          <c:h val="7.439436170755948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188</c:v>
                </c:pt>
                <c:pt idx="1">
                  <c:v>12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D4-416B-99F4-AEA5BE3B057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161</c:v>
                </c:pt>
                <c:pt idx="1">
                  <c:v>19</c:v>
                </c:pt>
                <c:pt idx="2">
                  <c:v>7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D4-416B-99F4-AEA5BE3B0576}"/>
            </c:ext>
          </c:extLst>
        </c:ser>
        <c:gapWidth val="219"/>
        <c:overlap val="-27"/>
        <c:axId val="48658304"/>
        <c:axId val="48659840"/>
      </c:barChart>
      <c:catAx>
        <c:axId val="486583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659840"/>
        <c:crosses val="autoZero"/>
        <c:auto val="1"/>
        <c:lblAlgn val="ctr"/>
        <c:lblOffset val="100"/>
      </c:catAx>
      <c:valAx>
        <c:axId val="4865984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65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2179307016700657"/>
          <c:y val="6.6528476451060692E-2"/>
          <c:w val="0.12482238680506982"/>
          <c:h val="7.439436170755948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281</c:v>
                </c:pt>
                <c:pt idx="1">
                  <c:v>86</c:v>
                </c:pt>
                <c:pt idx="2">
                  <c:v>77</c:v>
                </c:pt>
                <c:pt idx="3">
                  <c:v>15</c:v>
                </c:pt>
                <c:pt idx="4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24A-41BF-A341-5CB964ECFF5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277</c:v>
                </c:pt>
                <c:pt idx="1">
                  <c:v>74</c:v>
                </c:pt>
                <c:pt idx="2">
                  <c:v>56</c:v>
                </c:pt>
                <c:pt idx="3">
                  <c:v>11</c:v>
                </c:pt>
                <c:pt idx="4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24A-41BF-A341-5CB964ECFF57}"/>
            </c:ext>
          </c:extLst>
        </c:ser>
        <c:gapWidth val="219"/>
        <c:overlap val="-27"/>
        <c:axId val="48547712"/>
        <c:axId val="48549248"/>
      </c:barChart>
      <c:catAx>
        <c:axId val="485477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549248"/>
        <c:crosses val="autoZero"/>
        <c:auto val="1"/>
        <c:lblAlgn val="ctr"/>
        <c:lblOffset val="100"/>
      </c:catAx>
      <c:valAx>
        <c:axId val="4854924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54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9922773240920889"/>
          <c:y val="9.5237801825952095E-2"/>
          <c:w val="0.16995306232066559"/>
          <c:h val="7.2879281770987681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36</c:v>
                </c:pt>
                <c:pt idx="1">
                  <c:v>10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24A-41BF-A341-5CB964ECFF5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Педагог-педагог</c:v>
                </c:pt>
                <c:pt idx="1">
                  <c:v>Руководитель образовательной организации – педагог</c:v>
                </c:pt>
                <c:pt idx="2">
                  <c:v>Работодатель – студент педагогического вуза/ колледжа</c:v>
                </c:pt>
                <c:pt idx="3">
                  <c:v>Педагог вуза/колледжа – молодой педагог образовательной организации</c:v>
                </c:pt>
                <c:pt idx="4">
                  <c:v>Социальный партнер – педагогический работник образовательной организации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29</c:v>
                </c:pt>
                <c:pt idx="1">
                  <c:v>7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24A-41BF-A341-5CB964ECFF57}"/>
            </c:ext>
          </c:extLst>
        </c:ser>
        <c:gapWidth val="219"/>
        <c:overlap val="-27"/>
        <c:axId val="48711168"/>
        <c:axId val="48712704"/>
      </c:barChart>
      <c:catAx>
        <c:axId val="487111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712704"/>
        <c:crosses val="autoZero"/>
        <c:auto val="1"/>
        <c:lblAlgn val="ctr"/>
        <c:lblOffset val="100"/>
      </c:catAx>
      <c:valAx>
        <c:axId val="487127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71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2165252542553866"/>
          <c:y val="7.7056811788140112E-2"/>
          <c:w val="0.10479461307937918"/>
          <c:h val="8.499992126356244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2531103199364045"/>
          <c:y val="3.1369574600996361E-2"/>
          <c:w val="0.5301636120146529"/>
          <c:h val="0.8389121733949810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2.2086230556944229E-3"/>
                  <c:y val="-8.9724381878781189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D84-4EF4-8ACD-A42E978C070F}"/>
                </c:ext>
              </c:extLst>
            </c:dLbl>
            <c:dLbl>
              <c:idx val="1"/>
              <c:layout>
                <c:manualLayout>
                  <c:x val="-1.104311527847170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D84-4EF4-8ACD-A42E978C070F}"/>
                </c:ext>
              </c:extLst>
            </c:dLbl>
            <c:dLbl>
              <c:idx val="2"/>
              <c:layout>
                <c:manualLayout>
                  <c:x val="-1.1043115278471709E-3"/>
                  <c:y val="4.894113729954372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D84-4EF4-8ACD-A42E978C070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D84-4EF4-8ACD-A42E978C070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22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D84-4EF4-8ACD-A42E978C0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Социальный партнер – педагогический работник образовательной организации</c:v>
                </c:pt>
                <c:pt idx="1">
                  <c:v>Педагог вуза/колледжа – молодой педагог образовательной организации</c:v>
                </c:pt>
                <c:pt idx="2">
                  <c:v>Работодатель – студент педагогического вуза/ колледжа</c:v>
                </c:pt>
                <c:pt idx="3">
                  <c:v>Руководитель образовательной организации – педагог</c:v>
                </c:pt>
                <c:pt idx="4">
                  <c:v>Педагог – педагог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8</c:v>
                </c:pt>
                <c:pt idx="2">
                  <c:v>17</c:v>
                </c:pt>
                <c:pt idx="3">
                  <c:v>20</c:v>
                </c:pt>
                <c:pt idx="4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D84-4EF4-8ACD-A42E978C07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D84-4EF4-8ACD-A42E978C070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D84-4EF4-8ACD-A42E978C070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D84-4EF4-8ACD-A42E978C070F}"/>
                </c:ext>
              </c:extLst>
            </c:dLbl>
            <c:dLbl>
              <c:idx val="3"/>
              <c:layout>
                <c:manualLayout>
                  <c:x val="0"/>
                  <c:y val="-4.4862190939390638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D84-4EF4-8ACD-A42E978C070F}"/>
                </c:ext>
              </c:extLst>
            </c:dLbl>
            <c:dLbl>
              <c:idx val="4"/>
              <c:layout>
                <c:manualLayout>
                  <c:x val="-1.6196381973105252E-1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D84-4EF4-8ACD-A42E978C0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Социальный партнер – педагогический работник образовательной организации</c:v>
                </c:pt>
                <c:pt idx="1">
                  <c:v>Педагог вуза/колледжа – молодой педагог образовательной организации</c:v>
                </c:pt>
                <c:pt idx="2">
                  <c:v>Работодатель – студент педагогического вуза/ колледжа</c:v>
                </c:pt>
                <c:pt idx="3">
                  <c:v>Руководитель образовательной организации – педагог</c:v>
                </c:pt>
                <c:pt idx="4">
                  <c:v>Педагог – педагог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11</c:v>
                </c:pt>
                <c:pt idx="1">
                  <c:v>8</c:v>
                </c:pt>
                <c:pt idx="2">
                  <c:v>18</c:v>
                </c:pt>
                <c:pt idx="3">
                  <c:v>18</c:v>
                </c:pt>
                <c:pt idx="4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CD84-4EF4-8ACD-A42E978C070F}"/>
            </c:ext>
          </c:extLst>
        </c:ser>
        <c:gapWidth val="182"/>
        <c:axId val="48303104"/>
        <c:axId val="48509696"/>
      </c:barChart>
      <c:catAx>
        <c:axId val="4830310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509696"/>
        <c:crosses val="autoZero"/>
        <c:auto val="1"/>
        <c:lblAlgn val="ctr"/>
        <c:lblOffset val="100"/>
      </c:catAx>
      <c:valAx>
        <c:axId val="4850969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30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6146695223766104"/>
          <c:y val="0.93241459219985368"/>
          <c:w val="7.7066042792197531E-2"/>
          <c:h val="3.493737162509401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40990787424611008"/>
          <c:y val="2.6917625514749018E-2"/>
          <c:w val="0.52058300153734005"/>
          <c:h val="0.83891217339498103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2.2086230556944229E-3"/>
                  <c:y val="-8.9724381878781189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D84-4EF4-8ACD-A42E978C070F}"/>
                </c:ext>
              </c:extLst>
            </c:dLbl>
            <c:dLbl>
              <c:idx val="1"/>
              <c:layout>
                <c:manualLayout>
                  <c:x val="-1.104311527847170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D84-4EF4-8ACD-A42E978C070F}"/>
                </c:ext>
              </c:extLst>
            </c:dLbl>
            <c:dLbl>
              <c:idx val="2"/>
              <c:layout>
                <c:manualLayout>
                  <c:x val="-1.1043115278471709E-3"/>
                  <c:y val="4.894113729954372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D84-4EF4-8ACD-A42E978C070F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D84-4EF4-8ACD-A42E978C070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16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D84-4EF4-8ACD-A42E978C0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Социальный партнер – педагогический работник образовательной организации</c:v>
                </c:pt>
                <c:pt idx="1">
                  <c:v>Педагог вуза/колледжа – молодой педагог образовательной организации</c:v>
                </c:pt>
                <c:pt idx="2">
                  <c:v>Работодатель – студент педагогического вуза/ колледжа</c:v>
                </c:pt>
                <c:pt idx="3">
                  <c:v>Руководитель образовательной организации – педагог</c:v>
                </c:pt>
                <c:pt idx="4">
                  <c:v>Педагог – педагог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D84-4EF4-8ACD-A42E978C07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D84-4EF4-8ACD-A42E978C070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D84-4EF4-8ACD-A42E978C070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D84-4EF4-8ACD-A42E978C070F}"/>
                </c:ext>
              </c:extLst>
            </c:dLbl>
            <c:dLbl>
              <c:idx val="3"/>
              <c:layout>
                <c:manualLayout>
                  <c:x val="0"/>
                  <c:y val="-4.4862190939390638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D84-4EF4-8ACD-A42E978C070F}"/>
                </c:ext>
              </c:extLst>
            </c:dLbl>
            <c:dLbl>
              <c:idx val="4"/>
              <c:layout>
                <c:manualLayout>
                  <c:x val="-1.6196381973105252E-1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D84-4EF4-8ACD-A42E978C07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Социальный партнер – педагогический работник образовательной организации</c:v>
                </c:pt>
                <c:pt idx="1">
                  <c:v>Педагог вуза/колледжа – молодой педагог образовательной организации</c:v>
                </c:pt>
                <c:pt idx="2">
                  <c:v>Работодатель – студент педагогического вуза/ колледжа</c:v>
                </c:pt>
                <c:pt idx="3">
                  <c:v>Руководитель образовательной организации – педагог</c:v>
                </c:pt>
                <c:pt idx="4">
                  <c:v>Педагог – педагог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6</c:v>
                </c:pt>
                <c:pt idx="4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CD84-4EF4-8ACD-A42E978C070F}"/>
            </c:ext>
          </c:extLst>
        </c:ser>
        <c:gapWidth val="182"/>
        <c:axId val="49186688"/>
        <c:axId val="49188224"/>
      </c:barChart>
      <c:catAx>
        <c:axId val="4918668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lang="ru-RU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188224"/>
        <c:crosses val="autoZero"/>
        <c:auto val="1"/>
        <c:lblAlgn val="ctr"/>
        <c:lblOffset val="100"/>
      </c:catAx>
      <c:valAx>
        <c:axId val="4918822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18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6146695223766104"/>
          <c:y val="0.93093059055553362"/>
          <c:w val="7.7066042792197531E-2"/>
          <c:h val="3.493737162509401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Индивидуальное</c:v>
                </c:pt>
                <c:pt idx="1">
                  <c:v>Групповое</c:v>
                </c:pt>
                <c:pt idx="2">
                  <c:v>Реверсивное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283</c:v>
                </c:pt>
                <c:pt idx="1">
                  <c:v>100</c:v>
                </c:pt>
                <c:pt idx="2">
                  <c:v>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0F-45A1-8C1D-A07E110E77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Индивидуальное</c:v>
                </c:pt>
                <c:pt idx="1">
                  <c:v>Групповое</c:v>
                </c:pt>
                <c:pt idx="2">
                  <c:v>Реверсивное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280</c:v>
                </c:pt>
                <c:pt idx="1">
                  <c:v>82</c:v>
                </c:pt>
                <c:pt idx="2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0F-45A1-8C1D-A07E110E779D}"/>
            </c:ext>
          </c:extLst>
        </c:ser>
        <c:gapWidth val="219"/>
        <c:overlap val="-27"/>
        <c:axId val="49086464"/>
        <c:axId val="49088000"/>
      </c:barChart>
      <c:catAx>
        <c:axId val="490864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088000"/>
        <c:crosses val="autoZero"/>
        <c:auto val="1"/>
        <c:lblAlgn val="ctr"/>
        <c:lblOffset val="100"/>
      </c:catAx>
      <c:valAx>
        <c:axId val="4908800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08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0750168958706812"/>
          <c:y val="8.6147306807046076E-2"/>
          <c:w val="0.12331803095454996"/>
          <c:h val="7.2879281770987681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Индивидуальное</c:v>
                </c:pt>
                <c:pt idx="1">
                  <c:v>Групповое</c:v>
                </c:pt>
                <c:pt idx="2">
                  <c:v>Реверсивное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38</c:v>
                </c:pt>
                <c:pt idx="1">
                  <c:v>9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0F-45A1-8C1D-A07E110E779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Индивидуальное</c:v>
                </c:pt>
                <c:pt idx="1">
                  <c:v>Групповое</c:v>
                </c:pt>
                <c:pt idx="2">
                  <c:v>Реверсивное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32</c:v>
                </c:pt>
                <c:pt idx="1">
                  <c:v>8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0F-45A1-8C1D-A07E110E779D}"/>
            </c:ext>
          </c:extLst>
        </c:ser>
        <c:gapWidth val="219"/>
        <c:overlap val="-27"/>
        <c:axId val="49520640"/>
        <c:axId val="49522176"/>
      </c:barChart>
      <c:catAx>
        <c:axId val="495206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522176"/>
        <c:crosses val="autoZero"/>
        <c:auto val="1"/>
        <c:lblAlgn val="ctr"/>
        <c:lblOffset val="100"/>
      </c:catAx>
      <c:valAx>
        <c:axId val="4952217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52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3533227282168552"/>
          <c:y val="8.6147306807046076E-2"/>
          <c:w val="0.11128318415039105"/>
          <c:h val="6.378880215155670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394-4B0A-9B29-A757E4A23B91}"/>
                </c:ext>
              </c:extLst>
            </c:dLbl>
            <c:dLbl>
              <c:idx val="1"/>
              <c:layout>
                <c:manualLayout>
                  <c:x val="-1.2710517953606099E-3"/>
                  <c:y val="-2.572085740781961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394-4B0A-9B29-A757E4A23B91}"/>
                </c:ext>
              </c:extLst>
            </c:dLbl>
            <c:dLbl>
              <c:idx val="2"/>
              <c:layout>
                <c:manualLayout>
                  <c:x val="-2.542103590721323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394-4B0A-9B29-A757E4A23B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Реверсивное</c:v>
                </c:pt>
                <c:pt idx="1">
                  <c:v>Групповое</c:v>
                </c:pt>
                <c:pt idx="2">
                  <c:v>Индивидуальное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</c:v>
                </c:pt>
                <c:pt idx="1">
                  <c:v>20</c:v>
                </c:pt>
                <c:pt idx="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94-4B0A-9B29-A757E4A23B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15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394-4B0A-9B29-A757E4A23B91}"/>
                </c:ext>
              </c:extLst>
            </c:dLbl>
            <c:dLbl>
              <c:idx val="1"/>
              <c:layout>
                <c:manualLayout>
                  <c:x val="-2.5421035907213234E-3"/>
                  <c:y val="-4.715436051647284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394-4B0A-9B29-A757E4A23B91}"/>
                </c:ext>
              </c:extLst>
            </c:dLbl>
            <c:dLbl>
              <c:idx val="2"/>
              <c:layout>
                <c:manualLayout>
                  <c:x val="0"/>
                  <c:y val="-2.3577180258236466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7394-4B0A-9B29-A757E4A23B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Реверсивное</c:v>
                </c:pt>
                <c:pt idx="1">
                  <c:v>Групповое</c:v>
                </c:pt>
                <c:pt idx="2">
                  <c:v>Индивидуальное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</c:v>
                </c:pt>
                <c:pt idx="1">
                  <c:v>19</c:v>
                </c:pt>
                <c:pt idx="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394-4B0A-9B29-A757E4A23B91}"/>
            </c:ext>
          </c:extLst>
        </c:ser>
        <c:gapWidth val="182"/>
        <c:axId val="49625344"/>
        <c:axId val="49647616"/>
      </c:barChart>
      <c:catAx>
        <c:axId val="4962534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647616"/>
        <c:crosses val="autoZero"/>
        <c:auto val="1"/>
        <c:lblAlgn val="ctr"/>
        <c:lblOffset val="100"/>
      </c:catAx>
      <c:valAx>
        <c:axId val="49647616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62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1291684880096051"/>
          <c:y val="2.0277720017867994E-2"/>
          <c:w val="0.87014438874436151"/>
          <c:h val="0.89410706857246902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394-4B0A-9B29-A757E4A23B91}"/>
                </c:ext>
              </c:extLst>
            </c:dLbl>
            <c:dLbl>
              <c:idx val="1"/>
              <c:layout>
                <c:manualLayout>
                  <c:x val="-1.2710517953606099E-3"/>
                  <c:y val="-2.572085740781961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394-4B0A-9B29-A757E4A23B91}"/>
                </c:ext>
              </c:extLst>
            </c:dLbl>
            <c:dLbl>
              <c:idx val="2"/>
              <c:layout>
                <c:manualLayout>
                  <c:x val="-2.542103590721323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394-4B0A-9B29-A757E4A23B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Реверсивное</c:v>
                </c:pt>
                <c:pt idx="1">
                  <c:v>Групповое</c:v>
                </c:pt>
                <c:pt idx="2">
                  <c:v>Индивидуальное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7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94-4B0A-9B29-A757E4A23B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394-4B0A-9B29-A757E4A23B91}"/>
                </c:ext>
              </c:extLst>
            </c:dLbl>
            <c:dLbl>
              <c:idx val="1"/>
              <c:layout>
                <c:manualLayout>
                  <c:x val="-2.5421035907213234E-3"/>
                  <c:y val="-4.715436051647284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394-4B0A-9B29-A757E4A23B91}"/>
                </c:ext>
              </c:extLst>
            </c:dLbl>
            <c:dLbl>
              <c:idx val="2"/>
              <c:layout>
                <c:manualLayout>
                  <c:x val="0"/>
                  <c:y val="-2.3577180258236466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17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7394-4B0A-9B29-A757E4A23B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Реверсивное</c:v>
                </c:pt>
                <c:pt idx="1">
                  <c:v>Групповое</c:v>
                </c:pt>
                <c:pt idx="2">
                  <c:v>Индивидуальное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</c:v>
                </c:pt>
                <c:pt idx="1">
                  <c:v>6</c:v>
                </c:pt>
                <c:pt idx="2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394-4B0A-9B29-A757E4A23B91}"/>
            </c:ext>
          </c:extLst>
        </c:ser>
        <c:gapWidth val="182"/>
        <c:axId val="48721280"/>
        <c:axId val="49596672"/>
      </c:barChart>
      <c:catAx>
        <c:axId val="4872128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596672"/>
        <c:crosses val="autoZero"/>
        <c:auto val="1"/>
        <c:lblAlgn val="ctr"/>
        <c:lblOffset val="100"/>
      </c:catAx>
      <c:valAx>
        <c:axId val="4959667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872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38272817625332389"/>
          <c:y val="1.2478596934072599E-2"/>
          <c:w val="0.60651726547935858"/>
          <c:h val="0.8949025791270161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14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5EB-4FE7-8AE9-8873778AE370}"/>
                </c:ext>
              </c:extLst>
            </c:dLbl>
            <c:dLbl>
              <c:idx val="1"/>
              <c:layout>
                <c:manualLayout>
                  <c:x val="-1.2710517953606099E-3"/>
                  <c:y val="-2.572085740781961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5EB-4FE7-8AE9-8873778AE370}"/>
                </c:ext>
              </c:extLst>
            </c:dLbl>
            <c:dLbl>
              <c:idx val="2"/>
              <c:layout>
                <c:manualLayout>
                  <c:x val="-2.542103590721323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5EB-4FE7-8AE9-8873778AE370}"/>
                </c:ext>
              </c:extLst>
            </c:dLbl>
            <c:dLbl>
              <c:idx val="3"/>
              <c:layout>
                <c:manualLayout>
                  <c:x val="0"/>
                  <c:y val="-2.3577180258236466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86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5EB-4FE7-8AE9-8873778AE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занявших призовые места на федеральном уровне</c:v>
                </c:pt>
                <c:pt idx="1">
                  <c:v>представивших наставническую практику на федеральном уровне</c:v>
                </c:pt>
                <c:pt idx="2">
                  <c:v>занявших призовые места на региональном уровне</c:v>
                </c:pt>
                <c:pt idx="3">
                  <c:v>представивших наставническую практику на региональном уровне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31</c:v>
                </c:pt>
                <c:pt idx="2">
                  <c:v>35</c:v>
                </c:pt>
                <c:pt idx="3">
                  <c:v>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5EB-4FE7-8AE9-8873778AE37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21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5EB-4FE7-8AE9-8873778AE370}"/>
                </c:ext>
              </c:extLst>
            </c:dLbl>
            <c:dLbl>
              <c:idx val="1"/>
              <c:layout>
                <c:manualLayout>
                  <c:x val="-2.5421035907213234E-3"/>
                  <c:y val="-4.715436051647284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69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5EB-4FE7-8AE9-8873778AE370}"/>
                </c:ext>
              </c:extLst>
            </c:dLbl>
            <c:dLbl>
              <c:idx val="2"/>
              <c:layout>
                <c:manualLayout>
                  <c:x val="0"/>
                  <c:y val="-2.3577180258236466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5EB-4FE7-8AE9-8873778AE37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55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5EB-4FE7-8AE9-8873778AE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занявших призовые места на федеральном уровне</c:v>
                </c:pt>
                <c:pt idx="1">
                  <c:v>представивших наставническую практику на федеральном уровне</c:v>
                </c:pt>
                <c:pt idx="2">
                  <c:v>занявших призовые места на региональном уровне</c:v>
                </c:pt>
                <c:pt idx="3">
                  <c:v>представивших наставническую практику на региональном уровне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21</c:v>
                </c:pt>
                <c:pt idx="1">
                  <c:v>69</c:v>
                </c:pt>
                <c:pt idx="2">
                  <c:v>19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5EB-4FE7-8AE9-8873778AE370}"/>
            </c:ext>
          </c:extLst>
        </c:ser>
        <c:gapWidth val="182"/>
        <c:axId val="49017216"/>
        <c:axId val="49035520"/>
      </c:barChart>
      <c:catAx>
        <c:axId val="4901721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035520"/>
        <c:crosses val="autoZero"/>
        <c:auto val="1"/>
        <c:lblAlgn val="ctr"/>
        <c:lblOffset val="100"/>
      </c:catAx>
      <c:valAx>
        <c:axId val="4903552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01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8416570930172755"/>
          <c:y val="2.1837544634627056E-2"/>
          <c:w val="0.60147695767523512"/>
          <c:h val="0.89410706857246902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5EB-4FE7-8AE9-8873778AE370}"/>
                </c:ext>
              </c:extLst>
            </c:dLbl>
            <c:dLbl>
              <c:idx val="1"/>
              <c:layout>
                <c:manualLayout>
                  <c:x val="-1.2710517953606099E-3"/>
                  <c:y val="-2.572085740781961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5EB-4FE7-8AE9-8873778AE370}"/>
                </c:ext>
              </c:extLst>
            </c:dLbl>
            <c:dLbl>
              <c:idx val="2"/>
              <c:layout>
                <c:manualLayout>
                  <c:x val="-2.542103590721323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5EB-4FE7-8AE9-8873778AE370}"/>
                </c:ext>
              </c:extLst>
            </c:dLbl>
            <c:dLbl>
              <c:idx val="3"/>
              <c:layout>
                <c:manualLayout>
                  <c:x val="0"/>
                  <c:y val="-2.3577180258236466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5EB-4FE7-8AE9-8873778AE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занявших призовые места на федеральном уровне</c:v>
                </c:pt>
                <c:pt idx="1">
                  <c:v>представивших наставническую практику на федеральном уровне</c:v>
                </c:pt>
                <c:pt idx="2">
                  <c:v>занявших призовые места на региональном уровне</c:v>
                </c:pt>
                <c:pt idx="3">
                  <c:v>представивших наставническую практику на региональном уровне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5EB-4FE7-8AE9-8873778AE37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5EB-4FE7-8AE9-8873778AE370}"/>
                </c:ext>
              </c:extLst>
            </c:dLbl>
            <c:dLbl>
              <c:idx val="1"/>
              <c:layout>
                <c:manualLayout>
                  <c:x val="-2.5421035907213234E-3"/>
                  <c:y val="-4.715436051647284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5EB-4FE7-8AE9-8873778AE370}"/>
                </c:ext>
              </c:extLst>
            </c:dLbl>
            <c:dLbl>
              <c:idx val="2"/>
              <c:layout>
                <c:manualLayout>
                  <c:x val="0"/>
                  <c:y val="-2.3577180258236466E-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5EB-4FE7-8AE9-8873778AE37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</a:t>
                    </a:r>
                    <a:endParaRPr lang="ru-RU" dirty="0"/>
                  </a:p>
                </c:rich>
              </c:tx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5EB-4FE7-8AE9-8873778AE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charset="0"/>
                    <a:ea typeface="+mn-ea"/>
                    <a:cs typeface="Times New Roman" panose="0202060305040502030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занявших призовые места на федеральном уровне</c:v>
                </c:pt>
                <c:pt idx="1">
                  <c:v>представивших наставническую практику на федеральном уровне</c:v>
                </c:pt>
                <c:pt idx="2">
                  <c:v>занявших призовые места на региональном уровне</c:v>
                </c:pt>
                <c:pt idx="3">
                  <c:v>представивших наставническую практику на региональном уровне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</c:v>
                </c:pt>
                <c:pt idx="1">
                  <c:v>11</c:v>
                </c:pt>
                <c:pt idx="2">
                  <c:v>2</c:v>
                </c:pt>
                <c:pt idx="3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5EB-4FE7-8AE9-8873778AE370}"/>
            </c:ext>
          </c:extLst>
        </c:ser>
        <c:gapWidth val="182"/>
        <c:axId val="49524736"/>
        <c:axId val="49597824"/>
      </c:barChart>
      <c:catAx>
        <c:axId val="4952473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597824"/>
        <c:crosses val="autoZero"/>
        <c:auto val="1"/>
        <c:lblAlgn val="ctr"/>
        <c:lblOffset val="100"/>
      </c:catAx>
      <c:valAx>
        <c:axId val="4959782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charset="0"/>
                <a:ea typeface="+mn-ea"/>
                <a:cs typeface="Times New Roman" panose="02020603050405020304" charset="0"/>
              </a:defRPr>
            </a:pPr>
            <a:endParaRPr lang="ru-RU"/>
          </a:p>
        </c:txPr>
        <c:crossAx val="4952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charset="0"/>
              <a:ea typeface="+mn-ea"/>
              <a:cs typeface="Times New Roman" panose="02020603050405020304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DCCA84-845D-4AFA-B5C9-F6524C28B363}" type="doc">
      <dgm:prSet loTypeId="urn:microsoft.com/office/officeart/2005/8/layout/radial3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3B7D232D-7CD3-4CE8-9F64-CD8AC0A8F086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4000" b="1" dirty="0"/>
            <a:t>Всего ОО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6000" b="1" dirty="0"/>
            <a:t>36</a:t>
          </a:r>
          <a:r>
            <a:rPr lang="en-US" altLang="zh-CN" sz="6000" b="1" dirty="0"/>
            <a:t>1</a:t>
          </a:r>
          <a:endParaRPr lang="ru-RU" altLang="zh-CN" sz="6000" b="1" dirty="0"/>
        </a:p>
      </dgm:t>
    </dgm:pt>
    <dgm:pt modelId="{C7F2A52F-E9AF-4FE6-B5CD-C166BF0ADD11}" type="parTrans" cxnId="{925703F9-8064-490E-AA02-9718DE7D1816}">
      <dgm:prSet/>
      <dgm:spPr/>
      <dgm:t>
        <a:bodyPr/>
        <a:lstStyle/>
        <a:p>
          <a:endParaRPr lang="zh-CN" altLang="en-US"/>
        </a:p>
      </dgm:t>
    </dgm:pt>
    <dgm:pt modelId="{30BC1A13-A670-40BD-AA58-D31C951E8C01}" type="sibTrans" cxnId="{925703F9-8064-490E-AA02-9718DE7D1816}">
      <dgm:prSet/>
      <dgm:spPr/>
      <dgm:t>
        <a:bodyPr/>
        <a:lstStyle/>
        <a:p>
          <a:endParaRPr lang="zh-CN" altLang="en-US"/>
        </a:p>
      </dgm:t>
    </dgm:pt>
    <dgm:pt modelId="{C7B2594F-967C-49BB-B2B4-428D59DF0E5B}">
      <dgm:prSet phldrT="[Текст]" phldr="0" custT="1"/>
      <dgm:spPr>
        <a:solidFill>
          <a:srgbClr val="009242">
            <a:alpha val="49804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800" b="1" dirty="0"/>
            <a:t>МОО - 28</a:t>
          </a:r>
          <a:r>
            <a:rPr lang="en-US" altLang="zh-CN" sz="2800" b="1" dirty="0"/>
            <a:t>7</a:t>
          </a:r>
          <a:endParaRPr lang="ru-RU" altLang="zh-CN" sz="2800" b="1" dirty="0"/>
        </a:p>
      </dgm:t>
    </dgm:pt>
    <dgm:pt modelId="{BDBB4B8B-EAF7-4324-AC79-B5938C48C343}" type="parTrans" cxnId="{383C47EA-2058-43AF-AB93-3D20E982763D}">
      <dgm:prSet/>
      <dgm:spPr/>
      <dgm:t>
        <a:bodyPr/>
        <a:lstStyle/>
        <a:p>
          <a:endParaRPr lang="zh-CN" altLang="en-US"/>
        </a:p>
      </dgm:t>
    </dgm:pt>
    <dgm:pt modelId="{33450FBC-DB64-439A-8E3F-E2574AEFCA86}" type="sibTrans" cxnId="{383C47EA-2058-43AF-AB93-3D20E982763D}">
      <dgm:prSet/>
      <dgm:spPr/>
      <dgm:t>
        <a:bodyPr/>
        <a:lstStyle/>
        <a:p>
          <a:endParaRPr lang="zh-CN" altLang="en-US"/>
        </a:p>
      </dgm:t>
    </dgm:pt>
    <dgm:pt modelId="{2754153E-2870-4A58-BD98-DAF85237F37A}">
      <dgm:prSet phldrT="[Текст]" phldr="0" custT="1"/>
      <dgm:spPr>
        <a:solidFill>
          <a:srgbClr val="7CFF3B">
            <a:alpha val="49804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800" b="1" dirty="0"/>
            <a:t>ОО ДОД</a:t>
          </a:r>
          <a:r>
            <a:rPr lang="en-US" altLang="zh-CN" sz="2800" b="1" dirty="0"/>
            <a:t> </a:t>
          </a:r>
          <a:r>
            <a:rPr lang="ru-RU" altLang="zh-CN" sz="2800" b="1" dirty="0"/>
            <a:t>-</a:t>
          </a:r>
          <a:r>
            <a:rPr lang="en-US" altLang="zh-CN" sz="2800" b="1" dirty="0"/>
            <a:t> 34</a:t>
          </a:r>
          <a:endParaRPr lang="ru-RU" altLang="zh-CN" sz="2800" b="1" dirty="0"/>
        </a:p>
      </dgm:t>
    </dgm:pt>
    <dgm:pt modelId="{42C2D6D1-657F-4D95-8E73-20ABF221F4DE}" type="parTrans" cxnId="{DF1D6BF9-7B1A-477B-9A7B-4B91B380140B}">
      <dgm:prSet/>
      <dgm:spPr/>
      <dgm:t>
        <a:bodyPr/>
        <a:lstStyle/>
        <a:p>
          <a:endParaRPr lang="zh-CN" altLang="en-US"/>
        </a:p>
      </dgm:t>
    </dgm:pt>
    <dgm:pt modelId="{2EBAC0DD-319C-4E29-BF39-DF789C3A671B}" type="sibTrans" cxnId="{DF1D6BF9-7B1A-477B-9A7B-4B91B380140B}">
      <dgm:prSet/>
      <dgm:spPr/>
      <dgm:t>
        <a:bodyPr/>
        <a:lstStyle/>
        <a:p>
          <a:endParaRPr lang="zh-CN" altLang="en-US"/>
        </a:p>
      </dgm:t>
    </dgm:pt>
    <dgm:pt modelId="{958CABDF-7852-497F-8010-4C61E7F717F8}">
      <dgm:prSet phldrT="[Текст]" phldr="0" custT="1"/>
      <dgm:spPr>
        <a:solidFill>
          <a:srgbClr val="89FFAE">
            <a:alpha val="49804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800" b="1" dirty="0"/>
            <a:t>ОО СПО - 18</a:t>
          </a:r>
        </a:p>
      </dgm:t>
    </dgm:pt>
    <dgm:pt modelId="{2FC43F87-80F9-4689-A911-01FBE8108216}" type="parTrans" cxnId="{2499BEFB-336A-4560-B645-628A7B499DEB}">
      <dgm:prSet/>
      <dgm:spPr/>
      <dgm:t>
        <a:bodyPr/>
        <a:lstStyle/>
        <a:p>
          <a:endParaRPr lang="zh-CN" altLang="en-US"/>
        </a:p>
      </dgm:t>
    </dgm:pt>
    <dgm:pt modelId="{12DBAD54-938D-421B-8D70-FD589A3A24B7}" type="sibTrans" cxnId="{2499BEFB-336A-4560-B645-628A7B499DEB}">
      <dgm:prSet/>
      <dgm:spPr/>
      <dgm:t>
        <a:bodyPr/>
        <a:lstStyle/>
        <a:p>
          <a:endParaRPr lang="zh-CN" altLang="en-US"/>
        </a:p>
      </dgm:t>
    </dgm:pt>
    <dgm:pt modelId="{82717C1F-66C6-4A94-9A71-62F2105F77AB}">
      <dgm:prSet phldrT="[Текст]" phldr="0" custT="0"/>
      <dgm:spPr>
        <a:solidFill>
          <a:srgbClr val="A8FF7D">
            <a:alpha val="50000"/>
          </a:srgb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b="1" dirty="0" err="1"/>
            <a:t>Подведы</a:t>
          </a:r>
          <a:r>
            <a:rPr lang="ru-RU" altLang="zh-CN" b="1" dirty="0"/>
            <a:t> - 2</a:t>
          </a:r>
          <a:r>
            <a:rPr lang="en-US" altLang="zh-CN" b="1" dirty="0"/>
            <a:t>2</a:t>
          </a:r>
          <a:endParaRPr lang="ru-RU" altLang="zh-CN" b="1" dirty="0"/>
        </a:p>
      </dgm:t>
    </dgm:pt>
    <dgm:pt modelId="{76E20547-2B14-46FF-8876-56FF1C0E3AD3}" type="parTrans" cxnId="{462BEAF0-2D42-4654-B6C3-3C208413601B}">
      <dgm:prSet/>
      <dgm:spPr/>
      <dgm:t>
        <a:bodyPr/>
        <a:lstStyle/>
        <a:p>
          <a:endParaRPr lang="zh-CN" altLang="en-US"/>
        </a:p>
      </dgm:t>
    </dgm:pt>
    <dgm:pt modelId="{5D0F8D1F-49D5-4EDC-83FB-B27D620915A5}" type="sibTrans" cxnId="{462BEAF0-2D42-4654-B6C3-3C208413601B}">
      <dgm:prSet/>
      <dgm:spPr/>
      <dgm:t>
        <a:bodyPr/>
        <a:lstStyle/>
        <a:p>
          <a:endParaRPr lang="zh-CN" altLang="en-US"/>
        </a:p>
      </dgm:t>
    </dgm:pt>
    <dgm:pt modelId="{C397CB15-7790-4F1A-896D-7552F2F7F294}" type="pres">
      <dgm:prSet presAssocID="{08DCCA84-845D-4AFA-B5C9-F6524C28B36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7B5A56-686A-4842-A85E-F213490D2A53}" type="pres">
      <dgm:prSet presAssocID="{08DCCA84-845D-4AFA-B5C9-F6524C28B363}" presName="radial" presStyleCnt="0">
        <dgm:presLayoutVars>
          <dgm:animLvl val="ctr"/>
        </dgm:presLayoutVars>
      </dgm:prSet>
      <dgm:spPr/>
    </dgm:pt>
    <dgm:pt modelId="{4D249092-DA8C-4681-AA9C-207F2DFD3154}" type="pres">
      <dgm:prSet presAssocID="{3B7D232D-7CD3-4CE8-9F64-CD8AC0A8F086}" presName="centerShape" presStyleLbl="vennNode1" presStyleIdx="0" presStyleCnt="5" custScaleX="155426" custScaleY="133970"/>
      <dgm:spPr/>
      <dgm:t>
        <a:bodyPr/>
        <a:lstStyle/>
        <a:p>
          <a:endParaRPr lang="ru-RU"/>
        </a:p>
      </dgm:t>
    </dgm:pt>
    <dgm:pt modelId="{0ABA4A14-2574-4777-939A-8A91AE25FBF5}" type="pres">
      <dgm:prSet presAssocID="{C7B2594F-967C-49BB-B2B4-428D59DF0E5B}" presName="node" presStyleLbl="vennNode1" presStyleIdx="1" presStyleCnt="5" custScaleX="1375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981A18-75F3-41F3-9957-B40659E402CE}" type="pres">
      <dgm:prSet presAssocID="{2754153E-2870-4A58-BD98-DAF85237F37A}" presName="node" presStyleLbl="vennNode1" presStyleIdx="2" presStyleCnt="5" custScaleX="132812" custRadScaleRad="125111" custRadScaleInc="10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BE0206-6FD5-462B-AC34-DF1594CC1BEE}" type="pres">
      <dgm:prSet presAssocID="{958CABDF-7852-497F-8010-4C61E7F717F8}" presName="node" presStyleLbl="vennNode1" presStyleIdx="3" presStyleCnt="5" custScaleX="151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B31F2C-9F6F-461E-B8AE-DAD63322F779}" type="pres">
      <dgm:prSet presAssocID="{82717C1F-66C6-4A94-9A71-62F2105F77AB}" presName="node" presStyleLbl="vennNode1" presStyleIdx="4" presStyleCnt="5" custScaleX="136110" custRadScaleRad="123166" custRadScaleInc="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674143-1F30-49C8-8A62-8577D8F1AA7A}" type="presOf" srcId="{08DCCA84-845D-4AFA-B5C9-F6524C28B363}" destId="{C397CB15-7790-4F1A-896D-7552F2F7F294}" srcOrd="0" destOrd="0" presId="urn:microsoft.com/office/officeart/2005/8/layout/radial3"/>
    <dgm:cxn modelId="{15C43F3A-B719-4BDF-9CF0-7BF40DF32B95}" type="presOf" srcId="{958CABDF-7852-497F-8010-4C61E7F717F8}" destId="{5EBE0206-6FD5-462B-AC34-DF1594CC1BEE}" srcOrd="0" destOrd="0" presId="urn:microsoft.com/office/officeart/2005/8/layout/radial3"/>
    <dgm:cxn modelId="{A1B7DB01-5B2F-4436-BCD3-055AA0FCE4BA}" type="presOf" srcId="{3B7D232D-7CD3-4CE8-9F64-CD8AC0A8F086}" destId="{4D249092-DA8C-4681-AA9C-207F2DFD3154}" srcOrd="0" destOrd="0" presId="urn:microsoft.com/office/officeart/2005/8/layout/radial3"/>
    <dgm:cxn modelId="{39C19A2C-94B4-42B7-87B6-FAC39141E6C9}" type="presOf" srcId="{2754153E-2870-4A58-BD98-DAF85237F37A}" destId="{A9981A18-75F3-41F3-9957-B40659E402CE}" srcOrd="0" destOrd="0" presId="urn:microsoft.com/office/officeart/2005/8/layout/radial3"/>
    <dgm:cxn modelId="{D9047D17-F63D-4731-8DE0-4A45AE44BCBE}" type="presOf" srcId="{82717C1F-66C6-4A94-9A71-62F2105F77AB}" destId="{5BB31F2C-9F6F-461E-B8AE-DAD63322F779}" srcOrd="0" destOrd="0" presId="urn:microsoft.com/office/officeart/2005/8/layout/radial3"/>
    <dgm:cxn modelId="{925703F9-8064-490E-AA02-9718DE7D1816}" srcId="{08DCCA84-845D-4AFA-B5C9-F6524C28B363}" destId="{3B7D232D-7CD3-4CE8-9F64-CD8AC0A8F086}" srcOrd="0" destOrd="0" parTransId="{C7F2A52F-E9AF-4FE6-B5CD-C166BF0ADD11}" sibTransId="{30BC1A13-A670-40BD-AA58-D31C951E8C01}"/>
    <dgm:cxn modelId="{9F7C35F3-EAB6-46CE-ACF2-241E4AD50FC7}" type="presOf" srcId="{C7B2594F-967C-49BB-B2B4-428D59DF0E5B}" destId="{0ABA4A14-2574-4777-939A-8A91AE25FBF5}" srcOrd="0" destOrd="0" presId="urn:microsoft.com/office/officeart/2005/8/layout/radial3"/>
    <dgm:cxn modelId="{383C47EA-2058-43AF-AB93-3D20E982763D}" srcId="{3B7D232D-7CD3-4CE8-9F64-CD8AC0A8F086}" destId="{C7B2594F-967C-49BB-B2B4-428D59DF0E5B}" srcOrd="0" destOrd="0" parTransId="{BDBB4B8B-EAF7-4324-AC79-B5938C48C343}" sibTransId="{33450FBC-DB64-439A-8E3F-E2574AEFCA86}"/>
    <dgm:cxn modelId="{2499BEFB-336A-4560-B645-628A7B499DEB}" srcId="{3B7D232D-7CD3-4CE8-9F64-CD8AC0A8F086}" destId="{958CABDF-7852-497F-8010-4C61E7F717F8}" srcOrd="2" destOrd="0" parTransId="{2FC43F87-80F9-4689-A911-01FBE8108216}" sibTransId="{12DBAD54-938D-421B-8D70-FD589A3A24B7}"/>
    <dgm:cxn modelId="{DF1D6BF9-7B1A-477B-9A7B-4B91B380140B}" srcId="{3B7D232D-7CD3-4CE8-9F64-CD8AC0A8F086}" destId="{2754153E-2870-4A58-BD98-DAF85237F37A}" srcOrd="1" destOrd="0" parTransId="{42C2D6D1-657F-4D95-8E73-20ABF221F4DE}" sibTransId="{2EBAC0DD-319C-4E29-BF39-DF789C3A671B}"/>
    <dgm:cxn modelId="{462BEAF0-2D42-4654-B6C3-3C208413601B}" srcId="{3B7D232D-7CD3-4CE8-9F64-CD8AC0A8F086}" destId="{82717C1F-66C6-4A94-9A71-62F2105F77AB}" srcOrd="3" destOrd="0" parTransId="{76E20547-2B14-46FF-8876-56FF1C0E3AD3}" sibTransId="{5D0F8D1F-49D5-4EDC-83FB-B27D620915A5}"/>
    <dgm:cxn modelId="{2DBB4DD7-784F-404B-9245-2C91B3168513}" type="presParOf" srcId="{C397CB15-7790-4F1A-896D-7552F2F7F294}" destId="{947B5A56-686A-4842-A85E-F213490D2A53}" srcOrd="0" destOrd="0" presId="urn:microsoft.com/office/officeart/2005/8/layout/radial3"/>
    <dgm:cxn modelId="{BC6963AB-65E0-4A89-AF3C-BF66FF185CB8}" type="presParOf" srcId="{947B5A56-686A-4842-A85E-F213490D2A53}" destId="{4D249092-DA8C-4681-AA9C-207F2DFD3154}" srcOrd="0" destOrd="0" presId="urn:microsoft.com/office/officeart/2005/8/layout/radial3"/>
    <dgm:cxn modelId="{D8AE225C-5619-404B-A612-2A481062C41C}" type="presParOf" srcId="{947B5A56-686A-4842-A85E-F213490D2A53}" destId="{0ABA4A14-2574-4777-939A-8A91AE25FBF5}" srcOrd="1" destOrd="0" presId="urn:microsoft.com/office/officeart/2005/8/layout/radial3"/>
    <dgm:cxn modelId="{0715DFA0-8223-4730-8CEC-D8088F7F437E}" type="presParOf" srcId="{947B5A56-686A-4842-A85E-F213490D2A53}" destId="{A9981A18-75F3-41F3-9957-B40659E402CE}" srcOrd="2" destOrd="0" presId="urn:microsoft.com/office/officeart/2005/8/layout/radial3"/>
    <dgm:cxn modelId="{5987153E-CB16-470E-982D-A5E00AFB6F7E}" type="presParOf" srcId="{947B5A56-686A-4842-A85E-F213490D2A53}" destId="{5EBE0206-6FD5-462B-AC34-DF1594CC1BEE}" srcOrd="3" destOrd="0" presId="urn:microsoft.com/office/officeart/2005/8/layout/radial3"/>
    <dgm:cxn modelId="{7DF312E5-6D49-40FB-B5A9-125244C1FFD3}" type="presParOf" srcId="{947B5A56-686A-4842-A85E-F213490D2A53}" destId="{5BB31F2C-9F6F-461E-B8AE-DAD63322F779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249092-DA8C-4681-AA9C-207F2DFD3154}">
      <dsp:nvSpPr>
        <dsp:cNvPr id="0" name=""/>
        <dsp:cNvSpPr/>
      </dsp:nvSpPr>
      <dsp:spPr>
        <a:xfrm>
          <a:off x="3935340" y="977264"/>
          <a:ext cx="6559565" cy="56540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4000" b="1" kern="1200" dirty="0"/>
            <a:t>Всего ОО</a:t>
          </a:r>
        </a:p>
        <a:p>
          <a:pPr lvl="0" algn="ctr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6000" b="1" kern="1200" dirty="0"/>
            <a:t>36</a:t>
          </a:r>
          <a:r>
            <a:rPr lang="en-US" altLang="zh-CN" sz="6000" b="1" kern="1200" dirty="0"/>
            <a:t>1</a:t>
          </a:r>
          <a:endParaRPr lang="ru-RU" altLang="zh-CN" sz="6000" b="1" kern="1200" dirty="0"/>
        </a:p>
      </dsp:txBody>
      <dsp:txXfrm>
        <a:off x="3935340" y="977264"/>
        <a:ext cx="6559565" cy="5654041"/>
      </dsp:txXfrm>
    </dsp:sp>
    <dsp:sp modelId="{0ABA4A14-2574-4777-939A-8A91AE25FBF5}">
      <dsp:nvSpPr>
        <dsp:cNvPr id="0" name=""/>
        <dsp:cNvSpPr/>
      </dsp:nvSpPr>
      <dsp:spPr>
        <a:xfrm>
          <a:off x="5764146" y="753"/>
          <a:ext cx="2901953" cy="2110189"/>
        </a:xfrm>
        <a:prstGeom prst="ellipse">
          <a:avLst/>
        </a:prstGeom>
        <a:solidFill>
          <a:srgbClr val="009242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800" b="1" kern="1200" dirty="0"/>
            <a:t>МОО - 28</a:t>
          </a:r>
          <a:r>
            <a:rPr lang="en-US" altLang="zh-CN" sz="2800" b="1" kern="1200" dirty="0"/>
            <a:t>7</a:t>
          </a:r>
          <a:endParaRPr lang="ru-RU" altLang="zh-CN" sz="2800" b="1" kern="1200" dirty="0"/>
        </a:p>
      </dsp:txBody>
      <dsp:txXfrm>
        <a:off x="5764146" y="753"/>
        <a:ext cx="2901953" cy="2110189"/>
      </dsp:txXfrm>
    </dsp:sp>
    <dsp:sp modelId="{A9981A18-75F3-41F3-9957-B40659E402CE}">
      <dsp:nvSpPr>
        <dsp:cNvPr id="0" name=""/>
        <dsp:cNvSpPr/>
      </dsp:nvSpPr>
      <dsp:spPr>
        <a:xfrm>
          <a:off x="9251957" y="2806063"/>
          <a:ext cx="2802584" cy="2110189"/>
        </a:xfrm>
        <a:prstGeom prst="ellipse">
          <a:avLst/>
        </a:prstGeom>
        <a:solidFill>
          <a:srgbClr val="7CFF3B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800" b="1" kern="1200" dirty="0"/>
            <a:t>ОО ДОД</a:t>
          </a:r>
          <a:r>
            <a:rPr lang="en-US" altLang="zh-CN" sz="2800" b="1" kern="1200" dirty="0"/>
            <a:t> </a:t>
          </a:r>
          <a:r>
            <a:rPr lang="ru-RU" altLang="zh-CN" sz="2800" b="1" kern="1200" dirty="0"/>
            <a:t>-</a:t>
          </a:r>
          <a:r>
            <a:rPr lang="en-US" altLang="zh-CN" sz="2800" b="1" kern="1200" dirty="0"/>
            <a:t> 34</a:t>
          </a:r>
          <a:endParaRPr lang="ru-RU" altLang="zh-CN" sz="2800" b="1" kern="1200" dirty="0"/>
        </a:p>
      </dsp:txBody>
      <dsp:txXfrm>
        <a:off x="9251957" y="2806063"/>
        <a:ext cx="2802584" cy="2110189"/>
      </dsp:txXfrm>
    </dsp:sp>
    <dsp:sp modelId="{5EBE0206-6FD5-462B-AC34-DF1594CC1BEE}">
      <dsp:nvSpPr>
        <dsp:cNvPr id="0" name=""/>
        <dsp:cNvSpPr/>
      </dsp:nvSpPr>
      <dsp:spPr>
        <a:xfrm>
          <a:off x="5618100" y="5497627"/>
          <a:ext cx="3194045" cy="2110189"/>
        </a:xfrm>
        <a:prstGeom prst="ellipse">
          <a:avLst/>
        </a:prstGeom>
        <a:solidFill>
          <a:srgbClr val="89FFAE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800" b="1" kern="1200" dirty="0"/>
            <a:t>ОО СПО - 18</a:t>
          </a:r>
        </a:p>
      </dsp:txBody>
      <dsp:txXfrm>
        <a:off x="5618100" y="5497627"/>
        <a:ext cx="3194045" cy="2110189"/>
      </dsp:txXfrm>
    </dsp:sp>
    <dsp:sp modelId="{5BB31F2C-9F6F-461E-B8AE-DAD63322F779}">
      <dsp:nvSpPr>
        <dsp:cNvPr id="0" name=""/>
        <dsp:cNvSpPr/>
      </dsp:nvSpPr>
      <dsp:spPr>
        <a:xfrm>
          <a:off x="2393949" y="2729888"/>
          <a:ext cx="2872178" cy="2110189"/>
        </a:xfrm>
        <a:prstGeom prst="ellipse">
          <a:avLst/>
        </a:prstGeom>
        <a:solidFill>
          <a:srgbClr val="A8FF7D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3800" b="1" kern="1200" dirty="0" err="1"/>
            <a:t>Подведы</a:t>
          </a:r>
          <a:r>
            <a:rPr lang="ru-RU" altLang="zh-CN" sz="3800" b="1" kern="1200" dirty="0"/>
            <a:t> - 2</a:t>
          </a:r>
          <a:r>
            <a:rPr lang="en-US" altLang="zh-CN" sz="3800" b="1" kern="1200" dirty="0"/>
            <a:t>2</a:t>
          </a:r>
          <a:endParaRPr lang="ru-RU" altLang="zh-CN" sz="3800" b="1" kern="1200" dirty="0"/>
        </a:p>
      </dsp:txBody>
      <dsp:txXfrm>
        <a:off x="2393949" y="2729888"/>
        <a:ext cx="2872178" cy="21101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C92-A38F-44DE-A06A-A82E0FBDB09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61CDC-ADF5-43BA-9D09-3A1D97320F1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00310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CEEC18-037B-5645-ACFA-6E5988EE00C1}" type="slidenum">
              <a:rPr lang="ru-RU" smtClean="0"/>
              <a:pPr/>
              <a:t>47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7058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319250" y="9312275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5507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585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00118" y="3332182"/>
            <a:ext cx="803981" cy="234015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56091"/>
            <a:ext cx="20014123" cy="108620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012607" cy="112779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7251" y="973874"/>
            <a:ext cx="4690946" cy="249206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177458"/>
            <a:ext cx="20104099" cy="213109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130855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2476" y="831965"/>
            <a:ext cx="4690946" cy="249206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319250" y="9312275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9407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319250" y="9312275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506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319250" y="9312275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23253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09320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5449" y="3032037"/>
            <a:ext cx="8013199" cy="1624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r>
              <a:rPr lang="ru-RU" dirty="0"/>
              <a:t> 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2429" y="5639821"/>
            <a:ext cx="1809369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10379075"/>
            <a:ext cx="20104100" cy="930275"/>
          </a:xfrm>
          <a:prstGeom prst="rect">
            <a:avLst/>
          </a:prstGeom>
        </p:spPr>
      </p:pic>
      <p:pic>
        <p:nvPicPr>
          <p:cNvPr id="14" name="Замещающее содержимое 12" descr="Логотип 50 лет"/>
          <p:cNvPicPr>
            <a:picLocks noChangeAspect="1"/>
          </p:cNvPicPr>
          <p:nvPr userDrawn="1"/>
        </p:nvPicPr>
        <p:blipFill>
          <a:blip r:embed="rId9" cstate="print"/>
          <a:srcRect l="4589" r="-6221"/>
          <a:stretch>
            <a:fillRect/>
          </a:stretch>
        </p:blipFill>
        <p:spPr>
          <a:xfrm>
            <a:off x="18550156" y="98919"/>
            <a:ext cx="1431925" cy="12325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7651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txStyles>
    <p:titleStyle>
      <a:lvl1pPr eaLnBrk="1" hangingPunct="1">
        <a:defRPr lang="ru-RU" sz="2400" b="1" i="0" kern="1200" dirty="0">
          <a:solidFill>
            <a:srgbClr val="0070C0"/>
          </a:solidFill>
          <a:latin typeface="Arial Narrow" pitchFamily="34" charset="0"/>
          <a:ea typeface="+mj-ea"/>
          <a:cs typeface="+mj-cs"/>
        </a:defRPr>
      </a:lvl1pPr>
    </p:titleStyle>
    <p:bodyStyle>
      <a:lvl1pPr marL="0" eaLnBrk="1" hangingPunct="1">
        <a:defRPr sz="2800"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6">
            <a:extLst>
              <a:ext uri="{FF2B5EF4-FFF2-40B4-BE49-F238E27FC236}">
                <a16:creationId xmlns="" xmlns:a16="http://schemas.microsoft.com/office/drawing/2014/main" id="{FB9051D8-F94B-4D3F-9905-D8EBDB4E97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85"/>
            <a:ext cx="20104100" cy="114145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72688" y="3597275"/>
            <a:ext cx="15158720" cy="3867150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algn="ctr"/>
            <a:r>
              <a:rPr lang="ru-RU" sz="4400" b="1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Итоги мониторинга эффективности и результативности внедрения системы (целевой модели) наставничества педагогических работников в образовательных организациях </a:t>
            </a:r>
          </a:p>
          <a:p>
            <a:pPr algn="ctr"/>
            <a:r>
              <a:rPr lang="ru-RU" sz="4400" b="1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Ханты-Мансийского автономного </a:t>
            </a:r>
            <a:r>
              <a:rPr lang="ru-RU" sz="4400" b="1" dirty="0" smtClean="0">
                <a:latin typeface="Arial Narrow" panose="020B0606020202030204" charset="0"/>
                <a:ea typeface="+mj-ea"/>
                <a:cs typeface="Arial Narrow" panose="020B0606020202030204" charset="0"/>
              </a:rPr>
              <a:t>округа – </a:t>
            </a:r>
            <a:r>
              <a:rPr lang="ru-RU" sz="4400" b="1" dirty="0" err="1" smtClean="0">
                <a:latin typeface="Arial Narrow" panose="020B0606020202030204" charset="0"/>
                <a:ea typeface="+mj-ea"/>
                <a:cs typeface="Arial Narrow" panose="020B0606020202030204" charset="0"/>
              </a:rPr>
              <a:t>Югры</a:t>
            </a:r>
            <a:r>
              <a:rPr lang="ru-RU" sz="4400" b="1" dirty="0" smtClean="0">
                <a:latin typeface="Arial Narrow" panose="020B0606020202030204" charset="0"/>
                <a:ea typeface="+mj-ea"/>
                <a:cs typeface="Arial Narrow" panose="020B0606020202030204" charset="0"/>
              </a:rPr>
              <a:t> </a:t>
            </a:r>
            <a:r>
              <a:rPr lang="ru-RU" sz="4400" b="1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в 202</a:t>
            </a:r>
            <a:r>
              <a:rPr lang="en-US" sz="4400" b="1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4</a:t>
            </a:r>
            <a:r>
              <a:rPr lang="ru-RU" sz="4400" b="1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 году</a:t>
            </a:r>
          </a:p>
          <a:p>
            <a:pPr algn="ctr"/>
            <a:endParaRPr lang="ru-RU" sz="4000" dirty="0">
              <a:latin typeface="Arial Narrow" panose="020B0606020202030204" charset="0"/>
              <a:ea typeface="+mj-ea"/>
              <a:cs typeface="Arial Narrow" panose="020B0606020202030204" charset="0"/>
            </a:endParaRPr>
          </a:p>
          <a:p>
            <a:pPr algn="ctr"/>
            <a:r>
              <a:rPr lang="ru-RU" sz="4000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Вебинар </a:t>
            </a:r>
            <a:r>
              <a:rPr lang="en-US" sz="4000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25</a:t>
            </a:r>
            <a:r>
              <a:rPr lang="ru-RU" sz="4000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.1</a:t>
            </a:r>
            <a:r>
              <a:rPr lang="en-US" sz="4000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1</a:t>
            </a:r>
            <a:r>
              <a:rPr lang="ru-RU" sz="4000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.202</a:t>
            </a:r>
            <a:r>
              <a:rPr lang="en-US" sz="4000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4</a:t>
            </a:r>
            <a:r>
              <a:rPr lang="ru-RU" sz="4000" dirty="0">
                <a:latin typeface="Arial Narrow" panose="020B0606020202030204" charset="0"/>
                <a:ea typeface="+mj-ea"/>
                <a:cs typeface="Arial Narrow" panose="020B0606020202030204" charset="0"/>
              </a:rPr>
              <a:t> г.</a:t>
            </a:r>
          </a:p>
        </p:txBody>
      </p:sp>
      <p:sp>
        <p:nvSpPr>
          <p:cNvPr id="8" name="Подзаголовок 2"/>
          <p:cNvSpPr txBox="1"/>
          <p:nvPr/>
        </p:nvSpPr>
        <p:spPr>
          <a:xfrm>
            <a:off x="9829165" y="8978265"/>
            <a:ext cx="9507855" cy="15532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Мазурова Елена Георгиевна</a:t>
            </a:r>
            <a:r>
              <a:rPr lang="ru-RU" sz="2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кандидат философских наук, доцент, </a:t>
            </a:r>
            <a:r>
              <a:rPr lang="ru-RU" sz="28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ведущий эксперт учебно-методического центра сопровождения проектов в области образования АУ «Институт развития образования»,  </a:t>
            </a:r>
            <a:r>
              <a:rPr lang="en-US" sz="2800" b="1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meg@iro86.ru</a:t>
            </a:r>
            <a:endParaRPr lang="ru-RU" sz="2800" b="1" i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3720" b="88022"/>
          <a:stretch>
            <a:fillRect/>
          </a:stretch>
        </p:blipFill>
        <p:spPr>
          <a:xfrm>
            <a:off x="4489450" y="0"/>
            <a:ext cx="4648200" cy="2017264"/>
          </a:xfrm>
          <a:prstGeom prst="rect">
            <a:avLst/>
          </a:prstGeom>
        </p:spPr>
      </p:pic>
      <p:pic>
        <p:nvPicPr>
          <p:cNvPr id="12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8053050" y="0"/>
            <a:ext cx="2051050" cy="17669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52250" y="0"/>
            <a:ext cx="4106906" cy="1843223"/>
          </a:xfrm>
          <a:prstGeom prst="rect">
            <a:avLst/>
          </a:prstGeom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" y="-1"/>
            <a:ext cx="3338513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17650" y="675104"/>
            <a:ext cx="16383000" cy="1306242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87313" algn="ctr" defTabSz="16329025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Мониторинг эффективности и результативности внедрения и реализации   системы     </a:t>
            </a:r>
            <a:b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(целевой модели) наставничества педагогических работников  </a:t>
            </a:r>
            <a:endParaRPr lang="ru-RU" sz="36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1158875" y="2906054"/>
            <a:ext cx="17786350" cy="6925945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algn="ctr"/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</a:t>
            </a:r>
            <a:r>
              <a:rPr lang="ru-RU" sz="3200" b="1" kern="0" spc="-5" dirty="0">
                <a:solidFill>
                  <a:srgbClr val="0070C0"/>
                </a:solidFill>
                <a:latin typeface="Druk Cyr"/>
                <a:ea typeface="+mj-ea"/>
                <a:cs typeface="Druk Cyr"/>
                <a:sym typeface="+mn-ea"/>
              </a:rPr>
              <a:t>  </a:t>
            </a:r>
            <a:r>
              <a:rPr lang="ru-RU" sz="3600" b="1" kern="0" spc="-5" dirty="0">
                <a:solidFill>
                  <a:srgbClr val="0070C0"/>
                </a:solidFill>
                <a:latin typeface="Druk Cyr"/>
                <a:ea typeface="+mj-ea"/>
                <a:cs typeface="Druk Cyr"/>
                <a:sym typeface="+mn-ea"/>
              </a:rPr>
              <a:t> </a:t>
            </a:r>
            <a:r>
              <a:rPr lang="ru-RU" sz="3600" b="1" kern="0" spc="-5" dirty="0">
                <a:solidFill>
                  <a:srgbClr val="0070C0"/>
                </a:solidFill>
                <a:latin typeface="Arial" pitchFamily="34" charset="0"/>
                <a:ea typeface="+mj-ea"/>
                <a:cs typeface="Arial" pitchFamily="34" charset="0"/>
                <a:sym typeface="+mn-ea"/>
              </a:rPr>
              <a:t>Цель Мониторинга</a:t>
            </a:r>
            <a:r>
              <a:rPr lang="ru-RU" sz="3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 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</a:rPr>
              <a:t>анализ и систематизация данных о результатах внедрения системы (целевой модели) наставничества педагогических работников в общеобразовательных организациях, образовательных организациях дополнительного образования детей и профессиональных образовательных организациях Ханты-Мансийского автономного округа – Югры </a:t>
            </a:r>
          </a:p>
          <a:p>
            <a:pPr algn="ctr"/>
            <a:r>
              <a:rPr lang="ru-RU" sz="3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 </a:t>
            </a:r>
          </a:p>
          <a:p>
            <a:pPr algn="ctr"/>
            <a:endParaRPr lang="ru-RU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/>
            <a:r>
              <a:rPr lang="ru-RU" sz="36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Сроки проведения Мониторинга:</a:t>
            </a: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indent="0" algn="ctr">
              <a:buFont typeface="Wingdings" panose="05000000000000000000" charset="0"/>
              <a:buNone/>
            </a:pP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28 октября - 25 ноября 2024 года</a:t>
            </a:r>
          </a:p>
          <a:p>
            <a:pPr marL="457200" indent="-457200" algn="ctr">
              <a:buFont typeface="Wingdings" panose="05000000000000000000" charset="0"/>
              <a:buChar char="v"/>
            </a:pPr>
            <a:endParaRPr lang="ru-RU" sz="3600" dirty="0">
              <a:solidFill>
                <a:srgbClr val="00206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2222"/>
          <a:stretch>
            <a:fillRect/>
          </a:stretch>
        </p:blipFill>
        <p:spPr>
          <a:xfrm>
            <a:off x="0" y="10341610"/>
            <a:ext cx="20104100" cy="966409"/>
          </a:xfrm>
          <a:prstGeom prst="rect">
            <a:avLst/>
          </a:prstGeom>
        </p:spPr>
      </p:pic>
      <p:pic>
        <p:nvPicPr>
          <p:cNvPr id="14" name="Замещающее содержимое 12" descr="Логотип 50 лет"/>
          <p:cNvPicPr>
            <a:picLocks noChangeAspect="1"/>
          </p:cNvPicPr>
          <p:nvPr/>
        </p:nvPicPr>
        <p:blipFill>
          <a:blip r:embed="rId3" cstate="print"/>
          <a:srcRect l="4589" r="-6221"/>
          <a:stretch>
            <a:fillRect/>
          </a:stretch>
        </p:blipFill>
        <p:spPr>
          <a:xfrm>
            <a:off x="18220198" y="74633"/>
            <a:ext cx="1710403" cy="15707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45092" y="549275"/>
            <a:ext cx="14805025" cy="110045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44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Основания для проведения Мониторинга</a:t>
            </a:r>
            <a:endParaRPr lang="ru-RU" sz="44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1289049" y="1920875"/>
            <a:ext cx="17373601" cy="8305800"/>
          </a:xfrm>
          <a:prstGeom prst="rect">
            <a:avLst/>
          </a:prstGeom>
          <a:solidFill>
            <a:srgbClr val="F8FEDA"/>
          </a:solidFill>
        </p:spPr>
        <p:txBody>
          <a:bodyPr vert="horz" wrap="square" lIns="0" tIns="11430" rIns="0" bIns="0" rtlCol="0">
            <a:noAutofit/>
          </a:bodyPr>
          <a:lstStyle/>
          <a:p>
            <a:pPr marL="457200" indent="-457200" algn="just">
              <a:buFont typeface="Wingdings" panose="05000000000000000000" charset="0"/>
              <a:buChar char="v"/>
            </a:pPr>
            <a:r>
              <a:rPr lang="ru-RU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Приказ Департамента образования и науки Ханты-Мансийского автономного округа – Югры от 25 марта 2022 года №10-П-411 «О внедрении и реализации системы (целевой модели) наставничества педагогических работников в образовательных организациях Ханты-Мансийского автономного округа – </a:t>
            </a:r>
            <a:r>
              <a:rPr lang="ru-RU" sz="26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Югры</a:t>
            </a: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».</a:t>
            </a:r>
          </a:p>
          <a:p>
            <a:pPr marL="457200" indent="-457200" algn="just"/>
            <a:endParaRPr lang="ru-RU" sz="2600" dirty="0" smtClean="0">
              <a:solidFill>
                <a:srgbClr val="002060"/>
              </a:solidFill>
              <a:latin typeface="Arial" pitchFamily="34" charset="0"/>
              <a:cs typeface="Arial" pitchFamily="34" charset="0"/>
              <a:sym typeface="+mn-ea"/>
            </a:endParaRPr>
          </a:p>
          <a:p>
            <a:pPr marL="457200" indent="-457200" algn="just">
              <a:buFont typeface="Wingdings" panose="05000000000000000000" charset="0"/>
              <a:buChar char="v"/>
            </a:pP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Приказ АУ «Институт развития образования» от 31.01.2024 г. №10/42-П-21-о «О выполнении работы «Организация и сопровождение реализации региональных проектов Национальных проектов «Образование» в 2024 году», п. 9.4 Приложения.</a:t>
            </a:r>
          </a:p>
          <a:p>
            <a:pPr marL="457200" indent="-457200" algn="just"/>
            <a:endParaRPr lang="ru-RU" sz="2600" dirty="0" smtClean="0">
              <a:solidFill>
                <a:srgbClr val="002060"/>
              </a:solidFill>
              <a:latin typeface="Arial" pitchFamily="34" charset="0"/>
              <a:cs typeface="Arial" pitchFamily="34" charset="0"/>
              <a:sym typeface="+mn-ea"/>
            </a:endParaRPr>
          </a:p>
          <a:p>
            <a:pPr marL="457200" indent="-457200" algn="just">
              <a:buFont typeface="Wingdings" panose="05000000000000000000" charset="0"/>
              <a:buChar char="v"/>
            </a:pP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Приказ АУ «Институт развития образования» от 10.09.2024 г. № 10/42-П-238 «О проведении мониторинга эффективности и результативности внедрения целевой модели наставничества педагогических работников в образовательных организациях Ханты-Мансийского автономного округа – </a:t>
            </a:r>
            <a:r>
              <a:rPr lang="ru-RU" sz="26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Югры</a:t>
            </a: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 в 2024 году».</a:t>
            </a:r>
          </a:p>
          <a:p>
            <a:pPr marL="457200" indent="-457200" algn="just"/>
            <a:endParaRPr lang="ru-RU" sz="2600" dirty="0" smtClean="0">
              <a:solidFill>
                <a:srgbClr val="002060"/>
              </a:solidFill>
              <a:latin typeface="Arial" pitchFamily="34" charset="0"/>
              <a:cs typeface="Arial" pitchFamily="34" charset="0"/>
              <a:sym typeface="+mn-ea"/>
            </a:endParaRPr>
          </a:p>
          <a:p>
            <a:pPr marL="457200" indent="-457200" algn="just">
              <a:buFont typeface="Wingdings" panose="05000000000000000000" charset="0"/>
              <a:buChar char="v"/>
            </a:pP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Письмо АУ «Институт развития образования» от 14.10.2024 г. № 10/42-Исх-2406 «О мониторинге эффективности и результативности внедрения целевой модели наставничества педагогических работников в образовательных организациях Ханты-Мансийского автономного округа – </a:t>
            </a:r>
            <a:r>
              <a:rPr lang="ru-RU" sz="26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Югры</a:t>
            </a: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 в 2024 году». </a:t>
            </a:r>
          </a:p>
          <a:p>
            <a:pPr marL="457200" indent="-457200" algn="just">
              <a:buFont typeface="Wingdings" panose="05000000000000000000" charset="0"/>
              <a:buChar char="v"/>
            </a:pPr>
            <a:endParaRPr lang="ru-RU" sz="2600" dirty="0" smtClean="0">
              <a:solidFill>
                <a:srgbClr val="002060"/>
              </a:solidFill>
              <a:latin typeface="Arial" pitchFamily="34" charset="0"/>
              <a:cs typeface="Arial" pitchFamily="34" charset="0"/>
              <a:sym typeface="+mn-ea"/>
            </a:endParaRPr>
          </a:p>
          <a:p>
            <a:pPr marL="457200" indent="-457200" algn="just">
              <a:buFont typeface="Wingdings" panose="05000000000000000000" charset="0"/>
              <a:buChar char="v"/>
            </a:pP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Письмо АУ «Институт развития образования» от 19.11.2024 г. № 10/42-Исх-2748 О проведении </a:t>
            </a:r>
            <a:r>
              <a:rPr lang="ru-RU" sz="26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вебинара</a:t>
            </a:r>
            <a:r>
              <a:rPr lang="ru-RU" sz="2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 (семинара) «Обеспечение внедрения целевой модели наставничества педагогических работников в образовательных организациях»</a:t>
            </a:r>
          </a:p>
          <a:p>
            <a:pPr marL="457200" indent="-457200" algn="just"/>
            <a:endParaRPr lang="ru-RU" sz="2800" dirty="0" smtClean="0">
              <a:solidFill>
                <a:srgbClr val="002060"/>
              </a:solidFill>
              <a:latin typeface="Arial" pitchFamily="34" charset="0"/>
              <a:cs typeface="Arial" pitchFamily="34" charset="0"/>
              <a:sym typeface="+mn-ea"/>
            </a:endParaRPr>
          </a:p>
          <a:p>
            <a:pPr marL="457200" indent="-457200" algn="just">
              <a:buFont typeface="Wingdings" panose="05000000000000000000" charset="0"/>
              <a:buChar char="v"/>
            </a:pPr>
            <a:endParaRPr lang="ru-RU" sz="28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lang="ru-RU" sz="28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842250" y="625475"/>
            <a:ext cx="2895600" cy="110045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87313" algn="ctr">
              <a:lnSpc>
                <a:spcPct val="100000"/>
              </a:lnSpc>
              <a:spcBef>
                <a:spcPts val="95"/>
              </a:spcBef>
            </a:pPr>
            <a:r>
              <a:rPr lang="ru-RU" sz="48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Вопросы</a:t>
            </a:r>
            <a:endParaRPr lang="ru-RU" sz="48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1746250" y="2606675"/>
            <a:ext cx="16535400" cy="7239000"/>
          </a:xfrm>
          <a:prstGeom prst="rect">
            <a:avLst/>
          </a:prstGeom>
          <a:solidFill>
            <a:srgbClr val="FFF9D7"/>
          </a:solidFill>
        </p:spPr>
        <p:txBody>
          <a:bodyPr vert="horz" wrap="square" lIns="0" tIns="11430" rIns="0" bIns="0" rtlCol="0">
            <a:noAutofit/>
          </a:bodyPr>
          <a:lstStyle/>
          <a:p>
            <a:pPr algn="just"/>
            <a:r>
              <a:rPr lang="ru-RU" sz="3600" dirty="0">
                <a:solidFill>
                  <a:srgbClr val="00206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1</a:t>
            </a:r>
            <a:r>
              <a:rPr lang="ru-RU" sz="36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. </a:t>
            </a:r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Общие сведения по результатам мониторинга эффективности и результативности внедрения целевой модели наставничества педагогических работников в образовательных организациях Ханты-Мансийского автономного округа – </a:t>
            </a:r>
            <a:r>
              <a:rPr lang="ru-RU" sz="36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Югры</a:t>
            </a:r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 в 2024 году»</a:t>
            </a:r>
            <a:endParaRPr lang="ru-RU" sz="360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just"/>
            <a:endParaRPr lang="ru-RU" sz="360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just"/>
            <a:r>
              <a:rPr lang="ru-RU" sz="36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2. Анализ результатов Мониторинга в органах местного самоуправления муниципальных образований Ханты-Мансийского автономного округа – Югры</a:t>
            </a:r>
          </a:p>
          <a:p>
            <a:pPr algn="just"/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  <a:sym typeface="+mn-ea"/>
            </a:endParaRPr>
          </a:p>
          <a:p>
            <a:pPr algn="just"/>
            <a:r>
              <a:rPr lang="ru-RU" sz="36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+mn-ea"/>
              </a:rPr>
              <a:t>3. Анализ  результатов Мониторинга в муниципальных общеобразовательных организациях и  образовательных организациях дополнительного образования детей </a:t>
            </a:r>
          </a:p>
          <a:p>
            <a:pPr algn="just"/>
            <a:endParaRPr lang="ru-RU" sz="40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algn="just"/>
            <a:endParaRPr lang="ru-RU" sz="4000" dirty="0">
              <a:solidFill>
                <a:srgbClr val="00206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51200" y="303530"/>
            <a:ext cx="13150850" cy="191008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87313" algn="ctr">
              <a:lnSpc>
                <a:spcPct val="100000"/>
              </a:lnSpc>
              <a:spcBef>
                <a:spcPts val="95"/>
              </a:spcBef>
            </a:pPr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1. Общие сведения по результатам мониторинга внедрения системы (целевой модели) наставничества педагогических работников в образовательных организациях </a:t>
            </a:r>
            <a:br>
              <a:rPr lang="ru-RU" sz="28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Ханты-Мансийского автономного округа – Югры. </a:t>
            </a:r>
            <a:br>
              <a:rPr lang="ru-RU" sz="28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28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Количество  ОО </a:t>
            </a:r>
          </a:p>
        </p:txBody>
      </p:sp>
      <p:sp>
        <p:nvSpPr>
          <p:cNvPr id="9" name="object 3"/>
          <p:cNvSpPr txBox="1"/>
          <p:nvPr/>
        </p:nvSpPr>
        <p:spPr>
          <a:xfrm>
            <a:off x="984250" y="2454275"/>
            <a:ext cx="17684750" cy="7698105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algn="ctr"/>
            <a:endParaRPr lang="ru-RU" sz="2400" b="1" dirty="0">
              <a:solidFill>
                <a:srgbClr val="0070C0"/>
              </a:solidFill>
              <a:latin typeface="Neue Machina" panose="00000500000000000000" charset="-52"/>
              <a:ea typeface="+mj-ea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3594930911"/>
              </p:ext>
            </p:extLst>
          </p:nvPr>
        </p:nvGraphicFramePr>
        <p:xfrm>
          <a:off x="2628900" y="2543811"/>
          <a:ext cx="14395450" cy="7608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94050" y="369570"/>
            <a:ext cx="13884910" cy="130492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4000" b="1" spc="-5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Сравнительный анализ общих сведений (выборочно)</a:t>
            </a:r>
          </a:p>
        </p:txBody>
      </p:sp>
      <p:sp>
        <p:nvSpPr>
          <p:cNvPr id="11" name="object 3"/>
          <p:cNvSpPr txBox="1"/>
          <p:nvPr/>
        </p:nvSpPr>
        <p:spPr>
          <a:xfrm>
            <a:off x="1069340" y="2108200"/>
            <a:ext cx="17507585" cy="7458075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                                          </a:t>
            </a:r>
            <a:endParaRPr lang="ru-RU" sz="4400" kern="0" spc="-5" dirty="0">
              <a:solidFill>
                <a:srgbClr val="524641"/>
              </a:solidFill>
              <a:latin typeface="Druk Cyr"/>
              <a:ea typeface="+mj-ea"/>
              <a:cs typeface="Druk Cyr"/>
              <a:sym typeface="+mn-ea"/>
            </a:endParaRPr>
          </a:p>
          <a:p>
            <a:pPr lvl="3" indent="457200" algn="just"/>
            <a:endParaRPr lang="ru-RU" sz="3200" dirty="0">
              <a:solidFill>
                <a:srgbClr val="0070C0"/>
              </a:solidFill>
              <a:latin typeface="Neue Machina" panose="00000500000000000000" charset="-52"/>
              <a:ea typeface="+mj-ea"/>
            </a:endParaRPr>
          </a:p>
          <a:p>
            <a:pPr algn="just"/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Neue Machina" panose="00000500000000000000" charset="-52"/>
              <a:ea typeface="+mj-ea"/>
            </a:endParaRPr>
          </a:p>
        </p:txBody>
      </p:sp>
      <p:graphicFrame>
        <p:nvGraphicFramePr>
          <p:cNvPr id="6" name="Таблица 5"/>
          <p:cNvGraphicFramePr/>
          <p:nvPr>
            <p:extLst>
              <p:ext uri="{D42A27DB-BD31-4B8C-83A1-F6EECF244321}">
                <p14:modId xmlns="" xmlns:p14="http://schemas.microsoft.com/office/powerpoint/2010/main" val="2129690913"/>
              </p:ext>
            </p:extLst>
          </p:nvPr>
        </p:nvGraphicFramePr>
        <p:xfrm>
          <a:off x="1069340" y="2513965"/>
          <a:ext cx="18232755" cy="725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9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223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5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660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971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05803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05867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2725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ru-RU" alt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3200" b="1" dirty="0">
                          <a:latin typeface="Arial Narrow" panose="020B0606020202030204" charset="0"/>
                          <a:cs typeface="Arial Narrow" panose="020B0606020202030204" charset="0"/>
                        </a:rPr>
                        <a:t>Показатели / критерии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34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МОО</a:t>
                      </a:r>
                    </a:p>
                    <a:p>
                      <a:pPr algn="ctr">
                        <a:buNone/>
                      </a:pPr>
                      <a:r>
                        <a:rPr lang="ru-RU" altLang="en-US" sz="34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(286)</a:t>
                      </a:r>
                      <a:endParaRPr lang="ru-RU" altLang="en-US" sz="3400" b="1" dirty="0"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3400" b="1" dirty="0">
                          <a:latin typeface="Arial Narrow" panose="020B0606020202030204" charset="0"/>
                          <a:cs typeface="Arial Narrow" panose="020B0606020202030204" charset="0"/>
                        </a:rPr>
                        <a:t>ОО  </a:t>
                      </a:r>
                      <a:r>
                        <a:rPr lang="ru-RU" altLang="en-US" sz="34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ДОД</a:t>
                      </a:r>
                    </a:p>
                    <a:p>
                      <a:pPr algn="ctr">
                        <a:buNone/>
                      </a:pPr>
                      <a:r>
                        <a:rPr lang="ru-RU" altLang="en-US" sz="34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(34)</a:t>
                      </a:r>
                      <a:endParaRPr lang="ru-RU" altLang="en-US" sz="3400" b="1" dirty="0"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3400" b="1" dirty="0">
                          <a:latin typeface="Arial Narrow" panose="020B0606020202030204" charset="0"/>
                          <a:cs typeface="Arial Narrow" panose="020B0606020202030204" charset="0"/>
                        </a:rPr>
                        <a:t>ОО СПО </a:t>
                      </a:r>
                      <a:endParaRPr lang="ru-RU" altLang="en-US" sz="3400" b="1" dirty="0" smtClean="0"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34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(18)</a:t>
                      </a:r>
                      <a:endParaRPr lang="ru-RU" altLang="en-US" sz="3400" b="1" dirty="0"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3400" b="1" dirty="0" err="1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Подведы</a:t>
                      </a:r>
                      <a:endParaRPr lang="ru-RU" altLang="en-US" sz="3400" b="1" dirty="0" smtClean="0"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ru-RU" altLang="en-US" sz="34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(21)</a:t>
                      </a:r>
                      <a:endParaRPr lang="ru-RU" altLang="en-US" sz="3400" b="1" dirty="0"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8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Всего</a:t>
                      </a:r>
                    </a:p>
                    <a:p>
                      <a:pPr algn="ctr">
                        <a:buNone/>
                      </a:pPr>
                      <a:r>
                        <a:rPr lang="ru-RU" altLang="en-US" sz="2800" b="1" dirty="0" smtClean="0">
                          <a:latin typeface="Arial Narrow" panose="020B0606020202030204" charset="0"/>
                          <a:cs typeface="Arial Narrow" panose="020B0606020202030204" charset="0"/>
                        </a:rPr>
                        <a:t>(359)</a:t>
                      </a:r>
                      <a:endParaRPr lang="ru-RU" altLang="en-US" sz="2800" b="1" dirty="0">
                        <a:latin typeface="Arial Narrow" panose="020B0606020202030204" charset="0"/>
                        <a:cs typeface="Arial Narrow" panose="020B06060202020302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3789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  <a:latin typeface="Arial Narrow" panose="020B0606020202030204" charset="0"/>
                          <a:cs typeface="Arial Narrow" panose="020B0606020202030204" charset="0"/>
                          <a:sym typeface="+mn-ea"/>
                        </a:rPr>
                        <a:t>3. Всего педагогических работников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16 191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990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1402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1279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19 862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795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  <a:latin typeface="Arial Narrow" panose="020B0606020202030204" charset="0"/>
                          <a:cs typeface="Arial Narrow" panose="020B0606020202030204" charset="0"/>
                          <a:sym typeface="+mn-ea"/>
                        </a:rPr>
                        <a:t>3.1. Включено в систему «Наставник-наставляемый»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4 995 (30,9%)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284 ОО (99,3%)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310 (31,3%)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33 ОО из 16 МО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468 (33,4%)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18 ОО СПО</a:t>
                      </a:r>
                    </a:p>
                  </a:txBody>
                  <a:tcPr marL="68580" marR="68580" marT="0" marB="0" anchor="ctr">
                    <a:solidFill>
                      <a:srgbClr val="C8E0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223 (17,4%)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20 ПО  (95,2%)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5 996 (30,2%)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6873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4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2800" b="1">
                          <a:solidFill>
                            <a:schemeClr val="tx1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5. Количество разработанных персонализированных 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1512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(60,2%)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271 ОО (94,8%)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22 МО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147 (77,4%)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33 ОО ДОД 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(97,1%) </a:t>
                      </a:r>
                      <a:endParaRPr lang="ru-RU" sz="2400" b="1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из 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16 МО</a:t>
                      </a:r>
                    </a:p>
                  </a:txBody>
                  <a:tcPr marL="68580" marR="68580" marT="0" marB="0" anchor="ctr">
                    <a:solidFill>
                      <a:srgbClr val="C8E0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267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(63,4%)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17 ОО СПО  (94,4%)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108 (68,4%)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19 ПО (90,5%)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2 034 (62,0%)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4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2800" b="1">
                          <a:solidFill>
                            <a:schemeClr val="tx1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8. Ресурс по наставничеству на сайте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283</a:t>
                      </a:r>
                      <a:r>
                        <a:rPr lang="ru-RU" sz="2400">
                          <a:latin typeface="Times New Roman"/>
                          <a:ea typeface="Times New Roman"/>
                        </a:rPr>
                        <a:t> ОО (99%)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</a:rPr>
                        <a:t>в 22 МО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Times New Roman"/>
                        </a:rPr>
                        <a:t>31</a:t>
                      </a:r>
                      <a:r>
                        <a:rPr lang="ru-RU" sz="2400">
                          <a:latin typeface="Times New Roman"/>
                          <a:ea typeface="Times New Roman"/>
                        </a:rPr>
                        <a:t> ОО ДОД (91,2%) в 16 МО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18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 ОО СПО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100%</a:t>
                      </a:r>
                    </a:p>
                  </a:txBody>
                  <a:tcPr marL="68580" marR="68580" marT="0" marB="0" anchor="ctr">
                    <a:solidFill>
                      <a:srgbClr val="C3FFA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17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ПОО 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(81%)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349 (97,2%)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51320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4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  <a:latin typeface="Arial Narrow" panose="020B0606020202030204" charset="0"/>
                          <a:cs typeface="Arial Narrow" panose="020B0606020202030204" charset="0"/>
                        </a:rPr>
                        <a:t>10. Количество и доля наставников от включенных в систему наставничества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2432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(48,7%)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из 283 ОО (99,0%)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22 МО (100%)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196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(63,2%)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из 31 ОО ДОД (91,2%) в 16 МО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309</a:t>
                      </a: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(66,0%)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18 ОО СПО</a:t>
                      </a:r>
                    </a:p>
                  </a:txBody>
                  <a:tcPr marL="68580" marR="68580" marT="0" marB="0" anchor="ctr">
                    <a:solidFill>
                      <a:srgbClr val="C8E0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146 (65,5%)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в 20 ПО (95,2%)</a:t>
                      </a: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Times New Roman"/>
                        </a:rPr>
                        <a:t>3083 (51,4%)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8E0C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94050" y="473075"/>
            <a:ext cx="13752830" cy="152400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2. Анализ результатов Мониторинга в органах местного самоуправления муниципальных образований Ханты-Мансийского автономного округа – Югры</a:t>
            </a: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1217930" y="2673985"/>
            <a:ext cx="17358995" cy="6892290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</a:t>
            </a:r>
            <a:r>
              <a:rPr lang="ru-RU" sz="32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endParaRPr lang="ru-RU" sz="3200" b="1" cap="none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                           </a:t>
            </a:r>
            <a:endParaRPr lang="ru-RU" sz="3200" dirty="0">
              <a:solidFill>
                <a:srgbClr val="0070C0"/>
              </a:solidFill>
              <a:latin typeface="Neue Machina" panose="00000500000000000000" charset="-52"/>
              <a:ea typeface="+mj-ea"/>
            </a:endParaRPr>
          </a:p>
          <a:p>
            <a:pPr algn="just"/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Neue Machina" panose="00000500000000000000" charset="-52"/>
              <a:ea typeface="+mj-ea"/>
            </a:endParaRPr>
          </a:p>
        </p:txBody>
      </p:sp>
      <p:graphicFrame>
        <p:nvGraphicFramePr>
          <p:cNvPr id="8" name="Таблица 7"/>
          <p:cNvGraphicFramePr/>
          <p:nvPr>
            <p:extLst>
              <p:ext uri="{D42A27DB-BD31-4B8C-83A1-F6EECF244321}">
                <p14:modId xmlns="" xmlns:p14="http://schemas.microsoft.com/office/powerpoint/2010/main" val="1923102349"/>
              </p:ext>
            </p:extLst>
          </p:nvPr>
        </p:nvGraphicFramePr>
        <p:xfrm>
          <a:off x="977265" y="2606675"/>
          <a:ext cx="18150840" cy="8066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754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754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2998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800" dirty="0"/>
                        <a:t>Критерий 2. Наличие информационного ресурса  по наставничеству на сайте МО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800"/>
                        <a:t>Критерии 3-4.   Наличие Актов об утверждении Положения о наставничестве и Комплексе мер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</a:rPr>
                        <a:t>100% в 22 МО (сайты МО или ММС)</a:t>
                      </a:r>
                    </a:p>
                  </a:txBody>
                  <a:tcPr>
                    <a:solidFill>
                      <a:srgbClr val="C8E0C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  <a:sym typeface="+mn-ea"/>
                        </a:rPr>
                        <a:t>100% в 22 МО (сайты МО или ММС)</a:t>
                      </a:r>
                      <a:endParaRPr lang="ru-RU" altLang="en-US" sz="2800" b="1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ru-RU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8E0C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800" b="1" dirty="0" smtClean="0">
                          <a:solidFill>
                            <a:schemeClr val="tx1"/>
                          </a:solidFill>
                        </a:rPr>
                        <a:t>Названия разделов:</a:t>
                      </a: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>
                        <a:buNone/>
                      </a:pP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«Наставничество» - 15 МО (68,2%, было – 12 МО); </a:t>
                      </a:r>
                    </a:p>
                    <a:p>
                      <a:pPr>
                        <a:buNone/>
                      </a:pP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«Целевая модель наставничества» - 4 МО (18,2%); </a:t>
                      </a:r>
                    </a:p>
                    <a:p>
                      <a:pPr>
                        <a:buNone/>
                      </a:pP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 «Система наставничества» - 2 МО (9,1%); </a:t>
                      </a:r>
                    </a:p>
                    <a:p>
                      <a:pPr>
                        <a:buNone/>
                      </a:pP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иное - 1 МО (4,5%).</a:t>
                      </a:r>
                      <a:endParaRPr lang="ru-RU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</a:rPr>
                        <a:t>Качество разработки документов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>
                        <a:buNone/>
                      </a:pP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во всех МО обновлена нормативная база;</a:t>
                      </a:r>
                    </a:p>
                    <a:p>
                      <a:pPr>
                        <a:buNone/>
                      </a:pP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в наличии документы федерального, регионального и муниципального уровней  по критериям 3-4</a:t>
                      </a:r>
                    </a:p>
                    <a:p>
                      <a:pPr>
                        <a:buNone/>
                      </a:pP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 в 22 МО</a:t>
                      </a:r>
                      <a:endParaRPr lang="ru-RU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51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</a:rPr>
                        <a:t>Качество </a:t>
                      </a:r>
                      <a:r>
                        <a:rPr lang="ru-RU" altLang="en-US" sz="2800" b="1" dirty="0" err="1">
                          <a:solidFill>
                            <a:schemeClr val="tx1"/>
                          </a:solidFill>
                        </a:rPr>
                        <a:t>ресурса</a:t>
                      </a:r>
                      <a:r>
                        <a:rPr lang="ru-RU" altLang="en-US" sz="2800" dirty="0" err="1">
                          <a:solidFill>
                            <a:schemeClr val="tx1"/>
                          </a:solidFill>
                        </a:rPr>
                        <a:t>:в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altLang="en-US" sz="2800" b="1" dirty="0">
                          <a:solidFill>
                            <a:schemeClr val="tx1"/>
                          </a:solidFill>
                        </a:rPr>
                        <a:t>8 МО 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высокое качество (гг. </a:t>
                      </a:r>
                      <a:r>
                        <a:rPr lang="ru-RU" altLang="en-US" sz="2800" b="1" dirty="0" err="1">
                          <a:solidFill>
                            <a:schemeClr val="tx1"/>
                          </a:solidFill>
                        </a:rPr>
                        <a:t>Когалым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Нефтеюганск,</a:t>
                      </a:r>
                      <a:r>
                        <a:rPr lang="ru-RU" altLang="en-US" sz="28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altLang="en-US" sz="2800" b="0" dirty="0" err="1" smtClean="0">
                          <a:solidFill>
                            <a:schemeClr val="tx1"/>
                          </a:solidFill>
                        </a:rPr>
                        <a:t>Урай</a:t>
                      </a:r>
                      <a:r>
                        <a:rPr lang="ru-RU" altLang="en-US" sz="2800" b="1" dirty="0" smtClean="0">
                          <a:solidFill>
                            <a:schemeClr val="tx1"/>
                          </a:solidFill>
                        </a:rPr>
                        <a:t>, Сургут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, районы </a:t>
                      </a:r>
                      <a:r>
                        <a:rPr lang="ru-RU" altLang="en-US" sz="2800" b="1" dirty="0">
                          <a:solidFill>
                            <a:schemeClr val="tx1"/>
                          </a:solidFill>
                        </a:rPr>
                        <a:t>Белоярский, Березовский, </a:t>
                      </a:r>
                      <a:r>
                        <a:rPr lang="ru-RU" altLang="en-US" sz="2800" b="1" dirty="0" err="1">
                          <a:solidFill>
                            <a:schemeClr val="tx1"/>
                          </a:solidFill>
                        </a:rPr>
                        <a:t>Кондинский</a:t>
                      </a:r>
                      <a:r>
                        <a:rPr lang="ru-RU" altLang="en-US" sz="2800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altLang="en-US" sz="2800" b="1" dirty="0" err="1" smtClean="0">
                          <a:solidFill>
                            <a:schemeClr val="tx1"/>
                          </a:solidFill>
                        </a:rPr>
                        <a:t>Нефтеюганский</a:t>
                      </a: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): 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все документы  представлены в полном объеме, разработаны качественно и оригинально, актуальны, удобная </a:t>
                      </a:r>
                      <a:r>
                        <a:rPr lang="ru-RU" altLang="en-US" sz="2800" dirty="0" err="1" smtClean="0">
                          <a:solidFill>
                            <a:schemeClr val="tx1"/>
                          </a:solidFill>
                        </a:rPr>
                        <a:t>навигация,привлекательный</a:t>
                      </a: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 дизайн 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ресурса.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800" b="1" dirty="0">
                          <a:solidFill>
                            <a:schemeClr val="tx1"/>
                          </a:solidFill>
                        </a:rPr>
                        <a:t>Недочеты: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   в документы  не во время вносятся изменения (Мегион),  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  <a:sym typeface="+mn-ea"/>
                        </a:rPr>
                        <a:t>в  16 МО (72,7%): 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учтена почти вся рекомендуемая федеральная и региональная нормативная база, но нормативные акты имеют шаблонный характер и слабо учитывают (либо совсем незначительно учтено) местную специфику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в остальных МО: неполно представлены </a:t>
                      </a:r>
                      <a:r>
                        <a:rPr lang="ru-RU" altLang="en-US" sz="2800" dirty="0" smtClean="0">
                          <a:solidFill>
                            <a:schemeClr val="tx1"/>
                          </a:solidFill>
                        </a:rPr>
                        <a:t>материалы </a:t>
                      </a:r>
                      <a:r>
                        <a:rPr lang="ru-RU" altLang="en-US" sz="2800" dirty="0">
                          <a:solidFill>
                            <a:schemeClr val="tx1"/>
                          </a:solidFill>
                        </a:rPr>
                        <a:t>и (или) отмечаются разные недочеты.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17850" y="320675"/>
            <a:ext cx="13335000" cy="166560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2. Анализ результатов Мониторинга в органах местного самоуправления муниципальных образований Ханты-Мансийского автономного округа – Югры </a:t>
            </a:r>
            <a:r>
              <a:rPr lang="ru-RU" sz="3200" b="1" i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(продолжение)</a:t>
            </a:r>
          </a:p>
        </p:txBody>
      </p:sp>
      <p:sp>
        <p:nvSpPr>
          <p:cNvPr id="11" name="object 3"/>
          <p:cNvSpPr txBox="1"/>
          <p:nvPr/>
        </p:nvSpPr>
        <p:spPr>
          <a:xfrm>
            <a:off x="1217930" y="2673985"/>
            <a:ext cx="17358995" cy="6892290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</a:t>
            </a:r>
            <a:r>
              <a:rPr lang="ru-RU" sz="32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endParaRPr lang="ru-RU" sz="3200" b="1" cap="none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                           </a:t>
            </a:r>
            <a:endParaRPr lang="ru-RU" sz="3200" dirty="0">
              <a:solidFill>
                <a:srgbClr val="0070C0"/>
              </a:solidFill>
              <a:latin typeface="Neue Machina" panose="00000500000000000000" charset="-52"/>
              <a:ea typeface="+mj-ea"/>
            </a:endParaRPr>
          </a:p>
          <a:p>
            <a:pPr algn="just"/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Neue Machina" panose="00000500000000000000" charset="-52"/>
              <a:ea typeface="+mj-ea"/>
            </a:endParaRPr>
          </a:p>
        </p:txBody>
      </p:sp>
      <p:graphicFrame>
        <p:nvGraphicFramePr>
          <p:cNvPr id="8" name="Таблица 7"/>
          <p:cNvGraphicFramePr/>
          <p:nvPr>
            <p:extLst>
              <p:ext uri="{D42A27DB-BD31-4B8C-83A1-F6EECF244321}">
                <p14:modId xmlns="" xmlns:p14="http://schemas.microsoft.com/office/powerpoint/2010/main" val="1448985427"/>
              </p:ext>
            </p:extLst>
          </p:nvPr>
        </p:nvGraphicFramePr>
        <p:xfrm>
          <a:off x="869315" y="2420620"/>
          <a:ext cx="18500090" cy="749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021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800" dirty="0"/>
                        <a:t>Критерий 5. Единая информационная база наставников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800"/>
                        <a:t>Критерии 6.   Локальный акт и (или) иные регламентирующие меры стимулирования педагогических работников, включенных в систему наставничества в МОУО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3200" dirty="0">
                          <a:solidFill>
                            <a:schemeClr val="tx1"/>
                          </a:solidFill>
                        </a:rPr>
                        <a:t>Подтвердили:  </a:t>
                      </a:r>
                      <a:r>
                        <a:rPr lang="ru-RU" altLang="en-US" sz="3200" b="1" dirty="0">
                          <a:solidFill>
                            <a:srgbClr val="C00000"/>
                          </a:solidFill>
                        </a:rPr>
                        <a:t>22 МО</a:t>
                      </a:r>
                      <a:r>
                        <a:rPr lang="ru-RU" altLang="en-US" sz="320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altLang="en-US" sz="3200" dirty="0">
                          <a:solidFill>
                            <a:schemeClr val="tx1"/>
                          </a:solidFill>
                          <a:sym typeface="+mn-ea"/>
                        </a:rPr>
                        <a:t>(на сайтах МО или ММС)</a:t>
                      </a:r>
                      <a:endParaRPr lang="ru-RU" altLang="en-US" sz="32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3200" b="1" dirty="0">
                          <a:solidFill>
                            <a:schemeClr val="tx1"/>
                          </a:solidFill>
                        </a:rPr>
                        <a:t>Фактически</a:t>
                      </a:r>
                      <a:r>
                        <a:rPr lang="ru-RU" altLang="en-US" sz="320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ru-RU" altLang="en-US" sz="3200" b="1" dirty="0" smtClean="0">
                          <a:solidFill>
                            <a:srgbClr val="C00000"/>
                          </a:solidFill>
                        </a:rPr>
                        <a:t>22 </a:t>
                      </a:r>
                      <a:r>
                        <a:rPr lang="ru-RU" altLang="en-US" sz="3200" b="1" dirty="0">
                          <a:solidFill>
                            <a:srgbClr val="C00000"/>
                          </a:solidFill>
                        </a:rPr>
                        <a:t>МО </a:t>
                      </a:r>
                      <a:r>
                        <a:rPr lang="ru-RU" altLang="en-US" sz="3200" b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altLang="en-US" sz="3200" b="0" dirty="0" smtClean="0">
                          <a:solidFill>
                            <a:srgbClr val="C00000"/>
                          </a:solidFill>
                        </a:rPr>
                        <a:t>(100%)</a:t>
                      </a:r>
                      <a:endParaRPr lang="ru-RU" altLang="en-US" sz="3200" b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3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МО из 22 (40,9%) заявили о наличии  мер стимулирования, но фактически только на сайтах </a:t>
                      </a:r>
                      <a:r>
                        <a:rPr lang="ru-RU" sz="3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 (27,3%)  </a:t>
                      </a:r>
                      <a:r>
                        <a:rPr lang="ru-RU" sz="32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МОУО</a:t>
                      </a:r>
                      <a:r>
                        <a:rPr lang="ru-RU" sz="3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3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размещена  данная информация: гг. </a:t>
                      </a:r>
                      <a:r>
                        <a:rPr lang="ru-RU" sz="3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Лангепас</a:t>
                      </a:r>
                      <a:r>
                        <a:rPr lang="ru-RU" sz="3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3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Мегион</a:t>
                      </a:r>
                      <a:r>
                        <a:rPr lang="ru-RU" sz="3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Нефтеюганск, Нижневартовск, </a:t>
                      </a:r>
                      <a:r>
                        <a:rPr lang="ru-RU" sz="3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Сургут, </a:t>
                      </a:r>
                      <a:r>
                        <a:rPr lang="ru-RU" sz="3200" b="1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Сургутский</a:t>
                      </a:r>
                      <a:r>
                        <a:rPr lang="ru-RU" sz="32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altLang="en-US" sz="32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alt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3200" b="1" dirty="0">
                          <a:solidFill>
                            <a:schemeClr val="tx1"/>
                          </a:solidFill>
                        </a:rPr>
                        <a:t>Не </a:t>
                      </a:r>
                      <a:r>
                        <a:rPr lang="ru-RU" altLang="en-US" sz="3200" b="1" dirty="0" smtClean="0">
                          <a:solidFill>
                            <a:schemeClr val="tx1"/>
                          </a:solidFill>
                        </a:rPr>
                        <a:t>по форме представлена  </a:t>
                      </a:r>
                      <a:r>
                        <a:rPr lang="ru-RU" altLang="en-US" sz="3200" b="1" dirty="0">
                          <a:solidFill>
                            <a:schemeClr val="tx1"/>
                          </a:solidFill>
                        </a:rPr>
                        <a:t>База наставников в </a:t>
                      </a:r>
                      <a:r>
                        <a:rPr lang="ru-RU" altLang="en-US" sz="3200" b="1" dirty="0" smtClean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ru-RU" altLang="en-US" sz="3200" b="1" dirty="0">
                          <a:solidFill>
                            <a:schemeClr val="tx1"/>
                          </a:solidFill>
                        </a:rPr>
                        <a:t>МО:  </a:t>
                      </a:r>
                      <a:r>
                        <a:rPr lang="ru-RU" altLang="en-US" sz="3200" b="0" dirty="0" smtClean="0">
                          <a:solidFill>
                            <a:srgbClr val="0070C0"/>
                          </a:solidFill>
                        </a:rPr>
                        <a:t>г</a:t>
                      </a:r>
                      <a:r>
                        <a:rPr lang="ru-RU" altLang="en-US" sz="3200" b="0" dirty="0" smtClean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ru-RU" altLang="en-US" sz="3200" b="1" dirty="0" smtClean="0">
                          <a:solidFill>
                            <a:srgbClr val="0070C0"/>
                          </a:solidFill>
                        </a:rPr>
                        <a:t>Нефтеюганск  и </a:t>
                      </a:r>
                      <a:r>
                        <a:rPr lang="ru-RU" altLang="en-US" sz="3200" b="1" dirty="0">
                          <a:solidFill>
                            <a:srgbClr val="0070C0"/>
                          </a:solidFill>
                        </a:rPr>
                        <a:t>Октябрьский </a:t>
                      </a:r>
                      <a:r>
                        <a:rPr lang="ru-RU" altLang="en-US" sz="3200" b="1" dirty="0" smtClean="0">
                          <a:solidFill>
                            <a:srgbClr val="0070C0"/>
                          </a:solidFill>
                        </a:rPr>
                        <a:t>район</a:t>
                      </a:r>
                      <a:endParaRPr lang="ru-RU" altLang="en-US" sz="3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3200" b="0" dirty="0" smtClean="0">
                          <a:solidFill>
                            <a:schemeClr val="tx1"/>
                          </a:solidFill>
                        </a:rPr>
                        <a:t>2023 году – было в  5</a:t>
                      </a:r>
                      <a:r>
                        <a:rPr lang="ru-RU" altLang="en-US" sz="3200" b="0" baseline="0" dirty="0" smtClean="0">
                          <a:solidFill>
                            <a:schemeClr val="tx1"/>
                          </a:solidFill>
                        </a:rPr>
                        <a:t> МО</a:t>
                      </a:r>
                      <a:endParaRPr lang="ru-RU" alt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58440">
                <a:tc>
                  <a:txBody>
                    <a:bodyPr/>
                    <a:lstStyle/>
                    <a:p>
                      <a:r>
                        <a:rPr lang="ru-RU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4 МО списки наставников не пронумерованы: г. Радужный, районы </a:t>
                      </a:r>
                      <a:r>
                        <a:rPr lang="ru-RU" altLang="en-US" sz="3200" b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Нижневартовский</a:t>
                      </a:r>
                      <a:r>
                        <a:rPr lang="ru-RU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altLang="en-US" sz="3200" b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Нефтеюганский</a:t>
                      </a:r>
                      <a:r>
                        <a:rPr lang="ru-RU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Березовский</a:t>
                      </a:r>
                      <a:endParaRPr lang="ru-RU" altLang="en-US" sz="32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sym typeface="+mn-ea"/>
                        </a:rPr>
                        <a:t>В 2024 году Меры </a:t>
                      </a:r>
                      <a:r>
                        <a:rPr lang="ru-RU" altLang="en-US" sz="3200" dirty="0">
                          <a:solidFill>
                            <a:schemeClr val="tx1"/>
                          </a:solidFill>
                          <a:sym typeface="+mn-ea"/>
                        </a:rPr>
                        <a:t>стимулирования представлены, в основном, 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sym typeface="+mn-ea"/>
                        </a:rPr>
                        <a:t>отдельными документами, внесены изменения. </a:t>
                      </a:r>
                    </a:p>
                    <a:p>
                      <a:pPr>
                        <a:buNone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sym typeface="+mn-ea"/>
                        </a:rPr>
                        <a:t>В 2023 году – в форме извлечения из Положения о наставничестве</a:t>
                      </a:r>
                      <a:endParaRPr lang="ru-RU" altLang="en-US" sz="32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ru-RU" alt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17650" y="417830"/>
            <a:ext cx="15962630" cy="166560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2. Анализ результатов Мониторинга в органах местного самоуправления муниципальных образований Ханты-Мансийского автономного округа – Югры (продолжение)</a:t>
            </a:r>
          </a:p>
        </p:txBody>
      </p:sp>
      <p:sp>
        <p:nvSpPr>
          <p:cNvPr id="11" name="object 3"/>
          <p:cNvSpPr txBox="1"/>
          <p:nvPr/>
        </p:nvSpPr>
        <p:spPr>
          <a:xfrm>
            <a:off x="1217930" y="2673985"/>
            <a:ext cx="17358995" cy="6892290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</a:t>
            </a:r>
            <a:r>
              <a:rPr lang="ru-RU" sz="32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endParaRPr lang="ru-RU" sz="3200" b="1" cap="none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                           </a:t>
            </a:r>
            <a:endParaRPr lang="ru-RU" sz="3200" dirty="0">
              <a:solidFill>
                <a:srgbClr val="0070C0"/>
              </a:solidFill>
              <a:latin typeface="Neue Machina" panose="00000500000000000000" charset="-52"/>
              <a:ea typeface="+mj-ea"/>
            </a:endParaRPr>
          </a:p>
          <a:p>
            <a:pPr algn="just"/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Neue Machina" panose="00000500000000000000" charset="-52"/>
              <a:ea typeface="+mj-ea"/>
            </a:endParaRPr>
          </a:p>
        </p:txBody>
      </p:sp>
      <p:graphicFrame>
        <p:nvGraphicFramePr>
          <p:cNvPr id="8" name="Таблица 7"/>
          <p:cNvGraphicFramePr/>
          <p:nvPr>
            <p:extLst>
              <p:ext uri="{D42A27DB-BD31-4B8C-83A1-F6EECF244321}">
                <p14:modId xmlns="" xmlns:p14="http://schemas.microsoft.com/office/powerpoint/2010/main" val="1974143057"/>
              </p:ext>
            </p:extLst>
          </p:nvPr>
        </p:nvGraphicFramePr>
        <p:xfrm>
          <a:off x="869315" y="2094865"/>
          <a:ext cx="18500090" cy="801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15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8934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8351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400" dirty="0"/>
                        <a:t>Критерий 7 Справка (отчет) по результатам оценки реализации персонализированных программ наставничества педагогических работников образовательных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400"/>
                        <a:t>Критерии 8.1. Муниципальная программа по наставничеству молодых педагогов в возрасте до 35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2800">
                          <a:sym typeface="+mn-ea"/>
                        </a:rPr>
                        <a:t>Критерии 8.2. Муниципальная программа по наставничеству для педагогов, испытывающих затруднения</a:t>
                      </a:r>
                      <a:endParaRPr lang="ru-RU" altLang="en-US" sz="2800"/>
                    </a:p>
                    <a:p>
                      <a:pPr algn="ctr">
                        <a:buNone/>
                      </a:pPr>
                      <a:endParaRPr lang="ru-RU" altLang="en-US" sz="280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Фактически на сайтах 20 </a:t>
                      </a:r>
                      <a:r>
                        <a:rPr lang="ru-RU" altLang="en-US" sz="2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 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(или </a:t>
                      </a:r>
                      <a:r>
                        <a:rPr lang="ru-RU" altLang="en-US" sz="2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ММС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) – </a:t>
                      </a:r>
                      <a:r>
                        <a:rPr lang="ru-RU" altLang="en-US" sz="2400" b="1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+mn-ea"/>
                        </a:rPr>
                        <a:t>90,9%</a:t>
                      </a:r>
                      <a:endParaRPr lang="ru-RU" altLang="en-US" sz="2400" b="1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2023 – было 14 </a:t>
                      </a:r>
                      <a:r>
                        <a:rPr lang="ru-RU" altLang="en-US" sz="2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  из 20 (70,0%)</a:t>
                      </a:r>
                    </a:p>
                  </a:txBody>
                  <a:tcPr>
                    <a:solidFill>
                      <a:srgbClr val="C3FFA5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Программа представлена на ресурсах сайтов в </a:t>
                      </a:r>
                      <a:r>
                        <a:rPr lang="ru-RU" sz="2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 МО</a:t>
                      </a:r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из 22 (</a:t>
                      </a:r>
                      <a:r>
                        <a:rPr lang="ru-RU" sz="2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72,7%), </a:t>
                      </a:r>
                    </a:p>
                    <a:p>
                      <a:pPr>
                        <a:buNone/>
                      </a:pPr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2023 году –  в 5-ти МО (18,2%).</a:t>
                      </a:r>
                      <a:r>
                        <a:rPr lang="ru-RU" sz="2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altLang="en-US" sz="2600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представлены программы в 6 МО: гг. </a:t>
                      </a:r>
                      <a:r>
                        <a:rPr lang="ru-RU" sz="26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Лангепас</a:t>
                      </a:r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6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Мегион</a:t>
                      </a:r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6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Пыть-Ях</a:t>
                      </a:r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Ханты-Мансийск, </a:t>
                      </a:r>
                      <a:r>
                        <a:rPr lang="ru-RU" sz="26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Югорск</a:t>
                      </a:r>
                      <a:r>
                        <a:rPr lang="ru-RU" sz="2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Белоярский район.</a:t>
                      </a:r>
                      <a:endParaRPr lang="ru-RU" sz="2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AFFD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2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Программа представлена в </a:t>
                      </a:r>
                      <a:r>
                        <a:rPr lang="ru-RU" altLang="en-US" sz="26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 МО (50%),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2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2023 году – в 3 МО (13,6%), количество МО возросло на 36,4%.</a:t>
                      </a:r>
                    </a:p>
                    <a:p>
                      <a:pPr>
                        <a:buNone/>
                      </a:pPr>
                      <a:endParaRPr lang="ru-RU" altLang="en-US" sz="2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ru-RU" altLang="en-US" sz="26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AFFD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28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 отсутствует только на сайтах 2 МО: г. Радужный и г. </a:t>
                      </a:r>
                      <a:r>
                        <a:rPr lang="ru-RU" altLang="en-US" sz="2400" b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Югорск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>
                        <a:buNone/>
                      </a:pP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2023 году  документа не было в 6 МО</a:t>
                      </a:r>
                      <a:endParaRPr lang="ru-RU" altLang="en-US" sz="24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</a:txBody>
                  <a:tcPr>
                    <a:solidFill>
                      <a:srgbClr val="DAFFD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64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400" b="1" dirty="0">
                          <a:solidFill>
                            <a:schemeClr val="tx1"/>
                          </a:solidFill>
                        </a:rPr>
                        <a:t>Качество справок</a:t>
                      </a:r>
                      <a:r>
                        <a:rPr lang="ru-RU" altLang="en-US" sz="2400" b="0" dirty="0">
                          <a:solidFill>
                            <a:schemeClr val="tx1"/>
                          </a:solidFill>
                        </a:rPr>
                        <a:t>: наиболее глубоко 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</a:rPr>
                        <a:t>  и содержательно </a:t>
                      </a:r>
                      <a:r>
                        <a:rPr lang="ru-RU" altLang="en-US" sz="2400" b="0" dirty="0">
                          <a:solidFill>
                            <a:schemeClr val="tx1"/>
                          </a:solidFill>
                        </a:rPr>
                        <a:t>справки 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</a:rPr>
                        <a:t>проработаны в </a:t>
                      </a:r>
                      <a:r>
                        <a:rPr lang="ru-RU" altLang="en-US" sz="2400" b="1" dirty="0" smtClean="0">
                          <a:solidFill>
                            <a:schemeClr val="tx1"/>
                          </a:solidFill>
                        </a:rPr>
                        <a:t>12 М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</a:rPr>
                        <a:t>О 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 гг. </a:t>
                      </a:r>
                      <a:r>
                        <a:rPr lang="ru-RU" altLang="en-US" sz="2400" b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Мегион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Нефтеюганск, Нижневартовск, </a:t>
                      </a:r>
                      <a:r>
                        <a:rPr lang="ru-RU" altLang="en-US" sz="24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Нягань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altLang="en-US" sz="2400" b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Покачи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altLang="en-US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Ханты-Мансийск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районы Белоярский, </a:t>
                      </a:r>
                      <a:r>
                        <a:rPr lang="ru-RU" altLang="en-US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Березовский, </a:t>
                      </a:r>
                      <a:r>
                        <a:rPr lang="ru-RU" altLang="en-US" sz="2400" b="1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Нефтеюганский</a:t>
                      </a:r>
                      <a:r>
                        <a:rPr lang="ru-RU" altLang="en-US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Октябрьский, </a:t>
                      </a:r>
                      <a:r>
                        <a:rPr lang="ru-RU" altLang="en-US" sz="24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Советский, </a:t>
                      </a:r>
                      <a:r>
                        <a:rPr lang="ru-RU" altLang="en-US" sz="2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Ханты-Мансийский), в 2023 году – в 5 МО</a:t>
                      </a:r>
                      <a:endParaRPr lang="ru-RU" altLang="en-US" sz="2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2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ru-RU" altLang="en-US" sz="26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2600" b="0" dirty="0" smtClean="0">
                          <a:solidFill>
                            <a:schemeClr val="tx1"/>
                          </a:solidFill>
                        </a:rPr>
                        <a:t>Работа </a:t>
                      </a:r>
                      <a:r>
                        <a:rPr lang="ru-RU" altLang="en-US" sz="2600" b="0" dirty="0">
                          <a:solidFill>
                            <a:schemeClr val="tx1"/>
                          </a:solidFill>
                        </a:rPr>
                        <a:t>с молодыми педагогами  в возрасте до 35 лет планируется и реализуется через </a:t>
                      </a:r>
                      <a:r>
                        <a:rPr lang="ru-RU" altLang="en-US" sz="2600" b="0" dirty="0" smtClean="0">
                          <a:solidFill>
                            <a:schemeClr val="tx1"/>
                          </a:solidFill>
                        </a:rPr>
                        <a:t>единые программы </a:t>
                      </a:r>
                      <a:r>
                        <a:rPr lang="ru-RU" altLang="en-US" sz="2600" b="0" dirty="0">
                          <a:solidFill>
                            <a:schemeClr val="tx1"/>
                          </a:solidFill>
                        </a:rPr>
                        <a:t>по </a:t>
                      </a:r>
                      <a:r>
                        <a:rPr lang="ru-RU" altLang="en-US" sz="2600" b="0" dirty="0" smtClean="0">
                          <a:solidFill>
                            <a:schemeClr val="tx1"/>
                          </a:solidFill>
                        </a:rPr>
                        <a:t>наставничеству</a:t>
                      </a:r>
                      <a:endParaRPr lang="ru-RU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2600" b="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ru-RU" altLang="en-US" sz="2600" b="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r>
                        <a:rPr lang="ru-RU" altLang="en-US" sz="2600" b="0" dirty="0" smtClean="0">
                          <a:solidFill>
                            <a:schemeClr val="tx1"/>
                          </a:solidFill>
                          <a:sym typeface="+mn-ea"/>
                        </a:rPr>
                        <a:t>В </a:t>
                      </a:r>
                      <a:r>
                        <a:rPr lang="ru-RU" altLang="en-US" sz="2600" b="0" dirty="0">
                          <a:solidFill>
                            <a:schemeClr val="tx1"/>
                          </a:solidFill>
                          <a:sym typeface="+mn-ea"/>
                        </a:rPr>
                        <a:t>целом проблемы педагогических работников,  испытывающих профессиональные затруднения,  в муниципальных системах наставничества решаются через  плановые мероприятия ЦМН</a:t>
                      </a:r>
                      <a:endParaRPr lang="ru-RU" altLang="en-US" sz="26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buNone/>
                      </a:pPr>
                      <a:endParaRPr lang="ru-RU" alt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41186" y="625475"/>
            <a:ext cx="17414875" cy="166560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2. Анализ результатов Мониторинга в органах местного самоуправления муниципальных образований Ханты-Мансийского автономного округа – Югры (продолжение)</a:t>
            </a:r>
          </a:p>
        </p:txBody>
      </p:sp>
      <p:sp>
        <p:nvSpPr>
          <p:cNvPr id="11" name="object 3"/>
          <p:cNvSpPr txBox="1"/>
          <p:nvPr/>
        </p:nvSpPr>
        <p:spPr>
          <a:xfrm>
            <a:off x="1217930" y="2673985"/>
            <a:ext cx="17358995" cy="6892290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indent="0">
              <a:buFont typeface="Wingdings" panose="05000000000000000000" pitchFamily="2" charset="2"/>
              <a:buNone/>
            </a:pPr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</a:t>
            </a:r>
            <a:r>
              <a:rPr lang="ru-RU" sz="3200" b="1" dirty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endParaRPr lang="ru-RU" sz="3200" b="1" cap="none" dirty="0">
              <a:solidFill>
                <a:schemeClr val="tx2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r>
              <a:rPr lang="ru-RU" sz="4800" kern="0" spc="-5" dirty="0">
                <a:solidFill>
                  <a:srgbClr val="524641"/>
                </a:solidFill>
                <a:latin typeface="Druk Cyr"/>
                <a:ea typeface="+mj-ea"/>
                <a:cs typeface="Druk Cyr"/>
                <a:sym typeface="+mn-ea"/>
              </a:rPr>
              <a:t>                                              </a:t>
            </a:r>
            <a:endParaRPr lang="ru-RU" sz="3200" dirty="0">
              <a:solidFill>
                <a:srgbClr val="0070C0"/>
              </a:solidFill>
              <a:latin typeface="Neue Machina" panose="00000500000000000000" charset="-52"/>
              <a:ea typeface="+mj-ea"/>
            </a:endParaRPr>
          </a:p>
          <a:p>
            <a:pPr algn="just"/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Neue Machina" panose="00000500000000000000" charset="-52"/>
              <a:ea typeface="+mj-ea"/>
            </a:endParaRPr>
          </a:p>
        </p:txBody>
      </p:sp>
      <p:graphicFrame>
        <p:nvGraphicFramePr>
          <p:cNvPr id="8" name="Таблица 7"/>
          <p:cNvGraphicFramePr/>
          <p:nvPr>
            <p:extLst>
              <p:ext uri="{D42A27DB-BD31-4B8C-83A1-F6EECF244321}">
                <p14:modId xmlns="" xmlns:p14="http://schemas.microsoft.com/office/powerpoint/2010/main" val="1420412851"/>
              </p:ext>
            </p:extLst>
          </p:nvPr>
        </p:nvGraphicFramePr>
        <p:xfrm>
          <a:off x="1361440" y="2911475"/>
          <a:ext cx="17593945" cy="7229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85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353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2612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3200" dirty="0"/>
                        <a:t>Критерий 9.1.  Представлена практика муниципального образования о реализации системы (целевой модели) наставничества на региональном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altLang="en-US" sz="3200"/>
                        <a:t>Критерии 9.2. Представлена практика муниципального образования о реализации системы (целевой модели) наставничества на федеральном уровне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32910">
                <a:tc>
                  <a:txBody>
                    <a:bodyPr/>
                    <a:lstStyle/>
                    <a:p>
                      <a:pPr marL="0" eaLnBrk="1" hangingPunct="1">
                        <a:buNone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Материалы практики представлены на информационном ресурсе в </a:t>
                      </a:r>
                      <a:r>
                        <a:rPr lang="ru-RU" altLang="en-US" sz="3200" b="1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16 МО (72,7%) 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 22, а в 2023 году – в 6 МО (18,2%).</a:t>
                      </a:r>
                    </a:p>
                    <a:p>
                      <a:pPr marL="0" eaLnBrk="1" hangingPunct="1">
                        <a:buNone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eaLnBrk="1" hangingPunct="1">
                        <a:buNone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 представлены на сайтах материалы практики наставничества на региональном уровне в 6 МО: гг. </a:t>
                      </a:r>
                      <a:r>
                        <a:rPr lang="ru-RU" altLang="en-US" sz="3200" b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Когалым</a:t>
                      </a:r>
                      <a:r>
                        <a:rPr lang="ru-RU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altLang="en-US" sz="3200" b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Лангепас</a:t>
                      </a:r>
                      <a:r>
                        <a:rPr lang="ru-RU" altLang="en-US" sz="32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en-US" sz="3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Нягань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Радужный, Ханты-Мансийск, Белоярский район</a:t>
                      </a:r>
                      <a:endParaRPr lang="ru-RU" altLang="en-US" sz="3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ru-RU" altLang="en-US" sz="320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>
                        <a:buNone/>
                      </a:pPr>
                      <a:endParaRPr lang="ru-RU" altLang="en-US" sz="3200" dirty="0" smtClean="0">
                        <a:solidFill>
                          <a:schemeClr val="tx1"/>
                        </a:solidFill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Материалы практики представлены на информационном ресурсе в 7 МО (31,8%):гг. Нижневартовск, </a:t>
                      </a:r>
                      <a:r>
                        <a:rPr lang="ru-RU" altLang="en-US" sz="3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Покачи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Сургут, </a:t>
                      </a:r>
                      <a:r>
                        <a:rPr lang="ru-RU" altLang="en-US" sz="3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Урай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altLang="en-US" sz="3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Югорск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районы </a:t>
                      </a:r>
                      <a:r>
                        <a:rPr lang="ru-RU" altLang="en-US" sz="3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Нефтеюганский</a:t>
                      </a: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Октябрьский;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en-US" sz="3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3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2023 году практика федерального уровня представлена на сайте  в 1 МО из 22 (4,5%). </a:t>
                      </a:r>
                    </a:p>
                    <a:p>
                      <a:pPr>
                        <a:buNone/>
                      </a:pPr>
                      <a:endParaRPr lang="ru-RU" altLang="en-US" sz="3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84250" y="625475"/>
            <a:ext cx="17421860" cy="129540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В целях совершенствования информационного ресурса по разделу «Наставничество»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40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РЕКОМЕНДУЕМ:</a:t>
            </a:r>
            <a:endParaRPr lang="ru-RU" sz="40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1112520" y="3058795"/>
            <a:ext cx="17672685" cy="6717665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indent="457200" algn="just">
              <a:buFont typeface="Wingdings" panose="05000000000000000000" charset="0"/>
              <a:buNone/>
            </a:pPr>
            <a:endParaRPr lang="ru-RU" sz="3200" spc="-5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indent="457200" algn="just">
              <a:buFont typeface="Wingdings" panose="05000000000000000000" charset="0"/>
              <a:buNone/>
            </a:pPr>
            <a:r>
              <a:rPr lang="ru-RU" sz="3200" spc="-5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endParaRPr lang="ru-RU" sz="3200" spc="-5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850" y="2454275"/>
            <a:ext cx="18669000" cy="9633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-5" dirty="0" smtClean="0">
                <a:solidFill>
                  <a:srgbClr val="C00000"/>
                </a:solidFill>
                <a:latin typeface="Arial Narrow" pitchFamily="34" charset="0"/>
                <a:cs typeface="Arial Narrow" panose="020B0606020202030204" charset="0"/>
                <a:sym typeface="+mn-ea"/>
              </a:rPr>
              <a:t>       РУКОВОДИТЕЛЯМ  МОУО:</a:t>
            </a:r>
            <a:endParaRPr lang="ru-RU" sz="32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ru-RU" sz="3200" dirty="0" smtClean="0">
                <a:solidFill>
                  <a:prstClr val="black"/>
                </a:solidFill>
                <a:latin typeface="Arial Narrow" pitchFamily="34" charset="0"/>
              </a:rPr>
              <a:t>   Модернизировать дизайн информационного ресурса по наставничеству на сайте МОУО (методической службы), обратить внимание на актуальность и привлекательность выставляемых материалов, удобство навигации, </a:t>
            </a:r>
          </a:p>
          <a:p>
            <a:pPr lvl="0"/>
            <a:r>
              <a:rPr lang="ru-RU" sz="3200" dirty="0" smtClean="0">
                <a:solidFill>
                  <a:prstClr val="black"/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                в срок </a:t>
            </a:r>
            <a:r>
              <a:rPr lang="ru-RU" sz="3200" b="1" dirty="0" smtClean="0">
                <a:solidFill>
                  <a:prstClr val="black"/>
                </a:solidFill>
                <a:latin typeface="Arial Narrow" pitchFamily="34" charset="0"/>
              </a:rPr>
              <a:t>до 27.01.2025 г</a:t>
            </a:r>
            <a:r>
              <a:rPr lang="ru-RU" sz="3200" dirty="0" smtClean="0">
                <a:solidFill>
                  <a:prstClr val="black"/>
                </a:solidFill>
                <a:latin typeface="Arial Narrow" pitchFamily="34" charset="0"/>
              </a:rPr>
              <a:t>.</a:t>
            </a:r>
          </a:p>
          <a:p>
            <a:pPr lvl="0">
              <a:buFont typeface="Wingdings" pitchFamily="2" charset="2"/>
              <a:buChar char="q"/>
            </a:pPr>
            <a:r>
              <a:rPr lang="ru-RU" sz="3200" dirty="0" smtClean="0">
                <a:solidFill>
                  <a:prstClr val="black"/>
                </a:solidFill>
                <a:latin typeface="Arial Narrow" pitchFamily="34" charset="0"/>
              </a:rPr>
              <a:t>    Обеспечить размещение информации на ресурсе по наставничеству в одном месте, с рабочими ссылками, пополнять и обновлять все необходимые актуальные материалы, выделенные в числе обязательных по критериям Мониторинга,                                                                                                                                         </a:t>
            </a:r>
            <a:r>
              <a:rPr lang="ru-RU" sz="3200" b="1" dirty="0" smtClean="0">
                <a:solidFill>
                  <a:prstClr val="black"/>
                </a:solidFill>
                <a:latin typeface="Arial Narrow" pitchFamily="34" charset="0"/>
              </a:rPr>
              <a:t>не менее 2 раз в год</a:t>
            </a:r>
            <a:endParaRPr lang="ru-RU" sz="3200" dirty="0" smtClean="0">
              <a:solidFill>
                <a:prstClr val="black"/>
              </a:solidFill>
              <a:latin typeface="Arial Narrow" pitchFamily="34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ru-RU" sz="3200" dirty="0" smtClean="0">
                <a:solidFill>
                  <a:prstClr val="black"/>
                </a:solidFill>
                <a:latin typeface="Arial Narrow" pitchFamily="34" charset="0"/>
              </a:rPr>
              <a:t>    Обеспечить размещение  на информационном ресурсе по наставничеству МОУО аналитических материалов по итогам региональных конкурсов, мониторингов и </a:t>
            </a:r>
            <a:r>
              <a:rPr lang="ru-RU" sz="3200" dirty="0" err="1" smtClean="0">
                <a:solidFill>
                  <a:prstClr val="black"/>
                </a:solidFill>
                <a:latin typeface="Arial Narrow" pitchFamily="34" charset="0"/>
              </a:rPr>
              <a:t>вебинаров</a:t>
            </a:r>
            <a:r>
              <a:rPr lang="ru-RU" sz="3200" dirty="0" smtClean="0">
                <a:solidFill>
                  <a:prstClr val="black"/>
                </a:solidFill>
                <a:latin typeface="Arial Narrow" pitchFamily="34" charset="0"/>
              </a:rPr>
              <a:t> по наставничеству,                         в срок </a:t>
            </a:r>
            <a:r>
              <a:rPr lang="ru-RU" sz="3200" b="1" dirty="0" smtClean="0">
                <a:solidFill>
                  <a:prstClr val="black"/>
                </a:solidFill>
                <a:latin typeface="Arial Narrow" pitchFamily="34" charset="0"/>
              </a:rPr>
              <a:t>до 27.01.2025 г</a:t>
            </a:r>
            <a:r>
              <a:rPr lang="ru-RU" sz="3200" dirty="0" smtClean="0">
                <a:solidFill>
                  <a:prstClr val="black"/>
                </a:solidFill>
                <a:latin typeface="Arial Narrow" pitchFamily="34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ru-RU" sz="3200" spc="-5" dirty="0" smtClean="0">
                <a:latin typeface="Arial Narrow" pitchFamily="34" charset="0"/>
                <a:cs typeface="Arial Narrow" panose="020B0606020202030204" charset="0"/>
                <a:sym typeface="+mn-ea"/>
              </a:rPr>
              <a:t>    </a:t>
            </a:r>
            <a:r>
              <a:rPr lang="ru-RU" sz="3200" dirty="0" smtClean="0">
                <a:latin typeface="Arial Narrow" pitchFamily="34" charset="0"/>
              </a:rPr>
              <a:t>г. Нефтеюганск, Октябрьский район привести базы (списки) наставников в соответствие с формой для муниципалитетов: проставить ФИО и должность наставников,                                                        в срок до </a:t>
            </a:r>
            <a:r>
              <a:rPr lang="ru-RU" sz="3200" b="1" dirty="0" smtClean="0">
                <a:latin typeface="Arial Narrow" pitchFamily="34" charset="0"/>
              </a:rPr>
              <a:t>27.01.2025 г.</a:t>
            </a:r>
          </a:p>
          <a:p>
            <a:pPr>
              <a:buFont typeface="Wingdings" pitchFamily="2" charset="2"/>
              <a:buChar char="q"/>
            </a:pPr>
            <a:r>
              <a:rPr lang="ru-RU" sz="3200" b="1" dirty="0" smtClean="0">
                <a:latin typeface="Arial Narrow" pitchFamily="34" charset="0"/>
              </a:rPr>
              <a:t>    </a:t>
            </a:r>
            <a:r>
              <a:rPr lang="ru-RU" sz="3200" dirty="0" smtClean="0">
                <a:latin typeface="Arial Narrow" pitchFamily="34" charset="0"/>
              </a:rPr>
              <a:t>гг. </a:t>
            </a:r>
            <a:r>
              <a:rPr lang="ru-RU" sz="3200" dirty="0" err="1" smtClean="0">
                <a:latin typeface="Arial Narrow" pitchFamily="34" charset="0"/>
              </a:rPr>
              <a:t>Лангепас</a:t>
            </a:r>
            <a:r>
              <a:rPr lang="ru-RU" sz="3200" dirty="0" smtClean="0">
                <a:latin typeface="Arial Narrow" pitchFamily="34" charset="0"/>
              </a:rPr>
              <a:t>, </a:t>
            </a:r>
            <a:r>
              <a:rPr lang="ru-RU" sz="3200" dirty="0" err="1" smtClean="0">
                <a:latin typeface="Arial Narrow" pitchFamily="34" charset="0"/>
              </a:rPr>
              <a:t>Нягань</a:t>
            </a:r>
            <a:r>
              <a:rPr lang="ru-RU" sz="3200" dirty="0" smtClean="0">
                <a:latin typeface="Arial Narrow" pitchFamily="34" charset="0"/>
              </a:rPr>
              <a:t>, </a:t>
            </a:r>
            <a:r>
              <a:rPr lang="ru-RU" sz="3200" dirty="0" err="1" smtClean="0">
                <a:latin typeface="Arial Narrow" pitchFamily="34" charset="0"/>
              </a:rPr>
              <a:t>Пыть-Ях</a:t>
            </a:r>
            <a:r>
              <a:rPr lang="ru-RU" sz="3200" dirty="0" smtClean="0">
                <a:latin typeface="Arial Narrow" pitchFamily="34" charset="0"/>
              </a:rPr>
              <a:t>, Радужный, </a:t>
            </a:r>
            <a:r>
              <a:rPr lang="ru-RU" sz="3200" dirty="0" err="1" smtClean="0">
                <a:latin typeface="Arial Narrow" pitchFamily="34" charset="0"/>
              </a:rPr>
              <a:t>Урай</a:t>
            </a:r>
            <a:r>
              <a:rPr lang="ru-RU" sz="3200" dirty="0" smtClean="0">
                <a:latin typeface="Arial Narrow" pitchFamily="34" charset="0"/>
              </a:rPr>
              <a:t>, Ханты-Мансийск, </a:t>
            </a:r>
            <a:r>
              <a:rPr lang="ru-RU" sz="3200" dirty="0" err="1" smtClean="0">
                <a:latin typeface="Arial Narrow" pitchFamily="34" charset="0"/>
              </a:rPr>
              <a:t>Югорск</a:t>
            </a:r>
            <a:r>
              <a:rPr lang="ru-RU" sz="3200" dirty="0" smtClean="0">
                <a:latin typeface="Arial Narrow" pitchFamily="34" charset="0"/>
              </a:rPr>
              <a:t>, районы Белоярский, Березовский, </a:t>
            </a:r>
            <a:r>
              <a:rPr lang="ru-RU" sz="3200" dirty="0" err="1" smtClean="0">
                <a:latin typeface="Arial Narrow" pitchFamily="34" charset="0"/>
              </a:rPr>
              <a:t>Кондинский</a:t>
            </a:r>
            <a:r>
              <a:rPr lang="ru-RU" sz="3200" dirty="0" smtClean="0">
                <a:latin typeface="Arial Narrow" pitchFamily="34" charset="0"/>
              </a:rPr>
              <a:t>, </a:t>
            </a:r>
            <a:r>
              <a:rPr lang="ru-RU" sz="3200" dirty="0" err="1" smtClean="0">
                <a:latin typeface="Arial Narrow" pitchFamily="34" charset="0"/>
              </a:rPr>
              <a:t>Нефтеюганский</a:t>
            </a:r>
            <a:r>
              <a:rPr lang="ru-RU" sz="3200" dirty="0" smtClean="0">
                <a:latin typeface="Arial Narrow" pitchFamily="34" charset="0"/>
              </a:rPr>
              <a:t>, </a:t>
            </a:r>
            <a:r>
              <a:rPr lang="ru-RU" sz="3200" dirty="0" err="1" smtClean="0">
                <a:latin typeface="Arial Narrow" pitchFamily="34" charset="0"/>
              </a:rPr>
              <a:t>Нижневартовский</a:t>
            </a:r>
            <a:r>
              <a:rPr lang="ru-RU" sz="3200" dirty="0" smtClean="0">
                <a:latin typeface="Arial Narrow" pitchFamily="34" charset="0"/>
              </a:rPr>
              <a:t>: разработать локальный акт или иные регламентирующие меры стимулирования педагогических работников, включенных в систему наставничества в муниципальном образовании, с учетом  федеральной и региональной нормативной базы,                                                               в срок до </a:t>
            </a:r>
            <a:r>
              <a:rPr lang="ru-RU" sz="3200" b="1" dirty="0" smtClean="0">
                <a:latin typeface="Arial Narrow" pitchFamily="34" charset="0"/>
              </a:rPr>
              <a:t>25.02.2025 г</a:t>
            </a:r>
            <a:r>
              <a:rPr lang="ru-RU" sz="3200" dirty="0" smtClean="0">
                <a:latin typeface="Arial Narrow" pitchFamily="34" charset="0"/>
              </a:rPr>
              <a:t>.</a:t>
            </a:r>
          </a:p>
          <a:p>
            <a:pPr lvl="0"/>
            <a:endParaRPr lang="ru-RU" sz="2800" dirty="0" smtClean="0"/>
          </a:p>
          <a:p>
            <a:endParaRPr lang="ru-RU" sz="2800" spc="-5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endParaRPr lang="ru-RU" sz="2800" spc="-5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endParaRPr lang="ru-RU" sz="2800" spc="-5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endParaRPr lang="ru-RU" sz="2800" spc="-5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2010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24796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 Нефтеюганск, Октябрьский район привести базы (списки) наставников в соответствие с формой для муниципалитетов: проставить ФИО и должность наставников, в срок до </a:t>
            </a: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27.01.205 г.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2010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24796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 Нефтеюганск, Октябрьский район привести базы (списки) наставников в соответствие с формой для муниципалитетов: проставить ФИО и должность наставников, в срок до </a:t>
            </a: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27.01.205 г.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20104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2479675" algn="l"/>
              </a:tabLst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г. Нефтеюганск, Октябрьский район привести базы (списки) наставников в соответствие с формой для муниципалитетов: проставить ФИО и должность наставников, в срок до </a:t>
            </a: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27.01.205 г.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6707" y="882015"/>
            <a:ext cx="17421860" cy="172085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В целях совершенствования информационного ресурса по разделу «Наставничество»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РЕКОМЕНДУЕМ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(продолжение):</a:t>
            </a: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11" name="object 3"/>
          <p:cNvSpPr txBox="1"/>
          <p:nvPr/>
        </p:nvSpPr>
        <p:spPr>
          <a:xfrm>
            <a:off x="1060451" y="2301875"/>
            <a:ext cx="17526000" cy="7848600"/>
          </a:xfrm>
          <a:prstGeom prst="rect">
            <a:avLst/>
          </a:prstGeom>
        </p:spPr>
        <p:txBody>
          <a:bodyPr vert="horz" wrap="square" lIns="0" tIns="11430" rIns="0" bIns="0" rtlCol="0">
            <a:noAutofit/>
          </a:bodyPr>
          <a:lstStyle/>
          <a:p>
            <a:pPr lvl="0"/>
            <a:r>
              <a:rPr lang="ru-RU" sz="3600" b="1" dirty="0" smtClean="0">
                <a:solidFill>
                  <a:srgbClr val="C00000"/>
                </a:solidFill>
                <a:latin typeface="Arial Narrow" pitchFamily="34" charset="0"/>
              </a:rPr>
              <a:t>        РУКОВОДИТЕЛЯМ МОУО</a:t>
            </a:r>
            <a:r>
              <a:rPr lang="ru-RU" sz="3600" dirty="0" smtClean="0">
                <a:latin typeface="Arial Narrow" pitchFamily="34" charset="0"/>
              </a:rPr>
              <a:t>: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sz="3600" dirty="0" smtClean="0">
                <a:latin typeface="Arial Narrow" pitchFamily="34" charset="0"/>
              </a:rPr>
              <a:t>  гг. Радужный, Сургут, </a:t>
            </a:r>
            <a:r>
              <a:rPr lang="ru-RU" sz="3600" dirty="0" err="1" smtClean="0">
                <a:latin typeface="Arial Narrow" pitchFamily="34" charset="0"/>
              </a:rPr>
              <a:t>Югорск</a:t>
            </a:r>
            <a:r>
              <a:rPr lang="ru-RU" sz="3600" dirty="0" smtClean="0">
                <a:latin typeface="Arial Narrow" pitchFamily="34" charset="0"/>
              </a:rPr>
              <a:t>: обеспечить подготовку и своевременное размещение на информационном ресурсе по наставничеству отчетно-аналитических материалов – справок, отчетов, аналитических записок и т.д. (необходимые реквизиты, структура, содержание информации, анализ, использование статистических данных, адресные  рекомендации и др.),  </a:t>
            </a:r>
          </a:p>
          <a:p>
            <a:pPr lvl="0" algn="just"/>
            <a:r>
              <a:rPr lang="ru-RU" sz="3600" dirty="0" smtClean="0">
                <a:latin typeface="Arial Narrow" pitchFamily="34" charset="0"/>
              </a:rPr>
              <a:t>                                                                                                                                в срок до </a:t>
            </a:r>
            <a:r>
              <a:rPr lang="ru-RU" sz="3600" b="1" dirty="0" smtClean="0">
                <a:latin typeface="Arial Narrow" pitchFamily="34" charset="0"/>
              </a:rPr>
              <a:t>27.01.2025 г</a:t>
            </a:r>
            <a:r>
              <a:rPr lang="ru-RU" sz="3600" dirty="0" smtClean="0">
                <a:latin typeface="Arial Narrow" pitchFamily="34" charset="0"/>
              </a:rPr>
              <a:t>. </a:t>
            </a:r>
          </a:p>
          <a:p>
            <a:pPr lvl="0" algn="just">
              <a:buFont typeface="Wingdings" pitchFamily="2" charset="2"/>
              <a:buChar char="q"/>
            </a:pPr>
            <a:r>
              <a:rPr lang="ru-RU" sz="3600" dirty="0" smtClean="0">
                <a:latin typeface="Arial Narrow" pitchFamily="34" charset="0"/>
              </a:rPr>
              <a:t>  гг. </a:t>
            </a:r>
            <a:r>
              <a:rPr lang="ru-RU" sz="3600" dirty="0" err="1" smtClean="0">
                <a:latin typeface="Arial Narrow" pitchFamily="34" charset="0"/>
              </a:rPr>
              <a:t>Лангепас</a:t>
            </a:r>
            <a:r>
              <a:rPr lang="ru-RU" sz="3600" dirty="0" smtClean="0">
                <a:latin typeface="Arial Narrow" pitchFamily="34" charset="0"/>
              </a:rPr>
              <a:t>, </a:t>
            </a:r>
            <a:r>
              <a:rPr lang="ru-RU" sz="3600" dirty="0" err="1" smtClean="0">
                <a:latin typeface="Arial Narrow" pitchFamily="34" charset="0"/>
              </a:rPr>
              <a:t>Мегион</a:t>
            </a:r>
            <a:r>
              <a:rPr lang="ru-RU" sz="3600" dirty="0" smtClean="0">
                <a:latin typeface="Arial Narrow" pitchFamily="34" charset="0"/>
              </a:rPr>
              <a:t>, </a:t>
            </a:r>
            <a:r>
              <a:rPr lang="ru-RU" sz="3600" dirty="0" err="1" smtClean="0">
                <a:latin typeface="Arial Narrow" pitchFamily="34" charset="0"/>
              </a:rPr>
              <a:t>Пыть-Ях</a:t>
            </a:r>
            <a:r>
              <a:rPr lang="ru-RU" sz="3600" dirty="0" smtClean="0">
                <a:latin typeface="Arial Narrow" pitchFamily="34" charset="0"/>
              </a:rPr>
              <a:t>, Ханты-Мансийск, </a:t>
            </a:r>
            <a:r>
              <a:rPr lang="ru-RU" sz="3600" dirty="0" err="1" smtClean="0">
                <a:latin typeface="Arial Narrow" pitchFamily="34" charset="0"/>
              </a:rPr>
              <a:t>Югорск</a:t>
            </a:r>
            <a:r>
              <a:rPr lang="ru-RU" sz="3600" dirty="0" smtClean="0">
                <a:latin typeface="Arial Narrow" pitchFamily="34" charset="0"/>
              </a:rPr>
              <a:t>, Белоярский район разработать и (или) разместить на информационном ресурсе по наставничеству муниципальную программу(мы) по наставничеству молодых педагогов в возрасте  до 35 лет, в том числе со стажем не более 3 лет, и для педагогов, испытывающих профессиональные затруднения,                   в срок до  </a:t>
            </a:r>
            <a:r>
              <a:rPr lang="ru-RU" sz="3600" b="1" dirty="0" smtClean="0">
                <a:latin typeface="Arial Narrow" pitchFamily="34" charset="0"/>
              </a:rPr>
              <a:t>25.03.2025 г</a:t>
            </a:r>
            <a:r>
              <a:rPr lang="ru-RU" sz="3600" dirty="0" smtClean="0">
                <a:latin typeface="Arial Narrow" pitchFamily="34" charset="0"/>
              </a:rPr>
              <a:t>.</a:t>
            </a:r>
          </a:p>
          <a:p>
            <a:pPr lvl="0" algn="just"/>
            <a:endParaRPr lang="ru-RU" sz="3600" dirty="0" smtClean="0">
              <a:latin typeface="Arial Narrow" pitchFamily="34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ru-RU" sz="3600" dirty="0" smtClean="0">
                <a:latin typeface="Arial Narrow" pitchFamily="34" charset="0"/>
              </a:rPr>
              <a:t>   гг. </a:t>
            </a:r>
            <a:r>
              <a:rPr lang="ru-RU" sz="3600" dirty="0" err="1" smtClean="0">
                <a:latin typeface="Arial Narrow" pitchFamily="34" charset="0"/>
              </a:rPr>
              <a:t>Когалым</a:t>
            </a:r>
            <a:r>
              <a:rPr lang="ru-RU" sz="3600" dirty="0" smtClean="0">
                <a:latin typeface="Arial Narrow" pitchFamily="34" charset="0"/>
              </a:rPr>
              <a:t>, Нижневартовск, </a:t>
            </a:r>
            <a:r>
              <a:rPr lang="ru-RU" sz="3600" dirty="0" err="1" smtClean="0">
                <a:latin typeface="Arial Narrow" pitchFamily="34" charset="0"/>
              </a:rPr>
              <a:t>Нагань</a:t>
            </a:r>
            <a:r>
              <a:rPr lang="ru-RU" sz="3600" dirty="0" smtClean="0">
                <a:latin typeface="Arial Narrow" pitchFamily="34" charset="0"/>
              </a:rPr>
              <a:t>, </a:t>
            </a:r>
            <a:r>
              <a:rPr lang="ru-RU" sz="3600" dirty="0" err="1" smtClean="0">
                <a:latin typeface="Arial Narrow" pitchFamily="34" charset="0"/>
              </a:rPr>
              <a:t>Нижневартовский</a:t>
            </a:r>
            <a:r>
              <a:rPr lang="ru-RU" sz="3600" dirty="0" smtClean="0">
                <a:latin typeface="Arial Narrow" pitchFamily="34" charset="0"/>
              </a:rPr>
              <a:t> район) включить в муниципальную программу по наставничеству  модуль для педагогов, испытывающих профессиональные затруднения,                                                                                                         в срок до   </a:t>
            </a:r>
            <a:r>
              <a:rPr lang="ru-RU" sz="3600" b="1" dirty="0" smtClean="0">
                <a:latin typeface="Arial Narrow" pitchFamily="34" charset="0"/>
              </a:rPr>
              <a:t>25.03.2025 г</a:t>
            </a:r>
            <a:r>
              <a:rPr lang="ru-RU" sz="3600" dirty="0" smtClean="0">
                <a:latin typeface="Arial Narrow" pitchFamily="34" charset="0"/>
              </a:rPr>
              <a:t>.  </a:t>
            </a:r>
            <a:endParaRPr lang="ru-RU" sz="36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73822" y="1006475"/>
            <a:ext cx="16503015" cy="12617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3.  Анализ  результатов Мониторинга в муниципальных общеобразовательных организациях (МОО) и образовательных организациях дополнительного образования детей (ОО ДОД)</a:t>
            </a:r>
            <a:b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 </a:t>
            </a:r>
            <a:endParaRPr lang="ru-RU" sz="36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3522344" y="3749675"/>
            <a:ext cx="12205970" cy="6972935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>
            <a:lvl1pPr algn="ctr">
              <a:spcBef>
                <a:spcPts val="95"/>
              </a:spcBef>
              <a:defRPr lang="ru-RU" sz="3200" b="1" i="0">
                <a:solidFill>
                  <a:srgbClr val="0070C0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endParaRPr lang="ru-RU" dirty="0">
              <a:sym typeface="+mn-ea"/>
            </a:endParaRPr>
          </a:p>
          <a:p>
            <a:endParaRPr lang="ru-RU" dirty="0">
              <a:sym typeface="+mn-ea"/>
            </a:endParaRPr>
          </a:p>
          <a:p>
            <a:endParaRPr lang="ru-RU" dirty="0">
              <a:solidFill>
                <a:srgbClr val="FF0000"/>
              </a:solidFill>
              <a:sym typeface="+mn-ea"/>
            </a:endParaRPr>
          </a:p>
          <a:p>
            <a:endParaRPr lang="ru-RU" dirty="0">
              <a:sym typeface="+mn-ea"/>
            </a:endParaRPr>
          </a:p>
          <a:p>
            <a:endParaRPr lang="ru-RU" dirty="0">
              <a:sym typeface="+mn-ea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060450" y="2759075"/>
            <a:ext cx="9601200" cy="6781800"/>
          </a:xfrm>
          <a:prstGeom prst="flowChartAlternateProcess">
            <a:avLst/>
          </a:prstGeom>
          <a:solidFill>
            <a:srgbClr val="DAFFD5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286 МОО</a:t>
            </a:r>
          </a:p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16 191 педагогических</a:t>
            </a:r>
          </a:p>
          <a:p>
            <a:pPr algn="ctr"/>
            <a:r>
              <a:rPr lang="ru-RU" sz="4800" b="1" dirty="0" smtClean="0">
                <a:solidFill>
                  <a:schemeClr val="tx1"/>
                </a:solidFill>
              </a:rPr>
              <a:t>работников</a:t>
            </a:r>
          </a:p>
          <a:p>
            <a:pPr algn="ctr"/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8985250" y="3368675"/>
            <a:ext cx="9525000" cy="5257800"/>
          </a:xfrm>
          <a:prstGeom prst="flowChartAlternateProcess">
            <a:avLst/>
          </a:prstGeom>
          <a:solidFill>
            <a:srgbClr val="DEFBFE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34 ОО ДОД</a:t>
            </a:r>
          </a:p>
          <a:p>
            <a:pPr marL="742950" indent="-742950" algn="ctr">
              <a:buAutoNum type="arabicPlain" startAt="990"/>
            </a:pPr>
            <a:r>
              <a:rPr lang="ru-RU" sz="4000" b="1" dirty="0" smtClean="0">
                <a:solidFill>
                  <a:schemeClr val="tx1"/>
                </a:solidFill>
              </a:rPr>
              <a:t> Педагогических</a:t>
            </a:r>
          </a:p>
          <a:p>
            <a:pPr marL="742950" indent="-742950" algn="ctr"/>
            <a:r>
              <a:rPr lang="ru-RU" sz="4000" b="1" dirty="0" smtClean="0">
                <a:solidFill>
                  <a:schemeClr val="tx1"/>
                </a:solidFill>
              </a:rPr>
              <a:t>работников</a:t>
            </a:r>
          </a:p>
          <a:p>
            <a:pPr algn="ctr"/>
            <a:endParaRPr lang="ru-RU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8450" y="168275"/>
            <a:ext cx="18592800" cy="997066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Доля педагогических 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от общей численности педработников МОО в муниципальном образовании (ч.1)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2569025584"/>
              </p:ext>
            </p:extLst>
          </p:nvPr>
        </p:nvGraphicFramePr>
        <p:xfrm>
          <a:off x="1083280" y="1739857"/>
          <a:ext cx="17976578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27669" y="168275"/>
            <a:ext cx="16687799" cy="1447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Доля педагогических 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от общей численности педработников МОО в муниципальном образовании (ч.2)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827187545"/>
              </p:ext>
            </p:extLst>
          </p:nvPr>
        </p:nvGraphicFramePr>
        <p:xfrm>
          <a:off x="1083279" y="1920875"/>
          <a:ext cx="17976578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687462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3250" y="553539"/>
            <a:ext cx="17307560" cy="1530350"/>
          </a:xfrm>
          <a:prstGeom prst="rect">
            <a:avLst/>
          </a:prstGeom>
          <a:solidFill>
            <a:srgbClr val="ECFFE5"/>
          </a:solidFill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Включенность  педагогических работников  общеобразовательных организаций муниципалитета в систему наставничества «Наставник - наставляемый» 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/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136650" y="2682875"/>
            <a:ext cx="17313275" cy="7927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987425" indent="-900113">
              <a:buFont typeface="Wingdings" panose="05000000000000000000" charset="0"/>
              <a:buNone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     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В 2024 году: </a:t>
            </a:r>
            <a:endParaRPr lang="ru-RU" sz="3600" b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900113" indent="-812800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охват системой наставничества «Наставник-наставляемый» и персонализированными программами наставничества для представленных наставнических пар / групп во всех общеобразовательных организациях муниципалитета  заявлен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в </a:t>
            </a:r>
            <a:r>
              <a:rPr lang="ru-RU" sz="3600" b="1" dirty="0" smtClean="0">
                <a:solidFill>
                  <a:srgbClr val="FF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20 МО</a:t>
            </a:r>
            <a:r>
              <a:rPr lang="ru-RU" sz="3600" dirty="0" smtClean="0">
                <a:solidFill>
                  <a:srgbClr val="FF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из</a:t>
            </a:r>
            <a:r>
              <a:rPr lang="ru-RU" sz="3600" dirty="0" smtClean="0">
                <a:solidFill>
                  <a:srgbClr val="FF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22 </a:t>
            </a:r>
            <a:r>
              <a:rPr lang="ru-RU" sz="3600" b="1" dirty="0" smtClean="0">
                <a:solidFill>
                  <a:srgbClr val="FF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(90,9%),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кроме  г. Нижневартовска и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Нижневартовского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района, в 2023 году охват был заявлен всеми ОО только в  в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10 МО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из 22 (45,5%);</a:t>
            </a:r>
            <a:endParaRPr lang="ru-RU" sz="360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900113" indent="-812800">
              <a:buFont typeface="Wingdings" panose="05000000000000000000" charset="0"/>
              <a:buChar char="v"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высокая доля охвата педагогов в системе «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Наставник-наставляемый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» (30% и более) в 5 МО: г. Нижневартовск – 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62,0%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(1 430 чел. из 2 307), было 34%; Октябрьский район – 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48,6%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(270 чел. из 555), было 35,7%;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Сургутский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 – 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38,2%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(448 чел. из 1 173), было 30,5%; Белоярский район – 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35,4%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(140 чел. из 395), было 21,9%; Ханты-Мансийский район –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31,5%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(145 чел. из 460), было  39%.</a:t>
            </a:r>
          </a:p>
          <a:p>
            <a:pPr marL="900113" indent="-812800">
              <a:buFont typeface="Wingdings" panose="05000000000000000000" charset="0"/>
              <a:buChar char="v"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В 2023 году показатель выше 30% охвата наставничеством отмечался в 8 МО  с наиболее высокой долей охвата в г.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Покачи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(36,6%); </a:t>
            </a:r>
            <a:endParaRPr lang="ru-RU" sz="36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651" y="473075"/>
            <a:ext cx="17678399" cy="8985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Доля педагогических 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от общей численности педработников ОО ДОД   в  муниципальных образованиях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(ч.1)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4209054488"/>
              </p:ext>
            </p:extLst>
          </p:nvPr>
        </p:nvGraphicFramePr>
        <p:xfrm>
          <a:off x="1083280" y="1739857"/>
          <a:ext cx="17976578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797379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3250" y="473075"/>
            <a:ext cx="17754600" cy="91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EEC"/>
                </a:solidFill>
              </a14:hiddenFill>
            </a:ext>
          </a:extLst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Доля педагогических 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от общей численности педработников ОО ДОД   в  муниципальных образованиях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(ч.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2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1198035167"/>
              </p:ext>
            </p:extLst>
          </p:nvPr>
        </p:nvGraphicFramePr>
        <p:xfrm>
          <a:off x="1083280" y="1739857"/>
          <a:ext cx="17976578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629587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03450" y="473075"/>
            <a:ext cx="14401800" cy="1225550"/>
          </a:xfrm>
          <a:prstGeom prst="rect">
            <a:avLst/>
          </a:prstGeom>
          <a:solidFill>
            <a:srgbClr val="ECFFE5"/>
          </a:solidFill>
        </p:spPr>
        <p:txBody>
          <a:bodyPr vert="horz" wrap="square" lIns="0" tIns="12065" rIns="0" bIns="0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Доля педработников, включенных в систему</a:t>
            </a:r>
            <a:b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 наставничества, от общей численности педработников ОО ДОД 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746250" y="2530475"/>
            <a:ext cx="17313275" cy="7927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457200">
              <a:buFont typeface="Wingdings" panose="05000000000000000000" charset="0"/>
              <a:buNone/>
            </a:pP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	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2024 году: </a:t>
            </a:r>
            <a:endParaRPr lang="ru-RU" sz="3600" b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системой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наставничества «Наставник-наставляемый» и персонализированными программами наставничества для представленных наставнических пар / групп охвачено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34 ОО ДОД из 37 (91,9%) в 17 МО, в 2023 году было   37 из 41 (90,2%) ОО ДОД 19 МО. 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310 (31,3%) педагогических работников включены в систему наставничества «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Наставник-наставляемый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», в 2023 году доля охвата наставничеством составляла 34,9%. 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высокая доля охвата педагогов ДОД наставничеством в системе «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Наставник-наставляемый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» (от 30% до 100%) отмечается в 9 МО из 17 (52,9%): 100% охват  в 1 МО (г.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Урай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), далее Белоярский район – 78,1%, Березовский район – 55,1%, Ханты-Мансийский район – 50% , г. Радужный – 44,4%, Октябрьский район – 43,5% ,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Нижневартовский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 – 41%, г. Нижневартовск – 38,1%,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Кондинский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 – 36,2%;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2023 году высокая доля охвата педагогов ДОД наставничеством (от 30% до 100%) отмечалась в 11 МО, 100% охват – в   2 МО.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endParaRPr lang="ru-RU" sz="3200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>
              <a:buFont typeface="Wingdings" panose="05000000000000000000" charset="0"/>
              <a:buChar char="v"/>
            </a:pPr>
            <a:endParaRPr lang="ru-RU" sz="3200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>
              <a:buFont typeface="Wingdings" panose="05000000000000000000" charset="0"/>
              <a:buChar char="v"/>
            </a:pPr>
            <a:endParaRPr lang="ru-RU" sz="3200" dirty="0" smtClean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39028" y="396875"/>
            <a:ext cx="16153673" cy="997066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algn="ctr">
              <a:spcBef>
                <a:spcPts val="95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 количество педработников,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на 1 МОО в муниципальном образовании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(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ч.1)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537962867"/>
              </p:ext>
            </p:extLst>
          </p:nvPr>
        </p:nvGraphicFramePr>
        <p:xfrm>
          <a:off x="1083280" y="1739857"/>
          <a:ext cx="18265170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74850" y="244475"/>
            <a:ext cx="15239273" cy="112017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</a:t>
            </a:r>
            <a:r>
              <a:rPr lang="ru-RU" sz="4000" spc="-3" dirty="0"/>
              <a:t>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количество педработников,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на 1 МОО в муниципальном образовании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(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ч.2)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864276212"/>
              </p:ext>
            </p:extLst>
          </p:nvPr>
        </p:nvGraphicFramePr>
        <p:xfrm>
          <a:off x="1083280" y="1739857"/>
          <a:ext cx="18265170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84232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7250" y="527986"/>
            <a:ext cx="14478000" cy="1674174"/>
          </a:xfrm>
          <a:prstGeom prst="rect">
            <a:avLst/>
          </a:prstGeom>
          <a:solidFill>
            <a:srgbClr val="ECFFE5"/>
          </a:solidFill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Среднее </a:t>
            </a: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количество педработников, включенных в систему</a:t>
            </a:r>
            <a:b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 наставничества, на 1 МОО в муниципальном образовании </a:t>
            </a: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 </a:t>
            </a:r>
            <a:b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endParaRPr lang="ru-RU" sz="36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746250" y="2759075"/>
            <a:ext cx="16197580" cy="6794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571500" indent="-571500" algn="just"/>
            <a:r>
              <a:rPr lang="ru-RU" sz="3600" dirty="0" smtClean="0">
                <a:solidFill>
                  <a:srgbClr val="FF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     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Анализ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статистических данных муниципалитетов показал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: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среднее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количество педработников, включенных в систему наставничества, на 1 МОО в муниципальном образовании  варьирует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от </a:t>
            </a:r>
            <a:r>
              <a:rPr lang="ru-RU" sz="3600" b="1" dirty="0" smtClean="0">
                <a:solidFill>
                  <a:srgbClr val="C0000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43,3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(Нижневартовск) до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4,7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(г.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Лангепас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), в 2023 году было 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5,7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(г. Лангепас) до 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27,9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(г. Сургут);  </a:t>
            </a:r>
            <a:endParaRPr lang="ru-RU" sz="3600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/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                                 </a:t>
            </a:r>
            <a:endParaRPr lang="ru-RU" sz="36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высокий показатель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(более 20) отмечается 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в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 МО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: гг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.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Нижневартовск –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43,3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Сургут – 26,7,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Сургутский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 – 23,6, г. Ханты-Мансийск – 23,1. В 2023 году высокий был в 6 МО: </a:t>
            </a:r>
            <a:r>
              <a:rPr lang="ru-RU" sz="36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Когалым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Мегион, Нижневартовск, Покачи, Ханты-Мансийск, Сургутский район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endParaRPr lang="ru-RU" sz="36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средний показатель (менее 10)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педработников, включенных в систему наставничества, 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констатируется в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9 МО, в 2023 году – в 8 МО. </a:t>
            </a:r>
          </a:p>
          <a:p>
            <a:pPr marL="571500" indent="-571500" algn="just"/>
            <a:endParaRPr lang="ru-RU" sz="320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 количество педработников,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на 1  ОО ДОД в муниципальном образовании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(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ч.1)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1698233493"/>
              </p:ext>
            </p:extLst>
          </p:nvPr>
        </p:nvGraphicFramePr>
        <p:xfrm>
          <a:off x="1083280" y="1739857"/>
          <a:ext cx="17976578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51050" y="428142"/>
            <a:ext cx="15772673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 количество педработников, включенных в систему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наставничества, на 1  ОО ДОД в муниципальном образовании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(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ч.2)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10717399"/>
              </p:ext>
            </p:extLst>
          </p:nvPr>
        </p:nvGraphicFramePr>
        <p:xfrm>
          <a:off x="1083280" y="1739857"/>
          <a:ext cx="17976578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625009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974849" y="442298"/>
            <a:ext cx="15316201" cy="1612619"/>
          </a:xfrm>
          <a:prstGeom prst="rect">
            <a:avLst/>
          </a:prstGeom>
          <a:solidFill>
            <a:srgbClr val="F8FEDA"/>
          </a:solidFill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Среднее количество педработников, включенных в систему</a:t>
            </a:r>
            <a:b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</a:b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 наставничества, на 1 ОО ДОД в муниципальном образовании </a:t>
            </a:r>
            <a:r>
              <a:rPr lang="ru-RU" sz="36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/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898650" y="3292475"/>
            <a:ext cx="16197580" cy="6794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571500" indent="-571500" algn="just"/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   А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нализ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статистических данных муниципалитетов показал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: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среднее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количество педработников, включенных в систему наставничества, на 1 ОО ДОД в муниципальном образовании  варьирует от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 (</a:t>
            </a:r>
            <a:r>
              <a:rPr lang="ru-RU" sz="40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Нефтеюганский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район) до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26,5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(г. Нижневартовск), в 2023 году было 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от 2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(г. Пыть-Ях) до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35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(Белоярский район);                                    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высокий показатель  отмечается  в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: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г. Нижневартовск –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26,5,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Белоярский район –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25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 </a:t>
            </a:r>
            <a:endParaRPr lang="ru-RU" sz="400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средний показатель (менее 5)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педработников ДОД, включенных в систему наставничества,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констатируется в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5 МО: гг. Нефтеюганск, </a:t>
            </a:r>
            <a:r>
              <a:rPr lang="ru-RU" sz="40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Лангепас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районы  </a:t>
            </a:r>
            <a:r>
              <a:rPr lang="ru-RU" sz="40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Нефтеюганский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Советский, </a:t>
            </a:r>
            <a:r>
              <a:rPr lang="ru-RU" sz="40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Сургутский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.</a:t>
            </a:r>
            <a:endParaRPr lang="ru-RU" sz="40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690340"/>
            <a:ext cx="21867865" cy="504623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 количество разработанных персонализированных программ наставничества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на 1  МОО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916010412"/>
              </p:ext>
            </p:extLst>
          </p:nvPr>
        </p:nvGraphicFramePr>
        <p:xfrm>
          <a:off x="386552" y="1739857"/>
          <a:ext cx="19330996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690340"/>
            <a:ext cx="21867865" cy="504623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 количество наставнических пар на 1  МОО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91437031"/>
              </p:ext>
            </p:extLst>
          </p:nvPr>
        </p:nvGraphicFramePr>
        <p:xfrm>
          <a:off x="386552" y="1739857"/>
          <a:ext cx="19330996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783865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89430" y="625475"/>
            <a:ext cx="16165195" cy="1489508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Среднее количество разработанных персонализированных программ наставничества,   наставнических пар на 1 МОО в муниципальном образовании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984250" y="2301875"/>
            <a:ext cx="17907000" cy="7848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среднее количество разработанных персонализированных программ наставничества, на 1 МОО в муниципальном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образовании, 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варьирует в диапазоне от </a:t>
            </a:r>
            <a:r>
              <a:rPr lang="ru-RU" sz="32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10,7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(г. Сургут) до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2,4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(г.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Лангепас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), в 2023 году было  – от 2,7 (г.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Покачи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Нефтеюганский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район) до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10,8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(г. Сургут);                                    </a:t>
            </a:r>
            <a:endParaRPr lang="ru-RU" sz="32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высокий показатель (от 6 до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10,7) отмечается 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в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5 </a:t>
            </a:r>
            <a:r>
              <a:rPr lang="ru-RU" sz="32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из 22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(22,7%):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гг.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Когалым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Югорск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(по 9), Ханты-Мансийск (8,5), Нижневартовск (6,9),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Покачи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(6,3), в 2023 году – в 7 МО. (31,8%): </a:t>
            </a:r>
            <a:endParaRPr lang="ru-RU" sz="32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средний показатель (менее 3)</a:t>
            </a:r>
            <a:r>
              <a:rPr lang="ru-RU" sz="32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констатируется в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 МО: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г.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Лангепас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(2,4), районы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Кондинский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(2,6), 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Нефтеюганский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(2,7), Ханты-Мансийский (2,8), было – в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6 МО;</a:t>
            </a:r>
            <a:endParaRPr lang="ru-RU" sz="32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среднее количество наставнических пар / групп  на 1 МОО в муниципальном образовании  варьирует в диапазоне от </a:t>
            </a:r>
            <a:r>
              <a:rPr lang="ru-RU" sz="32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2,5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(г.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Лангепас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) до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19,9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(г.Ханты-Мансийск), в 2023 году было от 2,8          (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Кондинский район) до 28</a:t>
            </a:r>
            <a:r>
              <a:rPr lang="ru-RU" sz="32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(г. Сургут);  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высокий показатель (от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12,8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до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19,9) 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отмечается 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2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МО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(гг. Ханты-Мансийск, Сургут, Нижневартовск), в 2023 году было – в  </a:t>
            </a:r>
            <a:r>
              <a:rPr lang="ru-RU" sz="32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6 МО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из 22 (27,3%): гг. Сургут, Когалым,   Нижневартовск, Пыть-Ях,  Ханты-Мансийск, Сургутский район;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низкий показатель (менее 5) отмечается  в </a:t>
            </a:r>
            <a:r>
              <a:rPr lang="ru-RU" sz="32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7 МО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из 22 (31,8%): гг. Лангепас,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Радужный, районы Березовский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Кондинский, Нефтеюганский,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Нижневартовский</a:t>
            </a: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Ханты-Манси </a:t>
            </a:r>
            <a:r>
              <a:rPr lang="ru-RU" sz="32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йский</a:t>
            </a:r>
            <a:r>
              <a:rPr lang="ru-RU" sz="32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.</a:t>
            </a:r>
            <a:endParaRPr lang="ru-RU" sz="40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 количество разработанных персонализированных программ наставничества                                                                                                                                                               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alt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 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на 1   ОО ДОД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842528713"/>
              </p:ext>
            </p:extLst>
          </p:nvPr>
        </p:nvGraphicFramePr>
        <p:xfrm>
          <a:off x="1083280" y="1739857"/>
          <a:ext cx="17976578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690339"/>
            <a:ext cx="21867865" cy="504623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Среднее количество наставнических пар на 1  ОО ДОД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841278666"/>
              </p:ext>
            </p:extLst>
          </p:nvPr>
        </p:nvGraphicFramePr>
        <p:xfrm>
          <a:off x="1083280" y="1739857"/>
          <a:ext cx="17976578" cy="838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247486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0376" y="369722"/>
            <a:ext cx="18521045" cy="1489508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Среднее количество разработанных персонализированных программ наставничества,   наставнических пар на 1 ОО ДОД в муниципальном образовании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289050" y="1920875"/>
            <a:ext cx="17678400" cy="8458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среднее количество </a:t>
            </a:r>
            <a:r>
              <a:rPr lang="ru-RU" sz="3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разработанных персонализированных программ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наставничества, на 1 ОО ДОД  в муниципальном образовании  варьирует в диапазоне от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0,3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</a:t>
            </a:r>
            <a:r>
              <a:rPr lang="ru-RU" sz="34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Нефтеюганский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район) до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15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(Ханты-Мансийский район), в 2023 году – от 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(г. Пыть-Ях ) до </a:t>
            </a:r>
            <a:r>
              <a:rPr lang="ru-RU" sz="3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12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(Сургутский район);                                    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высокий показатель (от 10 до 12) отмечается 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 МО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(Ханты-Мансийский район, г. Нижневартовск), в 2023 году – в  </a:t>
            </a:r>
            <a:r>
              <a:rPr lang="ru-RU" sz="3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3 МО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(г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. Нижневартовск,  Нижневартовский и </a:t>
            </a:r>
            <a:r>
              <a:rPr lang="ru-RU" sz="3400" dirty="0" err="1">
                <a:latin typeface="Arial Narrow" panose="020B0606020202030204" charset="0"/>
                <a:cs typeface="Arial Narrow" panose="020B0606020202030204" charset="0"/>
                <a:sym typeface="+mn-ea"/>
              </a:rPr>
              <a:t>Сургутский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районы);</a:t>
            </a:r>
            <a:endParaRPr lang="ru-RU" sz="34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низкий средний показатель (менее 3)</a:t>
            </a:r>
            <a:r>
              <a:rPr lang="ru-RU" sz="3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констатируется в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8 </a:t>
            </a:r>
            <a:r>
              <a:rPr lang="ru-RU" sz="3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: гг. </a:t>
            </a:r>
            <a:r>
              <a:rPr lang="ru-RU" sz="34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Лангепас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Нефтеюганск, Сургут, районы </a:t>
            </a:r>
            <a:r>
              <a:rPr lang="ru-RU" sz="34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Кондинский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 </a:t>
            </a:r>
            <a:r>
              <a:rPr lang="ru-RU" sz="34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Нефтеюганский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Октябрьский, Советский, </a:t>
            </a:r>
            <a:r>
              <a:rPr lang="ru-RU" sz="34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Сургутский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в 2023 году – в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7 МО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</a:t>
            </a:r>
            <a:endParaRPr lang="ru-RU" sz="34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среднее количество </a:t>
            </a:r>
            <a:r>
              <a:rPr lang="ru-RU" sz="3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наставнических пар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/ групп  на 1 ОО ДОД в муниципальном образовании  варьирует в диапазоне от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 Ханты-Мансийский 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район) до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28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(Белоярский район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), в 2003 году было от 0,3 до 17;</a:t>
            </a:r>
            <a:endParaRPr lang="ru-RU" sz="34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высокий показатель (от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11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до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28)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отмечается  в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 МО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 Октябрьский, г. Нижневартовск и Белоярский район), в 2023 году было в 4 МО;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наиболее 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низкий показатель (менее 2) отмечается  в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 МО 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</a:t>
            </a:r>
            <a:r>
              <a:rPr lang="ru-RU" sz="34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Нефтеюганский</a:t>
            </a:r>
            <a:r>
              <a:rPr lang="ru-RU" sz="3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и Ханты-Мансийский районы), в 2023 году было в 5 МО : гг</a:t>
            </a:r>
            <a:r>
              <a:rPr lang="ru-RU" sz="3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. Пыть-Ях, Радужный,   районы  Кондинский, Нефтеюганский, Октябрьский.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endParaRPr lang="ru-RU" sz="3200" dirty="0">
              <a:solidFill>
                <a:schemeClr val="tx1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     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690339"/>
            <a:ext cx="21867865" cy="504623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Количество наставнических пар/групп в МОО  ХМАО-Югры по формам наставничества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1260299732"/>
              </p:ext>
            </p:extLst>
          </p:nvPr>
        </p:nvGraphicFramePr>
        <p:xfrm>
          <a:off x="1554926" y="1739857"/>
          <a:ext cx="16884303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690339"/>
            <a:ext cx="21867865" cy="504623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Количество наставнических пар/групп в ОО ДОД  ХМАО-Югры по формам наставничества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850528063"/>
              </p:ext>
            </p:extLst>
          </p:nvPr>
        </p:nvGraphicFramePr>
        <p:xfrm>
          <a:off x="1554926" y="1739857"/>
          <a:ext cx="16884303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186602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Наставнические пары/группы в МОО</a:t>
            </a:r>
            <a:r>
              <a:rPr lang="en-US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организаций)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3557410372"/>
              </p:ext>
            </p:extLst>
          </p:nvPr>
        </p:nvGraphicFramePr>
        <p:xfrm>
          <a:off x="1554926" y="1739857"/>
          <a:ext cx="16884303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Наставнические пары/группы в ОО ДОД 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организаций)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3345102294"/>
              </p:ext>
            </p:extLst>
          </p:nvPr>
        </p:nvGraphicFramePr>
        <p:xfrm>
          <a:off x="1554926" y="1739857"/>
          <a:ext cx="16884303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539045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48130" y="396875"/>
            <a:ext cx="16640810" cy="1981951"/>
          </a:xfrm>
          <a:prstGeom prst="rect">
            <a:avLst/>
          </a:prstGeom>
          <a:solidFill>
            <a:srgbClr val="F8FEDA"/>
          </a:solidFill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Доля общеобразовательных организаций  и образовательных организаций дополнительного образования детей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,   в которых созданы наставнические пары /группы  по формам наставничества 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548130" y="2682875"/>
            <a:ext cx="16406495" cy="7226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indent="0" algn="just">
              <a:buFont typeface="Wingdings" panose="05000000000000000000" charset="0"/>
              <a:buNone/>
            </a:pPr>
            <a:endParaRPr lang="ru-RU" sz="32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форма «Педагог – педагог»:  реализуется в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277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 из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286 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96,9%)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/ в 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36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ОО ДОД  из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34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(87,8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%)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;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форма «Руководитель образовательной организации – педагог»:  реализуется в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74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  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25,9%)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/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7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ОО ДОД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(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20,6%)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</a:t>
            </a:r>
            <a:endParaRPr lang="ru-RU" sz="36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форма «Работодатель – студент педагогического вуза/ колледжа»:  реализуется в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56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(19,6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%)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/в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 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ОО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ДОД 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(5,9%)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 </a:t>
            </a:r>
            <a:endParaRPr lang="ru-RU" sz="36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форма «Педагог вуза/колледжа – молодой педагог образовательной организации»:  реализуется в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11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(3,8%)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/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ОО ДОД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– 0.</a:t>
            </a:r>
            <a:endParaRPr lang="ru-RU" sz="36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форма «Социальный партнер – педагогический работник образовательной организации»: реализуется в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21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(7,3%)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/ в 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1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ОО ДОД </a:t>
            </a:r>
            <a:r>
              <a:rPr lang="ru-RU" sz="36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</a:t>
            </a:r>
            <a:r>
              <a:rPr lang="ru-RU" sz="36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2,9%)</a:t>
            </a:r>
            <a:r>
              <a:rPr lang="ru-RU" sz="36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36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из г. Югорск.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endParaRPr lang="ru-RU" sz="3200" dirty="0">
              <a:solidFill>
                <a:schemeClr val="tx1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        </a:t>
            </a:r>
            <a:r>
              <a:rPr lang="ru-RU" sz="3200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                            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Наставнические пары/группы в МОО 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МО)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519324655"/>
              </p:ext>
            </p:extLst>
          </p:nvPr>
        </p:nvGraphicFramePr>
        <p:xfrm>
          <a:off x="386552" y="1564310"/>
          <a:ext cx="18963644" cy="8557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Наставнические пары/группы в ОО ДОД 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МО)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3315241486"/>
              </p:ext>
            </p:extLst>
          </p:nvPr>
        </p:nvGraphicFramePr>
        <p:xfrm>
          <a:off x="1593850" y="1997075"/>
          <a:ext cx="17510760" cy="8557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2495669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Реализуемые виды наставничества в МОО 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организаций)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925663183"/>
              </p:ext>
            </p:extLst>
          </p:nvPr>
        </p:nvGraphicFramePr>
        <p:xfrm>
          <a:off x="1554926" y="1739857"/>
          <a:ext cx="16884303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Реализуемые виды наставничества в ОДОД 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организаций)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="" xmlns:p14="http://schemas.microsoft.com/office/powerpoint/2010/main" val="2877432437"/>
              </p:ext>
            </p:extLst>
          </p:nvPr>
        </p:nvGraphicFramePr>
        <p:xfrm>
          <a:off x="1554926" y="1739857"/>
          <a:ext cx="16884303" cy="8276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697752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8050" y="549275"/>
            <a:ext cx="17221200" cy="1489508"/>
          </a:xfrm>
          <a:prstGeom prst="rect">
            <a:avLst/>
          </a:prstGeom>
          <a:solidFill>
            <a:srgbClr val="F8FEDA"/>
          </a:solidFill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Доля общеобразовательных организаций  и образовательных организаций дополнительного образования детей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,   в которых реализуются разные виды наставничества  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593850" y="3275965"/>
            <a:ext cx="16337915" cy="5348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 anchor="t">
            <a:noAutofit/>
          </a:bodyPr>
          <a:lstStyle/>
          <a:p>
            <a:pPr indent="0" algn="just">
              <a:buFont typeface="Wingdings" panose="05000000000000000000" charset="0"/>
              <a:buNone/>
            </a:pPr>
            <a:endParaRPr lang="ru-RU" sz="3200" dirty="0">
              <a:solidFill>
                <a:srgbClr val="FF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Индивидуальное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наставничество:  реализуется в 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280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 из 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286 </a:t>
            </a: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(97,9%)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/ в 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32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ОО ДОД из 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34 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(94,1%)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</a:t>
            </a:r>
            <a:endParaRPr lang="ru-RU" sz="44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Групповое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наставничество:  реализуется в</a:t>
            </a: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82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  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(28,7%)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/ </a:t>
            </a: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9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ОО ДОД</a:t>
            </a: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(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26,5%)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</a:t>
            </a:r>
            <a:endParaRPr lang="ru-RU" sz="44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Реверсивное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наставничество:  реализуется в 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45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 </a:t>
            </a: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15,7%)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/в 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4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4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ОО ДОД  </a:t>
            </a:r>
            <a:r>
              <a:rPr lang="ru-RU" sz="44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</a:t>
            </a:r>
            <a:r>
              <a:rPr lang="ru-RU" sz="44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11,8%)</a:t>
            </a:r>
            <a:r>
              <a:rPr lang="ru-RU" sz="44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; </a:t>
            </a:r>
            <a:endParaRPr lang="ru-RU" sz="44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>
              <a:buFont typeface="Wingdings" panose="05000000000000000000" charset="0"/>
              <a:buChar char="v"/>
            </a:pPr>
            <a:endParaRPr lang="ru-RU" sz="4400" dirty="0">
              <a:solidFill>
                <a:schemeClr val="tx1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     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                                             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Реализуемые виды наставничества в МОО  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МО)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2468827750"/>
              </p:ext>
            </p:extLst>
          </p:nvPr>
        </p:nvGraphicFramePr>
        <p:xfrm>
          <a:off x="1696282" y="1980311"/>
          <a:ext cx="16475938" cy="8141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Реализуемые виды наставничества в ОО ДОД ХМАО-Югры 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(количество МО)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2637599608"/>
              </p:ext>
            </p:extLst>
          </p:nvPr>
        </p:nvGraphicFramePr>
        <p:xfrm>
          <a:off x="1696282" y="1980311"/>
          <a:ext cx="16475938" cy="8141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494369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Представление наставнической практики наставниками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 МОО  ХМАО-Югры 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2484398962"/>
              </p:ext>
            </p:extLst>
          </p:nvPr>
        </p:nvGraphicFramePr>
        <p:xfrm>
          <a:off x="980809" y="1980311"/>
          <a:ext cx="17669159" cy="8141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-1453342" y="444118"/>
            <a:ext cx="21867865" cy="997066"/>
          </a:xfrm>
          <a:prstGeom prst="rect">
            <a:avLst/>
          </a:prstGeom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Представление наставнической практики наставниками</a:t>
            </a:r>
            <a:b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</a:b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ОО ДОД ХМАО-Югры 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682068587"/>
              </p:ext>
            </p:extLst>
          </p:nvPr>
        </p:nvGraphicFramePr>
        <p:xfrm>
          <a:off x="980809" y="1980311"/>
          <a:ext cx="17669159" cy="8141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9709462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12177" y="320675"/>
            <a:ext cx="17653635" cy="1489508"/>
          </a:xfrm>
          <a:prstGeom prst="rect">
            <a:avLst/>
          </a:prstGeom>
          <a:solidFill>
            <a:srgbClr val="F8FEDA"/>
          </a:solidFill>
        </p:spPr>
        <p:txBody>
          <a:bodyPr vert="horz" wrap="square" lIns="0" tIns="12063" rIns="0" bIns="0" rtlCol="0" anchor="ctr">
            <a:spAutoFit/>
          </a:bodyPr>
          <a:lstStyle/>
          <a:p>
            <a:pPr algn="ctr">
              <a:spcBef>
                <a:spcPts val="60"/>
              </a:spcBef>
            </a:pP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</a:rPr>
              <a:t>Доля наставников из общеобразовательных организаций  и образовательных организаций дополнительного образования детей</a:t>
            </a:r>
            <a:r>
              <a:rPr lang="ru-RU" sz="3200" b="1" dirty="0">
                <a:solidFill>
                  <a:srgbClr val="0070C0"/>
                </a:solidFill>
                <a:latin typeface="Arial Narrow" pitchFamily="34" charset="0"/>
                <a:cs typeface="+mj-cs"/>
                <a:sym typeface="+mn-ea"/>
              </a:rPr>
              <a:t>,   представивших наставническую практику  на региональном и федеральном уровнях</a:t>
            </a:r>
            <a:endParaRPr lang="ru-RU" sz="3200" b="1" dirty="0">
              <a:solidFill>
                <a:srgbClr val="0070C0"/>
              </a:solidFill>
              <a:latin typeface="Arial Narrow" pitchFamily="34" charset="0"/>
              <a:cs typeface="+mj-cs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27050" y="1997075"/>
            <a:ext cx="18821400" cy="82296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lstStyle/>
          <a:p>
            <a:pPr indent="0" algn="ctr">
              <a:buFont typeface="Wingdings" panose="05000000000000000000" charset="0"/>
              <a:buNone/>
            </a:pPr>
            <a:endParaRPr lang="ru-RU" sz="32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marL="571500" indent="-571500" algn="just"/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    Представили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наставническую практику на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региональном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уровне:    </a:t>
            </a:r>
          </a:p>
          <a:p>
            <a:pPr indent="457200" algn="just">
              <a:buFont typeface="Wingdings" panose="05000000000000000000" charset="0"/>
              <a:buNone/>
            </a:pP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МОО: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55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наставников из 2432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(2,3%),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в 2023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- 86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наставников  из 2529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(3,4%)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из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них, занявшие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призовые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места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–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19 чел.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из 55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(34,5%) ,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2023 году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–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35 </a:t>
            </a:r>
            <a:r>
              <a:rPr lang="ru-RU" sz="4000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чел.из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86  (40,7%);</a:t>
            </a:r>
            <a:endParaRPr lang="ru-RU" sz="4000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indent="457200" algn="just">
              <a:buFont typeface="Wingdings" panose="05000000000000000000" charset="0"/>
              <a:buNone/>
            </a:pP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ОО ДОД: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в 2024 году – 6 чел.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из 196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(3,1%),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2023 году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-  20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наставников  из 206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(9,7%)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</a:p>
          <a:p>
            <a:pPr indent="457200" algn="just">
              <a:buFont typeface="Wingdings" panose="05000000000000000000" charset="0"/>
              <a:buNone/>
            </a:pP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из них, занявшие призовые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места в 2024 году 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– 2 чел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. из 6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(33,3%)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в 2023 году  - 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8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чел.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(40,0%).</a:t>
            </a:r>
          </a:p>
          <a:p>
            <a:pPr marL="571500" indent="-571500" algn="just">
              <a:buFont typeface="Wingdings" panose="05000000000000000000" charset="0"/>
              <a:buChar char="v"/>
            </a:pP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Представили наставническую практику на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федеральном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уровне:    </a:t>
            </a:r>
          </a:p>
          <a:p>
            <a:pPr indent="457200" algn="just">
              <a:buFont typeface="Wingdings" panose="05000000000000000000" charset="0"/>
              <a:buNone/>
            </a:pP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МОО: 69 чел.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из 2432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(2,8%) , в 2023 году - 31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наставник  из 2529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(1,2%)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из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них, занявшие призовые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места в 2024 году  –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21 чел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. из 69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(30,4%),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2023 году -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14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чел.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(45,2%);</a:t>
            </a:r>
          </a:p>
          <a:p>
            <a:pPr indent="457200" algn="just">
              <a:buFont typeface="Wingdings" panose="05000000000000000000" charset="0"/>
              <a:buNone/>
            </a:pP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ОО ДОД: 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Представили наставническую практику на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федеральном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уровне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11 чел. из 196  (5,6%), в 2023 году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- 1,5%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,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из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них, занявшие призовые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места –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8 чел. из 11(72,7%),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в 2023 году  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- 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2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чел. </a:t>
            </a:r>
            <a:r>
              <a:rPr lang="ru-RU" sz="4000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из 3 </a:t>
            </a:r>
            <a:r>
              <a:rPr lang="ru-RU" sz="4000" b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(66,7</a:t>
            </a:r>
            <a:r>
              <a:rPr lang="ru-RU" sz="4000" b="1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%).</a:t>
            </a:r>
          </a:p>
          <a:p>
            <a:pPr algn="just"/>
            <a:endParaRPr lang="ru-RU" sz="4000" dirty="0">
              <a:solidFill>
                <a:schemeClr val="tx1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pPr indent="0" algn="just">
              <a:buFont typeface="Wingdings" panose="05000000000000000000" charset="0"/>
              <a:buNone/>
            </a:pPr>
            <a:r>
              <a:rPr lang="ru-RU" sz="32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       </a:t>
            </a:r>
            <a:r>
              <a:rPr lang="ru-RU" sz="4000" dirty="0"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DA68A997-9801-4342-9EA0-B439956F729C}"/>
              </a:ext>
            </a:extLst>
          </p:cNvPr>
          <p:cNvSpPr txBox="1">
            <a:spLocks/>
          </p:cNvSpPr>
          <p:nvPr/>
        </p:nvSpPr>
        <p:spPr>
          <a:xfrm>
            <a:off x="1639558" y="498540"/>
            <a:ext cx="17156800" cy="15470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algn="ctr"/>
            <a:endParaRPr lang="ru-RU" altLang="ru-RU" sz="7256" dirty="0">
              <a:solidFill>
                <a:srgbClr val="002060"/>
              </a:solidFill>
            </a:endParaRPr>
          </a:p>
        </p:txBody>
      </p:sp>
      <p:sp>
        <p:nvSpPr>
          <p:cNvPr id="6" name="Заголовок 10">
            <a:extLst>
              <a:ext uri="{FF2B5EF4-FFF2-40B4-BE49-F238E27FC236}">
                <a16:creationId xmlns="" xmlns:a16="http://schemas.microsoft.com/office/drawing/2014/main" id="{AE98130D-02E5-4694-85AD-4364DB29925C}"/>
              </a:ext>
            </a:extLst>
          </p:cNvPr>
          <p:cNvSpPr txBox="1">
            <a:spLocks/>
          </p:cNvSpPr>
          <p:nvPr/>
        </p:nvSpPr>
        <p:spPr bwMode="auto">
          <a:xfrm>
            <a:off x="1268705" y="2443345"/>
            <a:ext cx="17566690" cy="126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4617" b="1" dirty="0">
              <a:solidFill>
                <a:srgbClr val="002060"/>
              </a:solidFill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C26D4B7E-5005-4A9A-A959-0BC471A7A45C}"/>
              </a:ext>
            </a:extLst>
          </p:cNvPr>
          <p:cNvSpPr txBox="1">
            <a:spLocks/>
          </p:cNvSpPr>
          <p:nvPr/>
        </p:nvSpPr>
        <p:spPr bwMode="auto">
          <a:xfrm>
            <a:off x="2999551" y="1272075"/>
            <a:ext cx="14436812" cy="8016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50781" tIns="75390" rIns="150781" bIns="7539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5442" indent="-565442" algn="ctr" defTabSz="753923">
              <a:buNone/>
              <a:defRPr/>
            </a:pPr>
            <a:endParaRPr lang="ru-RU" sz="3958" b="1" dirty="0">
              <a:solidFill>
                <a:schemeClr val="accent6">
                  <a:lumMod val="50000"/>
                </a:schemeClr>
              </a:solidFill>
              <a:latin typeface="Calibri"/>
              <a:cs typeface="Times New Roman" pitchFamily="18" charset="0"/>
            </a:endParaRPr>
          </a:p>
          <a:p>
            <a:pPr marL="565442" indent="-565442" algn="ctr" defTabSz="753923">
              <a:buNone/>
              <a:defRPr/>
            </a:pPr>
            <a:r>
              <a:rPr lang="ru-RU" sz="3958" b="1" dirty="0">
                <a:latin typeface="Calibri"/>
                <a:cs typeface="Times New Roman" pitchFamily="18" charset="0"/>
              </a:rPr>
              <a:t>Контактная информация: </a:t>
            </a:r>
          </a:p>
          <a:p>
            <a:pPr marL="565442" indent="-565442" algn="ctr" defTabSz="753923">
              <a:buNone/>
              <a:defRPr/>
            </a:pPr>
            <a:endParaRPr lang="ru-RU" sz="3958" b="1" dirty="0">
              <a:latin typeface="Calibri"/>
              <a:cs typeface="Times New Roman" pitchFamily="18" charset="0"/>
            </a:endParaRPr>
          </a:p>
          <a:p>
            <a:pPr marL="565442" indent="-565442" algn="ctr" defTabSz="753923">
              <a:buNone/>
              <a:defRPr/>
            </a:pPr>
            <a:r>
              <a:rPr lang="ru-RU" sz="3958" b="1" dirty="0">
                <a:latin typeface="Calibri"/>
                <a:cs typeface="Times New Roman" pitchFamily="18" charset="0"/>
              </a:rPr>
              <a:t>628011, г. Ханты-Мансийск, ХМАО – Югра,</a:t>
            </a:r>
          </a:p>
          <a:p>
            <a:pPr marL="565442" indent="-565442" algn="ctr" defTabSz="753923">
              <a:buNone/>
              <a:defRPr/>
            </a:pPr>
            <a:r>
              <a:rPr lang="ru-RU" sz="3958" b="1" dirty="0">
                <a:latin typeface="Calibri"/>
                <a:cs typeface="Times New Roman" pitchFamily="18" charset="0"/>
              </a:rPr>
              <a:t>ул. Чехова, 12 А</a:t>
            </a:r>
          </a:p>
          <a:p>
            <a:pPr marL="565442" indent="-565442" algn="ctr" defTabSz="753923">
              <a:buNone/>
              <a:defRPr/>
            </a:pPr>
            <a:r>
              <a:rPr lang="ru-RU" sz="3958" b="1" dirty="0">
                <a:latin typeface="Calibri"/>
                <a:cs typeface="Times New Roman" pitchFamily="18" charset="0"/>
              </a:rPr>
              <a:t>Телефон: 8 (3467) 388-336</a:t>
            </a:r>
          </a:p>
          <a:p>
            <a:pPr marL="565442" indent="-565442" algn="ctr" defTabSz="753923">
              <a:buNone/>
              <a:defRPr/>
            </a:pPr>
            <a:r>
              <a:rPr lang="ru-RU" sz="3958" b="1" dirty="0">
                <a:latin typeface="Calibri"/>
                <a:cs typeface="Times New Roman" pitchFamily="18" charset="0"/>
              </a:rPr>
              <a:t>E-mail:  iro@iro86.ru </a:t>
            </a:r>
          </a:p>
          <a:p>
            <a:pPr marL="565442" indent="-565442" algn="ctr" defTabSz="753923">
              <a:buNone/>
              <a:defRPr/>
            </a:pPr>
            <a:r>
              <a:rPr lang="ru-RU" sz="3958" b="1" dirty="0">
                <a:latin typeface="Calibri"/>
                <a:cs typeface="Times New Roman" pitchFamily="18" charset="0"/>
              </a:rPr>
              <a:t>Сайт: </a:t>
            </a:r>
            <a:r>
              <a:rPr lang="en-US" sz="3958" b="1" dirty="0">
                <a:latin typeface="Calibri"/>
                <a:cs typeface="Times New Roman" pitchFamily="18" charset="0"/>
              </a:rPr>
              <a:t>http://iro86.ru/</a:t>
            </a:r>
            <a:endParaRPr lang="ru-RU" sz="3958" b="1" dirty="0">
              <a:latin typeface="Calibri"/>
              <a:cs typeface="Times New Roman" pitchFamily="18" charset="0"/>
            </a:endParaRPr>
          </a:p>
          <a:p>
            <a:pPr marL="0" indent="0" algn="ctr" defTabSz="753923">
              <a:buNone/>
              <a:defRPr/>
            </a:pPr>
            <a:endParaRPr lang="ru-RU" sz="5277" b="1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59060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Тема1" id="{8D6ADA1D-D2CC-4F83-8FAB-9DC5752CC749}" vid="{5F38A696-9671-4816-B560-AB795D1700F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3726</Words>
  <Application>Microsoft Office PowerPoint</Application>
  <PresentationFormat>Произвольный</PresentationFormat>
  <Paragraphs>372</Paragraphs>
  <Slides>47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6" baseType="lpstr">
      <vt:lpstr>Arial</vt:lpstr>
      <vt:lpstr>Arial Narrow</vt:lpstr>
      <vt:lpstr>Druk Cyr</vt:lpstr>
      <vt:lpstr>Wingdings</vt:lpstr>
      <vt:lpstr>Neue Machina</vt:lpstr>
      <vt:lpstr>Calibri</vt:lpstr>
      <vt:lpstr>Times New Roman</vt:lpstr>
      <vt:lpstr>Helvetica Neue Medium</vt:lpstr>
      <vt:lpstr>Тема1</vt:lpstr>
      <vt:lpstr>Слайд 1</vt:lpstr>
      <vt:lpstr>Мониторинг эффективности и результативности внедрения и реализации   системы      (целевой модели) наставничества педагогических работников  </vt:lpstr>
      <vt:lpstr>Основания для проведения Мониторинга</vt:lpstr>
      <vt:lpstr>Вопросы</vt:lpstr>
      <vt:lpstr>1. Общие сведения по результатам мониторинга внедрения системы (целевой модели) наставничества педагогических работников в образовательных организациях  Ханты-Мансийского автономного округа – Югры.  Количество  ОО </vt:lpstr>
      <vt:lpstr>Сравнительный анализ общих сведений (выборочно)</vt:lpstr>
      <vt:lpstr>2. Анализ результатов Мониторинга в органах местного самоуправления муниципальных образований Ханты-Мансийского автономного округа – Югры</vt:lpstr>
      <vt:lpstr>2. Анализ результатов Мониторинга в органах местного самоуправления муниципальных образований Ханты-Мансийского автономного округа – Югры (продолжение)</vt:lpstr>
      <vt:lpstr>2. Анализ результатов Мониторинга в органах местного самоуправления муниципальных образований Ханты-Мансийского автономного округа – Югры (продолжение)</vt:lpstr>
      <vt:lpstr>2. Анализ результатов Мониторинга в органах местного самоуправления муниципальных образований Ханты-Мансийского автономного округа – Югры (продолжение)</vt:lpstr>
      <vt:lpstr>В целях совершенствования информационного ресурса по разделу «Наставничество»  РЕКОМЕНДУЕМ:</vt:lpstr>
      <vt:lpstr>В целях совершенствования информационного ресурса по разделу «Наставничество»  РЕКОМЕНДУЕМ (продолжение):</vt:lpstr>
      <vt:lpstr>3.  Анализ  результатов Мониторинга в муниципальных общеобразовательных организациях (МОО) и образовательных организациях дополнительного образования детей (ОО ДОД)  </vt:lpstr>
      <vt:lpstr>Доля педагогических работников, включенных в систему  наставничества, от общей численности педработников МОО в муниципальном образовании (ч.1)</vt:lpstr>
      <vt:lpstr>Доля педагогических работников, включенных в систему  наставничества, от общей численности педработников МОО в муниципальном образовании (ч.2)</vt:lpstr>
      <vt:lpstr>Включенность  педагогических работников  общеобразовательных организаций муниципалитета в систему наставничества «Наставник - наставляемый»   </vt:lpstr>
      <vt:lpstr>Доля педагогических работников, включенных в систему  наставничества, от общей численности педработников ОО ДОД   в  муниципальных образованиях (ч.1)</vt:lpstr>
      <vt:lpstr>Доля педагогических работников, включенных в систему  наставничества, от общей численности педработников ОО ДОД   в  муниципальных образованиях (ч.2)</vt:lpstr>
      <vt:lpstr>Доля педработников, включенных в систему  наставничества, от общей численности педработников ОО ДОД </vt:lpstr>
      <vt:lpstr>Среднее количество педработников, включенных в систему  наставничества, на 1 МОО в муниципальном образовании (ч.1)</vt:lpstr>
      <vt:lpstr>Среднее количество педработников, включенных в систему  наставничества, на 1 МОО в муниципальном образовании (ч.2)</vt:lpstr>
      <vt:lpstr> Среднее количество педработников, включенных в систему  наставничества, на 1 МОО в муниципальном образовании    </vt:lpstr>
      <vt:lpstr>Среднее количество педработников, включенных в систему  наставничества, на 1  ОО ДОД в муниципальном образовании (ч.1)</vt:lpstr>
      <vt:lpstr>Среднее количество педработников, включенных в систему  наставничества, на 1  ОО ДОД в муниципальном образовании (ч.2)</vt:lpstr>
      <vt:lpstr> Среднее количество педработников, включенных в систему  наставничества, на 1 ОО ДОД в муниципальном образовании    </vt:lpstr>
      <vt:lpstr>Среднее количество разработанных персонализированных программ наставничества на 1  МОО</vt:lpstr>
      <vt:lpstr>Среднее количество наставнических пар на 1  МОО</vt:lpstr>
      <vt:lpstr> Среднее количество разработанных персонализированных программ наставничества,   наставнических пар на 1 МОО в муниципальном образовании    </vt:lpstr>
      <vt:lpstr>Среднее количество разработанных персонализированных программ наставничества                                                                                                                                                                   на 1   ОО ДОД</vt:lpstr>
      <vt:lpstr>Среднее количество наставнических пар на 1  ОО ДОД</vt:lpstr>
      <vt:lpstr> Среднее количество разработанных персонализированных программ наставничества,   наставнических пар на 1 ОО ДОД в муниципальном образовании    </vt:lpstr>
      <vt:lpstr>Количество наставнических пар/групп в МОО  ХМАО-Югры по формам наставничества</vt:lpstr>
      <vt:lpstr>Количество наставнических пар/групп в ОО ДОД  ХМАО-Югры по формам наставничества</vt:lpstr>
      <vt:lpstr>Наставнические пары/группы в МОО ХМАО-Югры  (количество организаций)</vt:lpstr>
      <vt:lpstr>Наставнические пары/группы в ОО ДОД ХМАО-Югры  (количество организаций)</vt:lpstr>
      <vt:lpstr>Доля общеобразовательных организаций  и образовательных организаций дополнительного образования детей,   в которых созданы наставнические пары /группы  по формам наставничества     </vt:lpstr>
      <vt:lpstr>Наставнические пары/группы в МОО ХМАО-Югры  (количество МО)</vt:lpstr>
      <vt:lpstr>Наставнические пары/группы в ОО ДОД ХМАО-Югры  (количество МО)</vt:lpstr>
      <vt:lpstr>Реализуемые виды наставничества в МОО ХМАО-Югры  (количество организаций)</vt:lpstr>
      <vt:lpstr>Реализуемые виды наставничества в ОДОД ХМАО-Югры  (количество организаций)</vt:lpstr>
      <vt:lpstr>Доля общеобразовательных организаций  и образовательных организаций дополнительного образования детей,   в которых реализуются разные виды наставничества     </vt:lpstr>
      <vt:lpstr>Реализуемые виды наставничества в МОО  ХМАО-Югры  (количество МО)</vt:lpstr>
      <vt:lpstr>Реализуемые виды наставничества в ОО ДОД ХМАО-Югры  (количество МО)</vt:lpstr>
      <vt:lpstr>Представление наставнической практики наставниками  МОО  ХМАО-Югры </vt:lpstr>
      <vt:lpstr>Представление наставнической практики наставниками ОО ДОД ХМАО-Югры </vt:lpstr>
      <vt:lpstr>Доля наставников из общеобразовательных организаций  и образовательных организаций дополнительного образования детей,   представивших наставническую практику  на региональном и федеральном уровнях</vt:lpstr>
      <vt:lpstr>Слайд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Елена Владиславовна Боловнева</dc:creator>
  <cp:lastModifiedBy>Борис</cp:lastModifiedBy>
  <cp:revision>219</cp:revision>
  <cp:lastPrinted>2023-10-26T10:51:00Z</cp:lastPrinted>
  <dcterms:created xsi:type="dcterms:W3CDTF">2023-01-13T17:17:00Z</dcterms:created>
  <dcterms:modified xsi:type="dcterms:W3CDTF">2024-11-26T05:59:14Z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2023-01-15T22:00:00Z</vt:filetime>
  </property>
  <property fmtid="{D5CDD505-2E9C-101B-9397-08002B2CF9AE}" pid="3" name="Creator">
    <vt:lpwstr>Adobe Illustrator 26.4 (Macintosh)</vt:lpwstr>
  </property>
  <property fmtid="{D5CDD505-2E9C-101B-9397-08002B2CF9AE}" pid="4" name="LastSaved">
    <vt:filetime>2023-01-15T22:00:00Z</vt:filetime>
  </property>
  <property fmtid="{D5CDD505-2E9C-101B-9397-08002B2CF9AE}" pid="5" name="ICV">
    <vt:lpwstr>53A592A1D4A6463E8DDAE08197BC93E1_12</vt:lpwstr>
  </property>
  <property fmtid="{D5CDD505-2E9C-101B-9397-08002B2CF9AE}" pid="6" name="KSOProductBuildVer">
    <vt:lpwstr>1049-12.2.0.13359</vt:lpwstr>
  </property>
</Properties>
</file>