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7" r:id="rId2"/>
    <p:sldId id="263" r:id="rId3"/>
    <p:sldId id="279" r:id="rId4"/>
    <p:sldId id="281" r:id="rId5"/>
    <p:sldId id="285" r:id="rId6"/>
    <p:sldId id="273" r:id="rId7"/>
    <p:sldId id="268" r:id="rId8"/>
    <p:sldId id="272" r:id="rId9"/>
    <p:sldId id="286" r:id="rId10"/>
    <p:sldId id="287" r:id="rId11"/>
    <p:sldId id="288" r:id="rId12"/>
    <p:sldId id="289" r:id="rId13"/>
    <p:sldId id="290" r:id="rId14"/>
    <p:sldId id="291" r:id="rId15"/>
    <p:sldId id="292" r:id="rId16"/>
    <p:sldId id="296" r:id="rId17"/>
    <p:sldId id="270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000"/>
    <a:srgbClr val="99FF99"/>
    <a:srgbClr val="55B52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24" y="-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1A223-78CC-44F8-9883-00DF7A8E0A9D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171A5-E7C5-4A4A-A28F-26B62EA77A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171A5-E7C5-4A4A-A28F-26B62EA77A8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171A5-E7C5-4A4A-A28F-26B62EA77A8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171A5-E7C5-4A4A-A28F-26B62EA77A8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171A5-E7C5-4A4A-A28F-26B62EA77A8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171A5-E7C5-4A4A-A28F-26B62EA77A8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389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7018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99431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928906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298537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95348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65736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60179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3313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70248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2453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E7AF97-4293-443C-9191-0300D3C3B762}" type="datetimeFigureOut">
              <a:rPr lang="ru-RU" smtClean="0"/>
              <a:pPr/>
              <a:t>23.04.2024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9ACBA-1C66-42B5-BFAB-69507142683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2322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emf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7" Type="http://schemas.openxmlformats.org/officeDocument/2006/relationships/image" Target="../media/image1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hyperlink" Target="https://vk.com/feed?section=search&amp;q=" TargetMode="External"/><Relationship Id="rId10" Type="http://schemas.openxmlformats.org/officeDocument/2006/relationships/image" Target="../media/image2.jpeg"/><Relationship Id="rId4" Type="http://schemas.openxmlformats.org/officeDocument/2006/relationships/image" Target="../media/image46.jpe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ds-romashka-sr.gosuslugi.ru/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hyperlink" Target="https://ds-romashka-sr.gosuslugi.ru/innovatsionnaya-deyatelnost-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FAAD8048-16E5-4A63-A3B1-CCB4B105E710}"/>
              </a:ext>
            </a:extLst>
          </p:cNvPr>
          <p:cNvSpPr/>
          <p:nvPr/>
        </p:nvSpPr>
        <p:spPr>
          <a:xfrm>
            <a:off x="147572" y="3163329"/>
            <a:ext cx="89522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«С</a:t>
            </a:r>
            <a:r>
              <a:rPr kumimoji="0" lang="ru-RU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оздание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единой экологической среды как одно </a:t>
            </a:r>
          </a:p>
          <a:p>
            <a:pPr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 главных условий формирования основ культуры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«Природолюбия» у детей дошкольного возраста»</a:t>
            </a:r>
            <a:r>
              <a:rPr lang="ru-RU" sz="2400" dirty="0" smtClean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C6DAC2B2-8DEF-41AE-964F-0581AF9986A2}"/>
              </a:ext>
            </a:extLst>
          </p:cNvPr>
          <p:cNvSpPr/>
          <p:nvPr/>
        </p:nvSpPr>
        <p:spPr>
          <a:xfrm>
            <a:off x="3249636" y="5517982"/>
            <a:ext cx="86587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ушуева Тамара Васильевна, заведующий МБДОУ д/с «Ромашка» г. Лянтор Сургутский</a:t>
            </a:r>
            <a:r>
              <a:rPr kumimoji="0" lang="ru-RU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район ХМАО - Югра</a:t>
            </a:r>
            <a:endParaRPr kumimoji="0" lang="ru-RU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58575" y="4664447"/>
            <a:ext cx="48334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latin typeface="Arial Black" panose="020B0A04020102020204" pitchFamily="34" charset="0"/>
              </a:rPr>
              <a:t>«ЭКОсад для дошколят»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Инновационный управленческий проект</a:t>
            </a:r>
            <a:endParaRPr lang="ru-RU" sz="12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Рисунок 6" descr="C:\Users\Тамара\Desktop\1.     ГЛАВНАЯ РАБОЧАЯ ПАПКА\ВЫДАТЬ фото\40Х50.jpg">
            <a:extLst>
              <a:ext uri="{FF2B5EF4-FFF2-40B4-BE49-F238E27FC236}">
                <a16:creationId xmlns=""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9155949" y="2637790"/>
            <a:ext cx="2194920" cy="20924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279400" y="2802866"/>
            <a:ext cx="368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Arial Black" pitchFamily="34" charset="0"/>
              </a:rPr>
              <a:t>ИДЕЯ : ОПЫТ : ПЕРСПЕКТИВА</a:t>
            </a:r>
            <a:endParaRPr lang="ru-RU" sz="14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52098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6087" y="998806"/>
            <a:ext cx="6904559" cy="3034831"/>
          </a:xfrm>
          <a:prstGeom prst="rect">
            <a:avLst/>
          </a:prstGeom>
          <a:noFill/>
          <a:ln>
            <a:noFill/>
          </a:ln>
          <a:effectLst>
            <a:outerShdw dist="139498" dir="2700000" algn="ctr" rotWithShape="0">
              <a:srgbClr val="333333">
                <a:alpha val="6501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4" name="Rectangle 21"/>
          <p:cNvSpPr>
            <a:spLocks noChangeArrowheads="1"/>
          </p:cNvSpPr>
          <p:nvPr/>
        </p:nvSpPr>
        <p:spPr bwMode="auto">
          <a:xfrm>
            <a:off x="6213230" y="787790"/>
            <a:ext cx="5978770" cy="302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17090" tIns="58545" rIns="117090" bIns="58545">
            <a:spAutoFit/>
          </a:bodyPr>
          <a:lstStyle>
            <a:lvl1pPr>
              <a:lnSpc>
                <a:spcPct val="90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42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1pPr>
            <a:lvl2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2pPr>
            <a:lvl3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30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3pPr>
            <a:lvl4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4pPr>
            <a:lvl5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  <a:tab pos="10515600" algn="l"/>
                <a:tab pos="10972800" algn="l"/>
                <a:tab pos="114300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9pPr>
          </a:lstStyle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  <a:tab pos="7008297" algn="l"/>
                <a:tab pos="7313005" algn="l"/>
                <a:tab pos="7617714" algn="l"/>
              </a:tabLst>
            </a:pPr>
            <a:r>
              <a:rPr lang="ru-RU" altLang="ru-RU" sz="1200" dirty="0">
                <a:solidFill>
                  <a:srgbClr val="C00000"/>
                </a:solidFill>
                <a:latin typeface="Arial Black" panose="020B0A04020102020204" pitchFamily="34" charset="0"/>
              </a:rPr>
              <a:t>«РОССИЯ - Территория Эколят – Молодых защитников Природы»</a:t>
            </a:r>
          </a:p>
        </p:txBody>
      </p:sp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9350" y="740701"/>
            <a:ext cx="875275" cy="528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6"/>
          <p:cNvSpPr>
            <a:spLocks noChangeArrowheads="1"/>
          </p:cNvSpPr>
          <p:nvPr/>
        </p:nvSpPr>
        <p:spPr bwMode="auto">
          <a:xfrm>
            <a:off x="1022252" y="906194"/>
            <a:ext cx="6128921" cy="1241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7090" tIns="58545" rIns="117090" bIns="58545">
            <a:spAutoFit/>
          </a:bodyPr>
          <a:lstStyle>
            <a:lvl1pPr>
              <a:lnSpc>
                <a:spcPct val="90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2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1pPr>
            <a:lvl2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2pPr>
            <a:lvl3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0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3pPr>
            <a:lvl4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4pPr>
            <a:lvl5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9pPr>
          </a:lstStyle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r>
              <a:rPr lang="ru-RU" altLang="ru-RU" sz="1600" dirty="0">
                <a:solidFill>
                  <a:srgbClr val="C00000"/>
                </a:solidFill>
                <a:latin typeface="Arial Black" panose="020B0A04020102020204" pitchFamily="34" charset="0"/>
              </a:rPr>
              <a:t>ФЕДЕРАЛЬНАЯ ЭКСПЕРИМЕНТАЛЬНАЯ  ПЛОЩАДКА</a:t>
            </a:r>
            <a:r>
              <a:rPr lang="ru-RU" altLang="ru-RU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развитию Природоохранного социально-образовательного проекта </a:t>
            </a:r>
            <a:r>
              <a:rPr lang="ru-RU" altLang="ru-RU" sz="1600" b="1" dirty="0" smtClean="0">
                <a:solidFill>
                  <a:srgbClr val="008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«Эколята-дошколята</a:t>
            </a: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», </a:t>
            </a:r>
            <a:r>
              <a:rPr lang="ru-RU" alt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2017 г</a:t>
            </a:r>
            <a:r>
              <a:rPr lang="ru-RU" alt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ru-RU" altLang="ru-RU" sz="1600" dirty="0">
                <a:solidFill>
                  <a:srgbClr val="7A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1600" dirty="0">
              <a:solidFill>
                <a:srgbClr val="7A0000"/>
              </a:solidFill>
              <a:latin typeface="Arial Black" panose="020B0A04020102020204" pitchFamily="34" charset="0"/>
            </a:endParaRPr>
          </a:p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endParaRPr lang="ru-RU" altLang="ru-RU" sz="2500" dirty="0">
              <a:solidFill>
                <a:srgbClr val="7A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Rectangle 18"/>
          <p:cNvSpPr>
            <a:spLocks noChangeArrowheads="1"/>
          </p:cNvSpPr>
          <p:nvPr/>
        </p:nvSpPr>
        <p:spPr bwMode="auto">
          <a:xfrm>
            <a:off x="183661" y="2100384"/>
            <a:ext cx="5396656" cy="68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17090" tIns="58545" rIns="117090" bIns="58545">
            <a:spAutoFit/>
          </a:bodyPr>
          <a:lstStyle>
            <a:lvl1pPr>
              <a:lnSpc>
                <a:spcPct val="90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2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1pPr>
            <a:lvl2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2pPr>
            <a:lvl3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0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3pPr>
            <a:lvl4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4pPr>
            <a:lvl5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9pPr>
          </a:lstStyle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r>
              <a:rPr lang="ru-RU" altLang="ru-RU" sz="2100" dirty="0">
                <a:solidFill>
                  <a:srgbClr val="00823B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Районный ресурсный центр</a:t>
            </a:r>
            <a:endParaRPr lang="en-US" altLang="ru-RU" sz="2100" dirty="0">
              <a:solidFill>
                <a:srgbClr val="00823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r>
              <a:rPr lang="ru-RU" alt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по направлению «Экологическое </a:t>
            </a:r>
            <a:r>
              <a:rPr lang="ru-RU" altLang="ru-RU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образование», </a:t>
            </a:r>
            <a:r>
              <a:rPr lang="ru-RU" altLang="ru-RU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2018 г</a:t>
            </a:r>
            <a:r>
              <a:rPr lang="ru-RU" altLang="ru-RU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000" y="3304774"/>
            <a:ext cx="2911231" cy="713193"/>
          </a:xfrm>
          <a:prstGeom prst="rect">
            <a:avLst/>
          </a:prstGeom>
        </p:spPr>
      </p:pic>
      <p:sp>
        <p:nvSpPr>
          <p:cNvPr id="9" name="Rectangle 18"/>
          <p:cNvSpPr>
            <a:spLocks noChangeArrowheads="1"/>
          </p:cNvSpPr>
          <p:nvPr/>
        </p:nvSpPr>
        <p:spPr bwMode="auto">
          <a:xfrm>
            <a:off x="2540000" y="3886200"/>
            <a:ext cx="9245600" cy="1149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17090" tIns="58545" rIns="117090" bIns="58545">
            <a:spAutoFit/>
          </a:bodyPr>
          <a:lstStyle>
            <a:lvl1pPr>
              <a:lnSpc>
                <a:spcPct val="90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2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1pPr>
            <a:lvl2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2pPr>
            <a:lvl3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0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3pPr>
            <a:lvl4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4pPr>
            <a:lvl5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9pPr>
          </a:lstStyle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r>
              <a:rPr lang="ru-RU" altLang="ru-RU" sz="1600" dirty="0" smtClean="0">
                <a:solidFill>
                  <a:srgbClr val="C0000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ЦЕНТР развития личностного потенциала </a:t>
            </a:r>
          </a:p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r>
              <a:rPr lang="ru-RU" altLang="ru-RU" sz="1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(воспитание гармонично развитой и социально ответственной личности на основе   духовно-нравственных ценностей, исторических и национально-культурных традиций), </a:t>
            </a:r>
            <a:r>
              <a:rPr lang="ru-RU" altLang="ru-RU" sz="11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2022г.</a:t>
            </a:r>
          </a:p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r>
              <a:rPr lang="ru-RU" altLang="ru-RU" sz="1900" dirty="0" smtClean="0">
                <a:latin typeface="Arial" pitchFamily="34" charset="0"/>
                <a:cs typeface="Arial" pitchFamily="34" charset="0"/>
              </a:rPr>
              <a:t> </a:t>
            </a:r>
            <a:endParaRPr lang="ru-RU" altLang="ru-RU" sz="1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20"/>
          <p:cNvSpPr>
            <a:spLocks noChangeArrowheads="1"/>
          </p:cNvSpPr>
          <p:nvPr/>
        </p:nvSpPr>
        <p:spPr bwMode="auto">
          <a:xfrm>
            <a:off x="1794412" y="4980354"/>
            <a:ext cx="7912811" cy="918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117090" tIns="58545" rIns="117090" bIns="58545">
            <a:spAutoFit/>
          </a:bodyPr>
          <a:lstStyle>
            <a:lvl1pPr>
              <a:lnSpc>
                <a:spcPct val="90000"/>
              </a:lnSpc>
              <a:spcBef>
                <a:spcPts val="1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2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1pPr>
            <a:lvl2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6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2pPr>
            <a:lvl3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0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3pPr>
            <a:lvl4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4pPr>
            <a:lvl5pPr>
              <a:lnSpc>
                <a:spcPct val="90000"/>
              </a:lnSpc>
              <a:spcBef>
                <a:spcPts val="7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700">
                <a:solidFill>
                  <a:srgbClr val="000000"/>
                </a:solidFill>
                <a:latin typeface="Calibri" panose="020F0502020204030204" pitchFamily="34" charset="0"/>
                <a:cs typeface="Noto Sans SC Regular" charset="0"/>
              </a:defRPr>
            </a:lvl9pPr>
          </a:lstStyle>
          <a:p>
            <a:pPr defTabSz="304709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tabLst>
                <a:tab pos="0" algn="l"/>
                <a:tab pos="609417" algn="l"/>
                <a:tab pos="1218834" algn="l"/>
                <a:tab pos="1828251" algn="l"/>
                <a:tab pos="2437668" algn="l"/>
                <a:tab pos="3047086" algn="l"/>
                <a:tab pos="3656503" algn="l"/>
                <a:tab pos="4265920" algn="l"/>
                <a:tab pos="4875337" algn="l"/>
                <a:tab pos="5484754" algn="l"/>
                <a:tab pos="6094171" algn="l"/>
                <a:tab pos="6703588" algn="l"/>
              </a:tabLst>
            </a:pPr>
            <a:r>
              <a:rPr lang="ru-RU" altLang="ru-RU" sz="1300" dirty="0">
                <a:solidFill>
                  <a:srgbClr val="00823B"/>
                </a:solidFill>
                <a:latin typeface="Arial Black" pitchFamily="34" charset="0"/>
                <a:cs typeface="Arial" panose="020B0604020202020204" pitchFamily="34" charset="0"/>
              </a:rPr>
              <a:t>СЕТЕВОЕ ВЗАИМОДЕЙСТВИЕ - </a:t>
            </a:r>
            <a:r>
              <a:rPr lang="ru-RU" altLang="ru-RU" sz="1300" b="1" dirty="0">
                <a:solidFill>
                  <a:srgbClr val="C00000"/>
                </a:solidFill>
                <a:latin typeface="Arial Black" pitchFamily="34" charset="0"/>
                <a:cs typeface="Arial" panose="020B0604020202020204" pitchFamily="34" charset="0"/>
              </a:rPr>
              <a:t>Ассоциированная инновационная организация межрегионального партнёрства пилотного проекта </a:t>
            </a:r>
            <a:r>
              <a:rPr lang="ru-RU" alt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программы УНИТВИН/ЮНЕСКО по образованию для устойчивого развития «Межрегиональное сетевое партнерство: Учимся жить устойчиво в глобальном мире: Экология. Здоровье. Безопасность</a:t>
            </a:r>
            <a:r>
              <a:rPr lang="ru-RU" altLang="ru-RU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», 2019 г</a:t>
            </a:r>
            <a:r>
              <a:rPr lang="ru-RU" altLang="ru-RU" sz="13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1" name="Picture 2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32320" y="2325676"/>
            <a:ext cx="807756" cy="76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25652" y="1646513"/>
            <a:ext cx="1266630" cy="1529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24194" y="2713965"/>
            <a:ext cx="897112" cy="13332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6" name="Picture 1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71540" y="1238059"/>
            <a:ext cx="759766" cy="1076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7" name="Picture 1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24548" y="2485665"/>
            <a:ext cx="1259223" cy="130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77233" y="624225"/>
            <a:ext cx="747993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«Детский сад будущего»</a:t>
            </a:r>
            <a:r>
              <a:rPr lang="ru-RU" altLang="ru-RU" b="1" dirty="0" smtClean="0">
                <a:solidFill>
                  <a:srgbClr val="00B050"/>
                </a:solidFill>
                <a:latin typeface="Arial Black" pitchFamily="34" charset="0"/>
                <a:ea typeface="Fedra Sans Pro Light"/>
                <a:cs typeface="Fedra Sans Pro Light"/>
              </a:rPr>
              <a:t> </a:t>
            </a:r>
            <a:r>
              <a:rPr lang="ru-RU" altLang="ru-RU" b="1" dirty="0" smtClean="0">
                <a:solidFill>
                  <a:srgbClr val="00B050"/>
                </a:solidFill>
                <a:latin typeface="Fedra Sans Pro Book"/>
                <a:ea typeface="Fedra Sans Pro Light"/>
                <a:cs typeface="Fedra Sans Pro Light"/>
              </a:rPr>
              <a:t>МЕСТО ПРОЕКТА В РАБОТЕ ДОО</a:t>
            </a:r>
          </a:p>
          <a:p>
            <a:pPr algn="just"/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22384" y="2483594"/>
            <a:ext cx="55039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Fedra Sans Pro"/>
                <a:cs typeface="Times New Roman" pitchFamily="18" charset="0"/>
              </a:rPr>
              <a:t> Проект один из компонентов программы развития ДОО,  определяет возможности создания  личностно – ориентированной  предметно-развивающей </a:t>
            </a:r>
            <a:r>
              <a:rPr lang="ru-RU" dirty="0" err="1" smtClean="0">
                <a:latin typeface="Fedra Sans Pro"/>
                <a:cs typeface="Times New Roman" pitchFamily="18" charset="0"/>
              </a:rPr>
              <a:t>экологизированной</a:t>
            </a:r>
            <a:r>
              <a:rPr lang="ru-RU" dirty="0" smtClean="0">
                <a:latin typeface="Fedra Sans Pro"/>
                <a:cs typeface="Times New Roman" pitchFamily="18" charset="0"/>
              </a:rPr>
              <a:t> среды,  направленной на личностное  развитие детей дошкольного возраста.  Проект предусматривает реализацию задач ФГОС ДО по основным направлениям развития ребенка в рамках вариативной части ООП ДОО.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35269" y="1244743"/>
            <a:ext cx="5202066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F69200"/>
              </a:buClr>
              <a:buSzPct val="100000"/>
            </a:pPr>
            <a:r>
              <a:rPr lang="ru-RU" altLang="ru-RU" sz="3200" b="1" dirty="0" smtClean="0">
                <a:solidFill>
                  <a:srgbClr val="008000"/>
                </a:solidFill>
                <a:latin typeface="Fedra Sans Pro Book"/>
                <a:ea typeface="SimSun-ExtB" pitchFamily="49" charset="-122"/>
                <a:cs typeface="Aharoni" pitchFamily="2" charset="-79"/>
              </a:rPr>
              <a:t>«ЭКОсад для дошколят»</a:t>
            </a:r>
            <a:endParaRPr lang="ru-RU" altLang="ru-RU" sz="3200" b="1" dirty="0">
              <a:solidFill>
                <a:srgbClr val="008000"/>
              </a:solidFill>
              <a:latin typeface="Fedra Sans Pro Book"/>
              <a:ea typeface="SimSun-ExtB" pitchFamily="49" charset="-122"/>
              <a:cs typeface="Aharoni" pitchFamily="2" charset="-79"/>
            </a:endParaRPr>
          </a:p>
        </p:txBody>
      </p:sp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9686" y="1283677"/>
            <a:ext cx="606897" cy="48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947575" y="2039788"/>
            <a:ext cx="46346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Проект как основа развития ДОО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10" name="Picture 3" descr="C:\Users\Заведующий\Downloads\SDMX2Z4aXoU (1).jpg"/>
          <p:cNvPicPr>
            <a:picLocks noChangeAspect="1" noChangeArrowheads="1"/>
          </p:cNvPicPr>
          <p:nvPr/>
        </p:nvPicPr>
        <p:blipFill>
          <a:blip r:embed="rId4"/>
          <a:srcRect t="1429" r="616" b="2145"/>
          <a:stretch>
            <a:fillRect/>
          </a:stretch>
        </p:blipFill>
        <p:spPr bwMode="auto">
          <a:xfrm>
            <a:off x="6013901" y="1190624"/>
            <a:ext cx="5931411" cy="4095751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5591174" y="5449111"/>
            <a:ext cx="6600826" cy="501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5000"/>
              </a:lnSpc>
            </a:pPr>
            <a:r>
              <a:rPr lang="ru-RU" sz="1400" b="1" dirty="0" smtClean="0">
                <a:solidFill>
                  <a:srgbClr val="334047"/>
                </a:solidFill>
              </a:rPr>
              <a:t>  </a:t>
            </a:r>
            <a:r>
              <a:rPr lang="ru-RU" sz="1400" b="1" dirty="0" smtClean="0"/>
              <a:t>Заседание родительского актива по разработке  </a:t>
            </a:r>
            <a:r>
              <a:rPr lang="ru-RU" sz="1400" dirty="0" smtClean="0"/>
              <a:t>новой экологической</a:t>
            </a:r>
          </a:p>
          <a:p>
            <a:pPr>
              <a:lnSpc>
                <a:spcPct val="95000"/>
              </a:lnSpc>
            </a:pPr>
            <a:r>
              <a:rPr lang="ru-RU" sz="1400" dirty="0" smtClean="0"/>
              <a:t>  личностно-развивающей, творческой, образовательной среды</a:t>
            </a:r>
            <a:r>
              <a:rPr lang="ru-RU" sz="1400" b="1" dirty="0" smtClean="0"/>
              <a:t>  </a:t>
            </a:r>
            <a:r>
              <a:rPr lang="ru-RU" sz="1400" dirty="0" smtClean="0"/>
              <a:t>и его успешности</a:t>
            </a:r>
          </a:p>
        </p:txBody>
      </p:sp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57;p13">
            <a:extLst>
              <a:ext uri="{FF2B5EF4-FFF2-40B4-BE49-F238E27FC236}">
                <a16:creationId xmlns:a16="http://schemas.microsoft.com/office/drawing/2014/main" xmlns="" id="{77A3BDBE-A336-C44B-BBF1-A957224429A1}"/>
              </a:ext>
            </a:extLst>
          </p:cNvPr>
          <p:cNvSpPr txBox="1"/>
          <p:nvPr/>
        </p:nvSpPr>
        <p:spPr>
          <a:xfrm>
            <a:off x="1181947" y="775044"/>
            <a:ext cx="7019517" cy="462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r>
              <a:rPr lang="ru-RU" sz="2400" b="1" cap="all" dirty="0" smtClean="0">
                <a:latin typeface="Arial Black" pitchFamily="34" charset="0"/>
              </a:rPr>
              <a:t>МОДЕЛЬ:  </a:t>
            </a:r>
            <a:r>
              <a:rPr lang="ru-RU" sz="2400" b="1" cap="all" dirty="0" smtClean="0">
                <a:solidFill>
                  <a:srgbClr val="C00000"/>
                </a:solidFill>
                <a:latin typeface="Arial Black" pitchFamily="34" charset="0"/>
              </a:rPr>
              <a:t>Эффективный старт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400" dirty="0" smtClean="0">
              <a:solidFill>
                <a:srgbClr val="3440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" sz="1400" dirty="0" smtClean="0">
              <a:solidFill>
                <a:srgbClr val="344045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rgbClr val="34404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cxnSp>
        <p:nvCxnSpPr>
          <p:cNvPr id="21" name="AutoShape 24"/>
          <p:cNvCxnSpPr>
            <a:cxnSpLocks noChangeShapeType="1"/>
          </p:cNvCxnSpPr>
          <p:nvPr/>
        </p:nvCxnSpPr>
        <p:spPr bwMode="auto">
          <a:xfrm>
            <a:off x="602657" y="854902"/>
            <a:ext cx="16321" cy="678476"/>
          </a:xfrm>
          <a:prstGeom prst="straightConnector1">
            <a:avLst/>
          </a:prstGeom>
          <a:noFill/>
          <a:ln w="57150">
            <a:solidFill>
              <a:srgbClr val="000000"/>
            </a:solidFill>
            <a:round/>
            <a:headEnd/>
            <a:tailEnd/>
          </a:ln>
        </p:spPr>
      </p:cxnSp>
      <p:sp>
        <p:nvSpPr>
          <p:cNvPr id="20" name="AutoShape 25"/>
          <p:cNvSpPr>
            <a:spLocks noChangeArrowheads="1"/>
          </p:cNvSpPr>
          <p:nvPr/>
        </p:nvSpPr>
        <p:spPr bwMode="auto">
          <a:xfrm flipH="1">
            <a:off x="576771" y="760484"/>
            <a:ext cx="534576" cy="196120"/>
          </a:xfrm>
          <a:prstGeom prst="triangle">
            <a:avLst>
              <a:gd name="adj" fmla="val 10000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572086" y="1301990"/>
            <a:ext cx="113995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Arial Black" pitchFamily="34" charset="0"/>
              </a:rPr>
              <a:t>ИДЕЯ: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Создание уникальной образовательной среды  как основы для содержательной жизни </a:t>
            </a:r>
            <a:r>
              <a:rPr lang="ru-RU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детей дошкольного возраста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 в</a:t>
            </a:r>
            <a:r>
              <a:rPr lang="ru-RU" dirty="0" smtClean="0">
                <a:latin typeface="Arial" pitchFamily="34" charset="0"/>
                <a:ea typeface="Tahoma" panose="020B0604030504040204" pitchFamily="34" charset="0"/>
                <a:cs typeface="Arial" pitchFamily="34" charset="0"/>
              </a:rPr>
              <a:t> формировании основ культуры «Природолюбия»  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разностороннего развития личностного потенциала участников образовательного процесса во взаимодействии с социальными партнерами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Содержимое 15"/>
          <p:cNvSpPr txBox="1">
            <a:spLocks/>
          </p:cNvSpPr>
          <p:nvPr/>
        </p:nvSpPr>
        <p:spPr>
          <a:xfrm>
            <a:off x="682698" y="2643406"/>
            <a:ext cx="4857627" cy="129554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Black" pitchFamily="34" charset="0"/>
                <a:cs typeface="Arial" pitchFamily="34" charset="0"/>
              </a:rPr>
              <a:t>СЕМЬЯ:</a:t>
            </a:r>
            <a:r>
              <a:rPr kumimoji="0" lang="ru-RU" alt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cs typeface="Arial" pitchFamily="34" charset="0"/>
              </a:rPr>
              <a:t>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Повышение </a:t>
            </a:r>
            <a:r>
              <a:rPr lang="ru-RU" sz="1600" dirty="0" err="1" smtClean="0">
                <a:latin typeface="Arial" pitchFamily="34" charset="0"/>
                <a:cs typeface="Arial" pitchFamily="34" charset="0"/>
              </a:rPr>
              <a:t>ЭКОлогической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культуры родителей для усиления их ответственности в формировании сознательного</a:t>
            </a:r>
          </a:p>
          <a:p>
            <a:pPr algn="just">
              <a:defRPr/>
            </a:pPr>
            <a:r>
              <a:rPr lang="ru-RU" sz="1600" dirty="0" smtClean="0">
                <a:latin typeface="Arial" pitchFamily="34" charset="0"/>
                <a:cs typeface="Arial" pitchFamily="34" charset="0"/>
              </a:rPr>
              <a:t> отношения к воспитанию своего ребёнка в природной среде</a:t>
            </a:r>
            <a:endParaRPr lang="ru-RU" altLang="ru-RU" sz="16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Содержимое 15"/>
          <p:cNvSpPr>
            <a:spLocks noGrp="1"/>
          </p:cNvSpPr>
          <p:nvPr>
            <p:ph sz="half" idx="4294967295"/>
          </p:nvPr>
        </p:nvSpPr>
        <p:spPr>
          <a:xfrm>
            <a:off x="6096415" y="2669198"/>
            <a:ext cx="4857627" cy="129320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just">
              <a:defRPr/>
            </a:pPr>
            <a:r>
              <a:rPr lang="ru-RU" altLang="ru-RU" sz="16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ШКОЛА: </a:t>
            </a:r>
            <a:r>
              <a:rPr lang="ru-RU" sz="1600" dirty="0" smtClean="0">
                <a:latin typeface="Arial" pitchFamily="34" charset="0"/>
                <a:cs typeface="Arial" pitchFamily="34" charset="0"/>
              </a:rPr>
              <a:t>Преемственность дошкольного учреждения и школы по реализации Проекта</a:t>
            </a:r>
          </a:p>
          <a:p>
            <a:endParaRPr lang="ru-RU" altLang="ru-RU" sz="14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25" name="Содержимое 15"/>
          <p:cNvSpPr>
            <a:spLocks noGrp="1"/>
          </p:cNvSpPr>
          <p:nvPr>
            <p:ph sz="half" idx="4294967295"/>
          </p:nvPr>
        </p:nvSpPr>
        <p:spPr>
          <a:xfrm>
            <a:off x="642840" y="4179130"/>
            <a:ext cx="4857627" cy="129320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ru-RU" altLang="ru-RU" sz="16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ДОШКОЛЬНОЕ УЧРЕЖДЕНИЕ</a:t>
            </a:r>
            <a:r>
              <a:rPr lang="ru-RU" altLang="ru-RU" sz="1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altLang="ru-RU" sz="1600" dirty="0" smtClean="0">
                <a:latin typeface="Arial" pitchFamily="34" charset="0"/>
                <a:cs typeface="Arial" pitchFamily="34" charset="0"/>
              </a:rPr>
              <a:t>Непрерывное взаимодействие с социальными партнерами  по развитию личностного потенциала ребенка и его социализации в обществе</a:t>
            </a:r>
          </a:p>
          <a:p>
            <a:endParaRPr lang="ru-RU" dirty="0"/>
          </a:p>
        </p:txBody>
      </p:sp>
      <p:sp>
        <p:nvSpPr>
          <p:cNvPr id="26" name="Содержимое 15"/>
          <p:cNvSpPr>
            <a:spLocks noGrp="1"/>
          </p:cNvSpPr>
          <p:nvPr>
            <p:ph sz="half" idx="4294967295"/>
          </p:nvPr>
        </p:nvSpPr>
        <p:spPr>
          <a:xfrm>
            <a:off x="6091311" y="4206240"/>
            <a:ext cx="4808805" cy="1291882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pPr algn="just">
              <a:defRPr/>
            </a:pPr>
            <a:r>
              <a:rPr lang="ru-RU" altLang="ru-RU" sz="1600" b="1" dirty="0" smtClean="0">
                <a:solidFill>
                  <a:srgbClr val="C00000"/>
                </a:solidFill>
                <a:latin typeface="Arial Black" pitchFamily="34" charset="0"/>
                <a:cs typeface="Arial" pitchFamily="34" charset="0"/>
              </a:rPr>
              <a:t>СОЦИУМ: </a:t>
            </a:r>
            <a:r>
              <a:rPr lang="ru-RU" sz="1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Объединение совместных  усилий в проведении мероприятий, направленных на  воспитание у ребенка культуры природолюбия, нравственных ценностей, умения ориентироваться   в социальной действительности</a:t>
            </a:r>
          </a:p>
          <a:p>
            <a:pPr algn="just">
              <a:defRPr/>
            </a:pPr>
            <a:endParaRPr lang="ru-RU" altLang="ru-RU" sz="1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8547" y="4044462"/>
            <a:ext cx="448137" cy="360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" descr="http://xn--80atdlv6dr.xn--p1ai/wp-content/uploads/2017/12/img_8434-1024x683.jpg"/>
          <p:cNvPicPr>
            <a:picLocks noChangeAspect="1" noChangeArrowheads="1"/>
          </p:cNvPicPr>
          <p:nvPr/>
        </p:nvPicPr>
        <p:blipFill>
          <a:blip r:embed="rId4" cstate="print"/>
          <a:srcRect t="11647" r="12010" b="7967"/>
          <a:stretch>
            <a:fillRect/>
          </a:stretch>
        </p:blipFill>
        <p:spPr bwMode="auto">
          <a:xfrm>
            <a:off x="7569880" y="3868408"/>
            <a:ext cx="4053551" cy="2470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" descr="C:\Users\Tamara\Desktop\Фото на сайт Зотову\DSC05739 - копия.JPG"/>
          <p:cNvPicPr>
            <a:picLocks noChangeAspect="1" noChangeArrowheads="1"/>
          </p:cNvPicPr>
          <p:nvPr/>
        </p:nvPicPr>
        <p:blipFill>
          <a:blip r:embed="rId5" cstate="print"/>
          <a:srcRect l="5827" t="16985" r="-18"/>
          <a:stretch>
            <a:fillRect/>
          </a:stretch>
        </p:blipFill>
        <p:spPr bwMode="auto">
          <a:xfrm>
            <a:off x="162746" y="773722"/>
            <a:ext cx="6356360" cy="29664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E905B799-6616-429D-99F1-B42ED59FDA3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t="-4973" r="-4154" b="1"/>
          <a:stretch/>
        </p:blipFill>
        <p:spPr>
          <a:xfrm>
            <a:off x="1195754" y="3859822"/>
            <a:ext cx="3956666" cy="2303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122985" y="4134534"/>
            <a:ext cx="261424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Только в совместной деятельности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latin typeface="Arial Black" pitchFamily="34" charset="0"/>
              </a:rPr>
              <a:t>можно достичь желаемых успехов!</a:t>
            </a:r>
            <a:endParaRPr lang="ru-RU" b="1" dirty="0">
              <a:solidFill>
                <a:srgbClr val="C00000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134225" y="817823"/>
            <a:ext cx="4619625" cy="28068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C:\Users\Заведующий\Desktop\фото кпрезентации 26-27 мая\eNe9SIw9o8UU0mx8e39QWBHUq14gq1uYjP2hIU44sk8g1nyvCifpYK-Hwbmx4i2OhljmDeSVB_Uk1KtLLWXZUTo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24758" y="752475"/>
            <a:ext cx="7805852" cy="5000625"/>
          </a:xfrm>
          <a:prstGeom prst="rect">
            <a:avLst/>
          </a:prstGeom>
          <a:noFill/>
        </p:spPr>
      </p:pic>
      <p:pic>
        <p:nvPicPr>
          <p:cNvPr id="19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93895" y="813972"/>
            <a:ext cx="3402948" cy="2041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Заголовок 13"/>
          <p:cNvSpPr>
            <a:spLocks noGrp="1"/>
          </p:cNvSpPr>
          <p:nvPr>
            <p:ph type="title"/>
          </p:nvPr>
        </p:nvSpPr>
        <p:spPr>
          <a:xfrm>
            <a:off x="0" y="3945743"/>
            <a:ext cx="3943351" cy="1723549"/>
          </a:xfrm>
        </p:spPr>
        <p:txBody>
          <a:bodyPr/>
          <a:lstStyle/>
          <a:p>
            <a:pPr algn="ctr"/>
            <a:r>
              <a:rPr lang="ru-RU" sz="1800" dirty="0" smtClean="0">
                <a:latin typeface="Arial Black" pitchFamily="34" charset="0"/>
              </a:rPr>
              <a:t>Информационная площадка</a:t>
            </a:r>
            <a:br>
              <a:rPr lang="ru-RU" sz="1800" dirty="0" smtClean="0">
                <a:latin typeface="Arial Black" pitchFamily="34" charset="0"/>
              </a:rPr>
            </a:br>
            <a:r>
              <a:rPr lang="ru-RU" sz="1800" dirty="0" smtClean="0">
                <a:latin typeface="Arial Black" pitchFamily="34" charset="0"/>
              </a:rPr>
              <a:t>о  приоритетной деятельности детского сада </a:t>
            </a:r>
            <a:br>
              <a:rPr lang="ru-RU" sz="1800" dirty="0" smtClean="0">
                <a:latin typeface="Arial Black" pitchFamily="34" charset="0"/>
              </a:rPr>
            </a:br>
            <a:r>
              <a:rPr lang="ru-RU" sz="1800" dirty="0" smtClean="0">
                <a:solidFill>
                  <a:srgbClr val="008000"/>
                </a:solidFill>
                <a:latin typeface="Arial Black" pitchFamily="34" charset="0"/>
              </a:rPr>
              <a:t>«</a:t>
            </a:r>
            <a:r>
              <a:rPr lang="ru-RU" sz="1800" b="1" dirty="0" smtClean="0">
                <a:solidFill>
                  <a:srgbClr val="008000"/>
                </a:solidFill>
                <a:latin typeface="Arial Black" pitchFamily="34" charset="0"/>
              </a:rPr>
              <a:t>Территория </a:t>
            </a:r>
            <a:r>
              <a:rPr lang="ru-RU" sz="1800" b="1" dirty="0" err="1" smtClean="0">
                <a:solidFill>
                  <a:srgbClr val="008000"/>
                </a:solidFill>
                <a:latin typeface="Arial Black" pitchFamily="34" charset="0"/>
              </a:rPr>
              <a:t>Эколят</a:t>
            </a:r>
            <a:r>
              <a:rPr lang="ru-RU" sz="1800" b="1" dirty="0" smtClean="0">
                <a:solidFill>
                  <a:srgbClr val="008000"/>
                </a:solidFill>
                <a:latin typeface="Arial Black" pitchFamily="34" charset="0"/>
              </a:rPr>
              <a:t>»</a:t>
            </a:r>
            <a:r>
              <a:rPr lang="ru-RU" sz="1800" dirty="0" smtClean="0">
                <a:solidFill>
                  <a:srgbClr val="008000"/>
                </a:solidFill>
                <a:latin typeface="Arial Black" pitchFamily="34" charset="0"/>
              </a:rPr>
              <a:t> </a:t>
            </a:r>
            <a:endParaRPr lang="ru-RU" sz="1800" dirty="0">
              <a:solidFill>
                <a:srgbClr val="008000"/>
              </a:solidFill>
              <a:latin typeface="Arial Black" pitchFamily="34" charset="0"/>
            </a:endParaRPr>
          </a:p>
        </p:txBody>
      </p:sp>
      <p:sp>
        <p:nvSpPr>
          <p:cNvPr id="21" name="object 9"/>
          <p:cNvSpPr txBox="1"/>
          <p:nvPr/>
        </p:nvSpPr>
        <p:spPr>
          <a:xfrm>
            <a:off x="588498" y="3446586"/>
            <a:ext cx="3266049" cy="300936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22" name="Стрелка вправо 21"/>
          <p:cNvSpPr/>
          <p:nvPr/>
        </p:nvSpPr>
        <p:spPr>
          <a:xfrm>
            <a:off x="381392" y="3724422"/>
            <a:ext cx="3416886" cy="17232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23" name="Прямая со стрелкой 22"/>
          <p:cNvCxnSpPr/>
          <p:nvPr/>
        </p:nvCxnSpPr>
        <p:spPr>
          <a:xfrm flipH="1">
            <a:off x="1814732" y="1971432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Овал 23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7219" y="1128932"/>
            <a:ext cx="3810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11" descr="C:\Users\Тамара\Desktop\1.     ГЛАВНАЯ РАБОЧАЯ ПАПКА\ВЫДАТЬ фото\40Х50.jpg"/>
          <p:cNvPicPr>
            <a:picLocks noChangeAspect="1" noChangeArrowheads="1"/>
          </p:cNvPicPr>
          <p:nvPr/>
        </p:nvPicPr>
        <p:blipFill>
          <a:blip r:embed="rId4" cstate="print"/>
          <a:srcRect l="3262" t="17628" r="4874" b="3386"/>
          <a:stretch>
            <a:fillRect/>
          </a:stretch>
        </p:blipFill>
        <p:spPr bwMode="auto">
          <a:xfrm>
            <a:off x="4886325" y="581025"/>
            <a:ext cx="3296194" cy="33051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13"/>
          <p:cNvSpPr txBox="1">
            <a:spLocks/>
          </p:cNvSpPr>
          <p:nvPr/>
        </p:nvSpPr>
        <p:spPr>
          <a:xfrm>
            <a:off x="155037" y="4383405"/>
            <a:ext cx="4817013" cy="86177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>Скульптурная композиция</a:t>
            </a:r>
            <a:b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</a:b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>«БЕЛАЯ ПТИЦА СЧАСТЬЯ»</a:t>
            </a:r>
            <a:b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</a:br>
            <a:r>
              <a:rPr kumimoji="0" lang="ru-RU" alt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> </a:t>
            </a:r>
            <a:r>
              <a:rPr kumimoji="0" lang="ru-RU" alt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>В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>изитная карточка МБДОУ </a:t>
            </a:r>
            <a:r>
              <a:rPr kumimoji="0" lang="ru-RU" sz="14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>д</a:t>
            </a:r>
            <a:r>
              <a:rPr kumimoji="0" lang="ru-RU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>/с «Ромашка</a:t>
            </a:r>
            <a:r>
              <a:rPr lang="ru-RU" sz="1400" b="1" kern="0" dirty="0" smtClean="0">
                <a:latin typeface="Arial Black" pitchFamily="34" charset="0"/>
                <a:ea typeface="+mj-ea"/>
                <a:cs typeface="Arial"/>
              </a:rPr>
              <a:t>»</a:t>
            </a: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  <a:t/>
            </a:r>
            <a:b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Arial"/>
              </a:rPr>
            </a:br>
            <a:endParaRPr kumimoji="0" lang="ru-RU" altLang="ru-RU" sz="14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Black" pitchFamily="34" charset="0"/>
              <a:ea typeface="+mj-ea"/>
              <a:cs typeface="Arial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166425" y="2413782"/>
            <a:ext cx="23446" cy="1356360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9"/>
          <p:cNvSpPr txBox="1"/>
          <p:nvPr/>
        </p:nvSpPr>
        <p:spPr>
          <a:xfrm>
            <a:off x="998805" y="3770140"/>
            <a:ext cx="3249638" cy="300935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C0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592406" y="3991708"/>
            <a:ext cx="3696411" cy="19202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/>
          </p:cNvPr>
          <p:cNvSpPr/>
          <p:nvPr/>
        </p:nvSpPr>
        <p:spPr>
          <a:xfrm flipH="1">
            <a:off x="2034344" y="2226994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 t="17717" r="-490"/>
          <a:stretch>
            <a:fillRect/>
          </a:stretch>
        </p:blipFill>
        <p:spPr bwMode="auto">
          <a:xfrm>
            <a:off x="8543926" y="698047"/>
            <a:ext cx="2686050" cy="29325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E:\Рабочий стол\ВЕСЬ Рабочий стол\фото 2022\фото по ЛРОС\adk0QTXi-U8.jpg"/>
          <p:cNvPicPr/>
          <p:nvPr/>
        </p:nvPicPr>
        <p:blipFill>
          <a:blip r:embed="rId6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5668962" y="3752851"/>
            <a:ext cx="5970587" cy="2981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743635"/>
            <a:ext cx="3262270" cy="19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9"/>
          <p:cNvSpPr txBox="1"/>
          <p:nvPr/>
        </p:nvSpPr>
        <p:spPr>
          <a:xfrm>
            <a:off x="478302" y="3210951"/>
            <a:ext cx="3251200" cy="30480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9489" y="3557954"/>
            <a:ext cx="3454400" cy="2400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814732" y="1901093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1" name="Заголовок 13"/>
          <p:cNvSpPr txBox="1">
            <a:spLocks/>
          </p:cNvSpPr>
          <p:nvPr/>
        </p:nvSpPr>
        <p:spPr>
          <a:xfrm>
            <a:off x="211015" y="3956539"/>
            <a:ext cx="5709184" cy="14157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Тематическая площадка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«Зеленая аллея Победы»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проведение социально-значимых мероприятий гражданско-патриотической направленности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rgbClr val="259B25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" name="Picture 3" descr="C:\Users\Tamara\Downloads\wlz1n8FpTsvIRysKzpXx2MgNDrYCqVj8FSNEcbJ1PqQNi8AXddfUHVxg1NyTG4IgYerAjbXlzUnL4Njbx2U51iM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57826" y="653085"/>
            <a:ext cx="3251636" cy="57806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C:\Users\Тамара\Desktop\фото Закладка Аллеи Победы\P1040211.JPG">
            <a:extLst/>
          </p:cNvPr>
          <p:cNvPicPr/>
          <p:nvPr/>
        </p:nvPicPr>
        <p:blipFill>
          <a:blip r:embed="rId5" cstate="print"/>
          <a:srcRect r="16237"/>
          <a:stretch>
            <a:fillRect/>
          </a:stretch>
        </p:blipFill>
        <p:spPr bwMode="auto">
          <a:xfrm>
            <a:off x="8991600" y="3514725"/>
            <a:ext cx="2910254" cy="2374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 descr="F:\!!!Бушуева выступление 22.05.2018г. Ханты\Фотографии\DSC05896 — копия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86826" y="933450"/>
            <a:ext cx="3095624" cy="1969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743635"/>
            <a:ext cx="3262270" cy="19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9"/>
          <p:cNvSpPr txBox="1"/>
          <p:nvPr/>
        </p:nvSpPr>
        <p:spPr>
          <a:xfrm>
            <a:off x="478302" y="3210951"/>
            <a:ext cx="3251200" cy="30480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9489" y="3557954"/>
            <a:ext cx="3454400" cy="2400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814732" y="1901093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5" name="Заголовок 13"/>
          <p:cNvSpPr>
            <a:spLocks noGrp="1"/>
          </p:cNvSpPr>
          <p:nvPr>
            <p:ph type="title"/>
          </p:nvPr>
        </p:nvSpPr>
        <p:spPr>
          <a:xfrm>
            <a:off x="114300" y="4020389"/>
            <a:ext cx="4191000" cy="123110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r>
              <a:rPr lang="ru-RU" sz="2000" b="1" dirty="0">
                <a:solidFill>
                  <a:srgbClr val="259B25"/>
                </a:solidFill>
                <a:latin typeface="Arial Black" pitchFamily="34" charset="0"/>
              </a:rPr>
              <a:t>«</a:t>
            </a:r>
            <a:r>
              <a:rPr lang="ru-RU" sz="2000" b="1" dirty="0" smtClean="0">
                <a:solidFill>
                  <a:srgbClr val="259B25"/>
                </a:solidFill>
                <a:latin typeface="Arial Black" pitchFamily="34" charset="0"/>
              </a:rPr>
              <a:t>Земля цветущий дом» </a:t>
            </a:r>
            <a:br>
              <a:rPr lang="ru-RU" sz="2000" b="1" dirty="0" smtClean="0">
                <a:solidFill>
                  <a:srgbClr val="259B25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> ознакомление с географией </a:t>
            </a:r>
            <a:b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>планеты Земля её природными</a:t>
            </a:r>
            <a:r>
              <a:rPr lang="ru-RU" sz="2000" dirty="0" smtClean="0">
                <a:latin typeface="Arial Black" pitchFamily="34" charset="0"/>
              </a:rPr>
              <a:t> </a:t>
            </a: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>богатствами </a:t>
            </a:r>
            <a:b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Arial Black" pitchFamily="34" charset="0"/>
              </a:rPr>
              <a:t>и обитателями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152900" y="1276349"/>
            <a:ext cx="4133850" cy="42576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38" name="AutoShape 2" descr="20220719_203050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" name="Рисунок 9" descr="E:\Рабочий стол\20220719_203050.jpg"/>
          <p:cNvPicPr/>
          <p:nvPr/>
        </p:nvPicPr>
        <p:blipFill>
          <a:blip r:embed="rId5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462963" y="761999"/>
            <a:ext cx="3119438" cy="26752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Рисунок 12" descr="E:\Рабочий стол\ВЕСЬ Рабочий стол\фото 2022\фото по ЛРОС\IMG_E4847.JPG"/>
          <p:cNvPicPr/>
          <p:nvPr/>
        </p:nvPicPr>
        <p:blipFill>
          <a:blip r:embed="rId6" cstate="print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8639176" y="3571875"/>
            <a:ext cx="2809874" cy="3114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743635"/>
            <a:ext cx="3262270" cy="19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9"/>
          <p:cNvSpPr txBox="1"/>
          <p:nvPr/>
        </p:nvSpPr>
        <p:spPr>
          <a:xfrm>
            <a:off x="478302" y="3210951"/>
            <a:ext cx="3251200" cy="30480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9489" y="3557954"/>
            <a:ext cx="3454400" cy="2400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814732" y="1901093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34325" y="802481"/>
            <a:ext cx="3851910" cy="24074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6">
            <a:extLst>
              <a:ext uri="{FF2B5EF4-FFF2-40B4-BE49-F238E27FC236}"/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90954" y="3381375"/>
            <a:ext cx="5719341" cy="3190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276225" y="3841373"/>
            <a:ext cx="6096000" cy="150810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ru-RU" sz="2000" b="1" dirty="0" smtClean="0">
                <a:solidFill>
                  <a:srgbClr val="00823B"/>
                </a:solidFill>
              </a:rPr>
              <a:t>Тематическая площадка </a:t>
            </a:r>
            <a:r>
              <a:rPr lang="ru-RU" altLang="ru-RU" sz="2000" b="1" dirty="0" smtClean="0">
                <a:solidFill>
                  <a:srgbClr val="00823B"/>
                </a:solidFill>
                <a:latin typeface="Arial Black" pitchFamily="34" charset="0"/>
              </a:rPr>
              <a:t>«ЭКОДРОМ ЮНИОР</a:t>
            </a:r>
            <a:r>
              <a:rPr lang="ru-RU" altLang="ru-RU" b="1" dirty="0" smtClean="0">
                <a:solidFill>
                  <a:srgbClr val="00823B"/>
                </a:solidFill>
                <a:latin typeface="Arial Black" pitchFamily="34" charset="0"/>
              </a:rPr>
              <a:t>»</a:t>
            </a:r>
            <a:r>
              <a:rPr lang="ru-RU" altLang="ru-RU" b="1" dirty="0" smtClean="0">
                <a:latin typeface="Arial Black" pitchFamily="34" charset="0"/>
              </a:rPr>
              <a:t> </a:t>
            </a:r>
            <a:br>
              <a:rPr lang="ru-RU" altLang="ru-RU" b="1" dirty="0" smtClean="0">
                <a:latin typeface="Arial Black" pitchFamily="34" charset="0"/>
              </a:rPr>
            </a:br>
            <a:r>
              <a:rPr lang="ru-RU" b="1" dirty="0" smtClean="0">
                <a:latin typeface="Arial Black" pitchFamily="34" charset="0"/>
              </a:rPr>
              <a:t> </a:t>
            </a:r>
            <a:r>
              <a:rPr lang="ru-RU" b="1" dirty="0" smtClean="0"/>
              <a:t>(юный исследователь) - формирование безопасных навыков в природе,   освоение экологической этики, правил пожарной и дорожной безопасности, опирающейся на игровую деятельность</a:t>
            </a:r>
            <a:endParaRPr lang="ru-RU" dirty="0"/>
          </a:p>
        </p:txBody>
      </p:sp>
      <p:pic>
        <p:nvPicPr>
          <p:cNvPr id="10" name="Рисунок 9" descr="E:\Рабочий стол\ВЕСЬ Рабочий стол\фото 2022\развивающая среда\20220719_102154.jpg"/>
          <p:cNvPicPr/>
          <p:nvPr/>
        </p:nvPicPr>
        <p:blipFill>
          <a:blip r:embed="rId6">
            <a:extLst>
              <a:ext uri="{28A0092B-C50C-407E-A947-70E740481C1C}">
                <a14:useLocalDpi xmlns="" xmlns:wpc="http://schemas.microsoft.com/office/word/2010/wordprocessingCanvas" xmlns:cx="http://schemas.microsoft.com/office/drawing/2014/chartex" xmlns:cx1="http://schemas.microsoft.com/office/drawing/2015/9/8/chartex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3752850" y="847725"/>
            <a:ext cx="3933825" cy="2333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743635"/>
            <a:ext cx="3262270" cy="19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9"/>
          <p:cNvSpPr txBox="1"/>
          <p:nvPr/>
        </p:nvSpPr>
        <p:spPr>
          <a:xfrm>
            <a:off x="344952" y="3210951"/>
            <a:ext cx="3251200" cy="30480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9489" y="3557954"/>
            <a:ext cx="3319536" cy="2400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814732" y="1901093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5" name="Заголовок 13"/>
          <p:cNvSpPr>
            <a:spLocks noGrp="1"/>
          </p:cNvSpPr>
          <p:nvPr>
            <p:ph type="title"/>
          </p:nvPr>
        </p:nvSpPr>
        <p:spPr>
          <a:xfrm>
            <a:off x="358135" y="3944189"/>
            <a:ext cx="4697442" cy="123110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61194" y="4255409"/>
            <a:ext cx="5610956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2000" dirty="0" smtClean="0">
                <a:solidFill>
                  <a:srgbClr val="C00000"/>
                </a:solidFill>
                <a:latin typeface="Arial Black" pitchFamily="34" charset="0"/>
              </a:rPr>
              <a:t>«Я - житель планеты Земля!» </a:t>
            </a:r>
            <a:r>
              <a:rPr lang="ru-RU" sz="2000" dirty="0" smtClean="0"/>
              <a:t> </a:t>
            </a:r>
            <a:r>
              <a:rPr lang="ru-RU" b="1" dirty="0" smtClean="0"/>
              <a:t>финальное мероприятие для благополучателей  </a:t>
            </a:r>
          </a:p>
          <a:p>
            <a:r>
              <a:rPr lang="ru-RU" b="1" dirty="0" smtClean="0"/>
              <a:t>и ресурсодарителей</a:t>
            </a:r>
          </a:p>
          <a:p>
            <a:r>
              <a:rPr lang="ru-RU" sz="2000" b="1" dirty="0" smtClean="0"/>
              <a:t>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0" name="Picture 4" descr="C:\Users\HP\Downloads\attachment (2).jpe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019" t="29595" r="22994" b="5784"/>
          <a:stretch/>
        </p:blipFill>
        <p:spPr bwMode="auto">
          <a:xfrm>
            <a:off x="5988425" y="4325367"/>
            <a:ext cx="5664208" cy="2275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 descr="C:\Users\Заведующий\Desktop\ПРАКТИКИ ЛРП 2023\ФОТО\IMG-20220518-WA0021.jpg"/>
          <p:cNvPicPr/>
          <p:nvPr/>
        </p:nvPicPr>
        <p:blipFill>
          <a:blip r:embed="rId5"/>
          <a:srcRect b="13263"/>
          <a:stretch>
            <a:fillRect/>
          </a:stretch>
        </p:blipFill>
        <p:spPr bwMode="auto">
          <a:xfrm>
            <a:off x="3782891" y="733424"/>
            <a:ext cx="4856284" cy="3381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820150" y="782543"/>
            <a:ext cx="2743199" cy="333501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743635"/>
            <a:ext cx="3262270" cy="19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9"/>
          <p:cNvSpPr txBox="1"/>
          <p:nvPr/>
        </p:nvSpPr>
        <p:spPr>
          <a:xfrm>
            <a:off x="478302" y="3210951"/>
            <a:ext cx="3251200" cy="30480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9489" y="3557954"/>
            <a:ext cx="3454400" cy="2400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814732" y="1901093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5" name="Заголовок 13"/>
          <p:cNvSpPr>
            <a:spLocks noGrp="1"/>
          </p:cNvSpPr>
          <p:nvPr>
            <p:ph type="title"/>
          </p:nvPr>
        </p:nvSpPr>
        <p:spPr>
          <a:xfrm>
            <a:off x="358135" y="3944189"/>
            <a:ext cx="4697442" cy="123110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Заголовок 13"/>
          <p:cNvSpPr txBox="1">
            <a:spLocks/>
          </p:cNvSpPr>
          <p:nvPr/>
        </p:nvSpPr>
        <p:spPr>
          <a:xfrm>
            <a:off x="139116" y="3736622"/>
            <a:ext cx="4555976" cy="25853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Тематическая площадка</a:t>
            </a:r>
            <a:r>
              <a:rPr kumimoji="0" lang="ru-RU" sz="1600" b="1" i="0" u="none" strike="noStrike" kern="1200" cap="none" spc="0" normalizeH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для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259B25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> </a:t>
            </a: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  <a:t/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lack" pitchFamily="34" charset="0"/>
                <a:ea typeface="+mj-ea"/>
                <a:cs typeface="+mj-cs"/>
              </a:rPr>
            </a:b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формирования экологического мировоззрения, активной жизненной позиции по сохранению и сбережению природы средствами театра </a:t>
            </a:r>
            <a:b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</a:b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02648" y="723964"/>
            <a:ext cx="8370277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23B"/>
                </a:solidFill>
                <a:latin typeface="Arial Black" pitchFamily="34" charset="0"/>
                <a:ea typeface="Verdana" pitchFamily="34" charset="0"/>
              </a:rPr>
              <a:t>«ЭКОтеатр – территория сотворчества»</a:t>
            </a:r>
            <a:r>
              <a:rPr lang="ru-RU" b="1" dirty="0" smtClean="0">
                <a:solidFill>
                  <a:srgbClr val="00823B"/>
                </a:solidFill>
                <a:latin typeface="Arial Black" pitchFamily="34" charset="0"/>
                <a:ea typeface="Verdana" pitchFamily="34" charset="0"/>
              </a:rPr>
              <a:t>                                                 </a:t>
            </a:r>
            <a:r>
              <a:rPr lang="ru-RU" sz="1400" b="1" dirty="0" smtClean="0">
                <a:ea typeface="Verdana" pitchFamily="34" charset="0"/>
              </a:rPr>
              <a:t>новый подход                                                                                                                                                                                                     в организации экологического образования дошкольников через  практическую  деятельность</a:t>
            </a:r>
          </a:p>
        </p:txBody>
      </p:sp>
      <p:pic>
        <p:nvPicPr>
          <p:cNvPr id="21" name="Picture 2" descr="C:\Users\HP\Downloads\2022-07-28 12-10-25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224" r="1208" b="-11027"/>
          <a:stretch/>
        </p:blipFill>
        <p:spPr bwMode="auto">
          <a:xfrm>
            <a:off x="4795041" y="1857426"/>
            <a:ext cx="6292059" cy="46957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743635"/>
            <a:ext cx="3262270" cy="19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9"/>
          <p:cNvSpPr txBox="1"/>
          <p:nvPr/>
        </p:nvSpPr>
        <p:spPr>
          <a:xfrm>
            <a:off x="192552" y="3182376"/>
            <a:ext cx="3251200" cy="30480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9489" y="3557954"/>
            <a:ext cx="2929011" cy="2400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814732" y="1901093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5" name="Заголовок 13"/>
          <p:cNvSpPr>
            <a:spLocks noGrp="1"/>
          </p:cNvSpPr>
          <p:nvPr>
            <p:ph type="title"/>
          </p:nvPr>
        </p:nvSpPr>
        <p:spPr>
          <a:xfrm>
            <a:off x="358135" y="3944189"/>
            <a:ext cx="4697442" cy="123110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90500" y="3933736"/>
            <a:ext cx="325755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00823B"/>
                </a:solidFill>
                <a:latin typeface="Arial Black" pitchFamily="34" charset="0"/>
                <a:ea typeface="Verdana"/>
                <a:cs typeface="Verdana"/>
                <a:sym typeface="Verdana"/>
              </a:rPr>
              <a:t>   ЭКОтеатр</a:t>
            </a:r>
          </a:p>
          <a:p>
            <a:r>
              <a:rPr lang="ru-RU" b="1" dirty="0" smtClean="0">
                <a:solidFill>
                  <a:schemeClr val="accent1"/>
                </a:solidFill>
                <a:latin typeface="Arial Black" pitchFamily="34" charset="0"/>
                <a:ea typeface="Verdana"/>
                <a:cs typeface="Verdana"/>
                <a:sym typeface="Verdana"/>
              </a:rPr>
              <a:t>  </a:t>
            </a:r>
            <a:r>
              <a:rPr lang="ru-RU" sz="2000" b="1" dirty="0" smtClean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открытая среда</a:t>
            </a:r>
          </a:p>
          <a:p>
            <a:r>
              <a:rPr lang="ru-RU" sz="2000" b="1" dirty="0" smtClean="0">
                <a:solidFill>
                  <a:srgbClr val="C00000"/>
                </a:solidFill>
                <a:latin typeface="Verdana"/>
                <a:ea typeface="Verdana"/>
                <a:cs typeface="Verdana"/>
                <a:sym typeface="Verdana"/>
              </a:rPr>
              <a:t>   возможностей</a:t>
            </a:r>
            <a:endParaRPr lang="en-US" sz="2000" b="1" dirty="0">
              <a:solidFill>
                <a:srgbClr val="C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xmlns="" id="{67DC998B-7635-469C-B2D3-8AC18FA044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814" t="33126" r="25632"/>
          <a:stretch/>
        </p:blipFill>
        <p:spPr bwMode="auto">
          <a:xfrm>
            <a:off x="3661647" y="1504950"/>
            <a:ext cx="2111757" cy="42100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наталья\Downloads\-5463365853153183475_121.jpg"/>
          <p:cNvPicPr>
            <a:picLocks noChangeAspect="1" noChangeArrowheads="1"/>
          </p:cNvPicPr>
          <p:nvPr/>
        </p:nvPicPr>
        <p:blipFill>
          <a:blip r:embed="rId6" cstate="print"/>
          <a:srcRect l="12195" t="6115" b="9049"/>
          <a:stretch>
            <a:fillRect/>
          </a:stretch>
        </p:blipFill>
        <p:spPr bwMode="auto">
          <a:xfrm>
            <a:off x="5961317" y="3669196"/>
            <a:ext cx="3125533" cy="22648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FEC35E06-4390-4229-866C-36A276E167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42324" y="1514475"/>
            <a:ext cx="2688771" cy="3962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2" descr="C:\Users\HP\Downloads\2023-06-07 08-43-45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8825" y="789476"/>
            <a:ext cx="3524250" cy="26431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2031" y="743635"/>
            <a:ext cx="3262270" cy="19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9"/>
          <p:cNvSpPr txBox="1"/>
          <p:nvPr/>
        </p:nvSpPr>
        <p:spPr>
          <a:xfrm>
            <a:off x="335427" y="3210951"/>
            <a:ext cx="3251200" cy="304800"/>
          </a:xfrm>
          <a:prstGeom prst="rect">
            <a:avLst/>
          </a:prstGeom>
        </p:spPr>
        <p:txBody>
          <a:bodyPr vert="horz" wrap="square" lIns="0" tIns="8466" rIns="0" bIns="0" rtlCol="0">
            <a:spAutoFit/>
          </a:bodyPr>
          <a:lstStyle/>
          <a:p>
            <a:pPr algn="just" fontAlgn="base"/>
            <a:r>
              <a:rPr lang="ru-RU" sz="1900" dirty="0" smtClean="0">
                <a:solidFill>
                  <a:srgbClr val="FF0000"/>
                </a:solidFill>
                <a:latin typeface="Arial Black" pitchFamily="34" charset="0"/>
              </a:rPr>
              <a:t>От идеи до результата </a:t>
            </a:r>
          </a:p>
        </p:txBody>
      </p:sp>
      <p:sp>
        <p:nvSpPr>
          <p:cNvPr id="6" name="Стрелка вправо 5"/>
          <p:cNvSpPr/>
          <p:nvPr/>
        </p:nvSpPr>
        <p:spPr>
          <a:xfrm>
            <a:off x="309489" y="3557954"/>
            <a:ext cx="3386211" cy="24002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0954" tIns="30477" rIns="60954" bIns="30477" rtlCol="0" anchor="ctr"/>
          <a:lstStyle/>
          <a:p>
            <a:pPr algn="ctr"/>
            <a:endParaRPr lang="ru-RU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1814732" y="1901093"/>
            <a:ext cx="7034" cy="1278205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Овал 8">
            <a:extLst/>
          </p:cNvPr>
          <p:cNvSpPr/>
          <p:nvPr/>
        </p:nvSpPr>
        <p:spPr>
          <a:xfrm flipH="1">
            <a:off x="1710787" y="1720557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sp>
        <p:nvSpPr>
          <p:cNvPr id="15" name="Заголовок 13"/>
          <p:cNvSpPr>
            <a:spLocks noGrp="1"/>
          </p:cNvSpPr>
          <p:nvPr>
            <p:ph type="title"/>
          </p:nvPr>
        </p:nvSpPr>
        <p:spPr>
          <a:xfrm>
            <a:off x="358135" y="3944189"/>
            <a:ext cx="4697442" cy="123110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7" name="Picture 2" descr="C:\Users\наталья\Downloads\IMG-20231122-WA017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67250" y="647699"/>
            <a:ext cx="5844924" cy="3286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562350" y="3919492"/>
            <a:ext cx="1676399" cy="22558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209550" y="4066443"/>
            <a:ext cx="32804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  ЭКОсистема: </a:t>
            </a:r>
          </a:p>
          <a:p>
            <a:r>
              <a:rPr lang="ru-RU" sz="2800" dirty="0" smtClean="0">
                <a:solidFill>
                  <a:srgbClr val="C00000"/>
                </a:solidFill>
                <a:latin typeface="Arial Black" pitchFamily="34" charset="0"/>
              </a:rPr>
              <a:t>   </a:t>
            </a:r>
            <a:r>
              <a:rPr lang="ru-RU" sz="2800" dirty="0" smtClean="0">
                <a:solidFill>
                  <a:srgbClr val="008000"/>
                </a:solidFill>
                <a:latin typeface="Arial Black" pitchFamily="34" charset="0"/>
              </a:rPr>
              <a:t>Точка Роста</a:t>
            </a:r>
            <a:endParaRPr lang="ru-RU" sz="2800" dirty="0">
              <a:solidFill>
                <a:srgbClr val="008000"/>
              </a:solidFill>
              <a:latin typeface="Arial Black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531453" y="3952875"/>
            <a:ext cx="2241447" cy="2266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 descr="C:\Users\Заведующий\Desktop\фото\Vv9J6fqFtxY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753100" y="4052084"/>
            <a:ext cx="3590924" cy="2367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3"/>
          <p:cNvSpPr>
            <a:spLocks noGrp="1"/>
          </p:cNvSpPr>
          <p:nvPr>
            <p:ph type="title"/>
          </p:nvPr>
        </p:nvSpPr>
        <p:spPr>
          <a:xfrm>
            <a:off x="358135" y="3944189"/>
            <a:ext cx="4697442" cy="123110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219074" y="752474"/>
            <a:ext cx="2943225" cy="561975"/>
          </a:xfrm>
          <a:prstGeom prst="rect">
            <a:avLst/>
          </a:prstGeom>
          <a:solidFill>
            <a:srgbClr val="00B05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sz="1200" dirty="0">
                <a:latin typeface="Times New Roman" pitchFamily="18" charset="0"/>
              </a:rPr>
              <a:t>        </a:t>
            </a:r>
            <a:r>
              <a:rPr lang="ru-RU" sz="2000" b="1" dirty="0" smtClean="0">
                <a:solidFill>
                  <a:schemeClr val="bg1"/>
                </a:solidFill>
                <a:latin typeface="+mj-lt"/>
              </a:rPr>
              <a:t>Рубрика</a:t>
            </a:r>
            <a:r>
              <a:rPr lang="ru-RU" sz="2000" b="1" dirty="0">
                <a:solidFill>
                  <a:schemeClr val="bg1"/>
                </a:solidFill>
                <a:latin typeface="+mj-lt"/>
              </a:rPr>
              <a:t>:  </a:t>
            </a:r>
            <a:r>
              <a:rPr lang="ru-RU" sz="2000" b="1" dirty="0"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Мнение</a:t>
            </a:r>
            <a:r>
              <a:rPr lang="ru-RU" sz="1200" b="1" dirty="0">
                <a:solidFill>
                  <a:schemeClr val="bg1"/>
                </a:solidFill>
                <a:latin typeface="Arial Black" pitchFamily="34" charset="0"/>
                <a:cs typeface="Aharoni" pitchFamily="2" charset="-79"/>
              </a:rPr>
              <a:t> </a:t>
            </a:r>
            <a:endParaRPr lang="ru-RU" b="1" dirty="0">
              <a:solidFill>
                <a:schemeClr val="bg1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9575" y="4324350"/>
            <a:ext cx="448627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C00000"/>
                </a:solidFill>
              </a:rPr>
              <a:t>МБДОУ </a:t>
            </a:r>
            <a:r>
              <a:rPr lang="ru-RU" sz="1400" b="1" dirty="0" err="1" smtClean="0">
                <a:solidFill>
                  <a:srgbClr val="C00000"/>
                </a:solidFill>
              </a:rPr>
              <a:t>д</a:t>
            </a:r>
            <a:r>
              <a:rPr lang="ru-RU" sz="1400" b="1" dirty="0" smtClean="0">
                <a:solidFill>
                  <a:srgbClr val="C00000"/>
                </a:solidFill>
              </a:rPr>
              <a:t>/с «Ромашка» г.Лянтор, Сургутский район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ПОБЕДИТЕЛЬ  </a:t>
            </a:r>
            <a:r>
              <a:rPr lang="ru-RU" sz="1400" b="1" dirty="0" smtClean="0"/>
              <a:t>Всероссийского конкурса:  «Эффективные практики реализации экологического образования в дошкольной образовательной организации: роль социального партнёрства»</a:t>
            </a:r>
            <a:endParaRPr lang="ru-RU" sz="1400" b="1" dirty="0"/>
          </a:p>
        </p:txBody>
      </p:sp>
      <p:sp>
        <p:nvSpPr>
          <p:cNvPr id="14" name="object 3"/>
          <p:cNvSpPr/>
          <p:nvPr/>
        </p:nvSpPr>
        <p:spPr>
          <a:xfrm flipH="1">
            <a:off x="5057774" y="866774"/>
            <a:ext cx="276226" cy="5438775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6998"/>
                </a:lnTo>
              </a:path>
            </a:pathLst>
          </a:custGeom>
          <a:ln w="5715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Picture 4" descr="C:\Users\Заведующий\Desktop\фото кпрезентации 26-27 мая\e4lo38lDw0i_QgKqt6y1zatuRGn9RF98y1Xpg5M7g9rdYHHjxO_8E_R2vlFygu9DzCkv9A6dOv1P0eiOLgFwPLte.jpg"/>
          <p:cNvPicPr>
            <a:picLocks noChangeAspect="1" noChangeArrowheads="1"/>
          </p:cNvPicPr>
          <p:nvPr/>
        </p:nvPicPr>
        <p:blipFill>
          <a:blip r:embed="rId4" cstate="print"/>
          <a:srcRect r="2054" b="20287"/>
          <a:stretch>
            <a:fillRect/>
          </a:stretch>
        </p:blipFill>
        <p:spPr bwMode="auto">
          <a:xfrm>
            <a:off x="295275" y="1462768"/>
            <a:ext cx="4676775" cy="2755958"/>
          </a:xfrm>
          <a:prstGeom prst="rect">
            <a:avLst/>
          </a:prstGeom>
          <a:noFill/>
        </p:spPr>
      </p:pic>
      <p:pic>
        <p:nvPicPr>
          <p:cNvPr id="5122" name="Picture 2" descr="C:\Users\Заведующий\Downloads\mdMbXF9RrXA-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677275" y="771524"/>
            <a:ext cx="3020734" cy="2786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123" name="Picture 3" descr="C:\Users\Заведующий\Downloads\zHw3SjUjRnM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48324" y="3660793"/>
            <a:ext cx="5553075" cy="3028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Прямоугольник 15"/>
          <p:cNvSpPr/>
          <p:nvPr/>
        </p:nvSpPr>
        <p:spPr>
          <a:xfrm>
            <a:off x="5438775" y="1629430"/>
            <a:ext cx="324802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«ЭКОЛОГИЯ -ДЕЛО КАЖДОГО»</a:t>
            </a:r>
          </a:p>
          <a:p>
            <a:r>
              <a:rPr lang="ru-RU" sz="1400" b="1" dirty="0" smtClean="0">
                <a:solidFill>
                  <a:srgbClr val="C00000"/>
                </a:solidFill>
              </a:rPr>
              <a:t> </a:t>
            </a:r>
            <a:r>
              <a:rPr lang="en-US" sz="1400" b="1" dirty="0" smtClean="0"/>
              <a:t>III </a:t>
            </a:r>
            <a:r>
              <a:rPr lang="ru-RU" sz="1400" b="1" dirty="0" smtClean="0"/>
              <a:t>сезон Международной</a:t>
            </a:r>
          </a:p>
          <a:p>
            <a:r>
              <a:rPr lang="ru-RU" sz="1400" b="1" dirty="0" smtClean="0"/>
              <a:t>детско-юношеской премии </a:t>
            </a:r>
          </a:p>
          <a:p>
            <a:r>
              <a:rPr lang="ru-RU" sz="1400" b="1" dirty="0" smtClean="0"/>
              <a:t>Номинация </a:t>
            </a:r>
            <a:r>
              <a:rPr lang="ru-RU" sz="2000" b="1" dirty="0" smtClean="0">
                <a:solidFill>
                  <a:srgbClr val="008000"/>
                </a:solidFill>
              </a:rPr>
              <a:t>«ЭКОШКОЛА»</a:t>
            </a:r>
          </a:p>
        </p:txBody>
      </p:sp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головок 13"/>
          <p:cNvSpPr>
            <a:spLocks noGrp="1"/>
          </p:cNvSpPr>
          <p:nvPr>
            <p:ph type="title"/>
          </p:nvPr>
        </p:nvSpPr>
        <p:spPr>
          <a:xfrm>
            <a:off x="358135" y="3944189"/>
            <a:ext cx="4697442" cy="1231106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object 3"/>
          <p:cNvSpPr/>
          <p:nvPr/>
        </p:nvSpPr>
        <p:spPr>
          <a:xfrm flipH="1">
            <a:off x="8505824" y="723900"/>
            <a:ext cx="279339" cy="4905376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6998"/>
                </a:lnTo>
              </a:path>
            </a:pathLst>
          </a:custGeom>
          <a:ln w="28574">
            <a:solidFill>
              <a:srgbClr val="37373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Рисунок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75" y="638774"/>
            <a:ext cx="3065469" cy="120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0D03022-10CB-4340-93BF-A529AF6A6428}"/>
              </a:ext>
            </a:extLst>
          </p:cNvPr>
          <p:cNvSpPr txBox="1"/>
          <p:nvPr/>
        </p:nvSpPr>
        <p:spPr>
          <a:xfrm flipH="1">
            <a:off x="9010650" y="1914525"/>
            <a:ext cx="2590800" cy="83099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defTabSz="4572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  <a:hlinkClick r:id="rId5"/>
              </a:rPr>
              <a:t>#</a:t>
            </a:r>
            <a:r>
              <a:rPr lang="ru-RU" sz="1600" dirty="0" err="1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  <a:hlinkClick r:id="rId5"/>
              </a:rPr>
              <a:t>ЭколятаЮгры</a:t>
            </a:r>
            <a: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</a:rPr>
              <a:t/>
            </a:r>
            <a:b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</a:rPr>
            </a:br>
            <a: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  <a:hlinkClick r:id="rId5"/>
              </a:rPr>
              <a:t>#</a:t>
            </a:r>
            <a:r>
              <a:rPr lang="ru-RU" sz="1600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  <a:hlinkClick r:id="rId5"/>
              </a:rPr>
              <a:t>ЭколятаРФ</a:t>
            </a:r>
            <a: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</a:rPr>
              <a:t/>
            </a:r>
            <a:b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</a:rPr>
            </a:br>
            <a:r>
              <a:rPr lang="ru-RU" sz="16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  <a:hlinkClick r:id="rId5"/>
              </a:rPr>
              <a:t>#</a:t>
            </a:r>
            <a:r>
              <a:rPr lang="ru-RU" sz="1600" dirty="0" err="1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0070C0"/>
                </a:solidFill>
                <a:hlinkClick r:id="rId5"/>
              </a:rPr>
              <a:t>ЭкологическийФестиваль</a:t>
            </a:r>
            <a:endParaRPr lang="ru-RU" sz="1600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rgbClr val="0070C0"/>
              </a:solidFill>
            </a:endParaRPr>
          </a:p>
        </p:txBody>
      </p:sp>
      <p:pic>
        <p:nvPicPr>
          <p:cNvPr id="23" name="Рисунок 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291" t="27316" r="25520" b="41669"/>
          <a:stretch>
            <a:fillRect/>
          </a:stretch>
        </p:blipFill>
        <p:spPr bwMode="auto">
          <a:xfrm>
            <a:off x="8839200" y="2797615"/>
            <a:ext cx="3205242" cy="134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0" y="4394149"/>
            <a:ext cx="2922382" cy="17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5" descr="C:\Users\Тамара\Desktop\фото Эколята около здания нового\20191106_11111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2875" y="1743075"/>
            <a:ext cx="3295649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object 3"/>
          <p:cNvSpPr txBox="1">
            <a:spLocks/>
          </p:cNvSpPr>
          <p:nvPr/>
        </p:nvSpPr>
        <p:spPr>
          <a:xfrm>
            <a:off x="259685" y="682220"/>
            <a:ext cx="7865140" cy="8258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lvl="0" algn="ctr">
              <a:spcBef>
                <a:spcPts val="100"/>
              </a:spcBef>
            </a:pPr>
            <a:r>
              <a:rPr lang="ru-RU" dirty="0" smtClean="0">
                <a:solidFill>
                  <a:srgbClr val="00682F"/>
                </a:solidFill>
                <a:latin typeface="Arial Black" pitchFamily="34" charset="0"/>
              </a:rPr>
              <a:t>«</a:t>
            </a:r>
            <a:r>
              <a:rPr lang="ru-RU" sz="2800" dirty="0" smtClean="0">
                <a:solidFill>
                  <a:srgbClr val="00682F"/>
                </a:solidFill>
                <a:latin typeface="Arial Black" pitchFamily="34" charset="0"/>
              </a:rPr>
              <a:t>ЭКОЛЯТА ЮГРЫ </a:t>
            </a:r>
            <a:r>
              <a:rPr lang="ru-RU" sz="2400" dirty="0" smtClean="0">
                <a:solidFill>
                  <a:srgbClr val="00682F"/>
                </a:solidFill>
                <a:latin typeface="Arial Black" pitchFamily="34" charset="0"/>
              </a:rPr>
              <a:t>– друзья </a:t>
            </a:r>
          </a:p>
          <a:p>
            <a:pPr marL="12700" lvl="0" algn="ctr">
              <a:spcBef>
                <a:spcPts val="100"/>
              </a:spcBef>
            </a:pPr>
            <a:r>
              <a:rPr lang="ru-RU" sz="2400" dirty="0" smtClean="0">
                <a:solidFill>
                  <a:srgbClr val="00682F"/>
                </a:solidFill>
                <a:latin typeface="Arial Black" pitchFamily="34" charset="0"/>
              </a:rPr>
              <a:t>и защитники  уникальной Природы Севера!»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00682F"/>
              </a:solidFill>
              <a:effectLst/>
              <a:uLnTx/>
              <a:uFillTx/>
              <a:latin typeface="Arial Black" pitchFamily="34" charset="0"/>
              <a:ea typeface="+mj-ea"/>
              <a:cs typeface="Lucida Sans"/>
            </a:endParaRPr>
          </a:p>
        </p:txBody>
      </p:sp>
      <p:pic>
        <p:nvPicPr>
          <p:cNvPr id="19" name="Picture 10" descr="http://bck.superrielt.ru/images/upload/564b1cd40b2b4.gif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38171" y="1684487"/>
            <a:ext cx="3593381" cy="2156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sp>
        <p:nvSpPr>
          <p:cNvPr id="25" name="Прямоугольник 24"/>
          <p:cNvSpPr/>
          <p:nvPr/>
        </p:nvSpPr>
        <p:spPr>
          <a:xfrm>
            <a:off x="3427204" y="4233070"/>
            <a:ext cx="299264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/>
              <a:t>Создание условий для популяризации и развития на территории Сургутского района ХМАО – Югра</a:t>
            </a:r>
          </a:p>
          <a:p>
            <a:r>
              <a:rPr lang="ru-RU" sz="1600" b="1" dirty="0" smtClean="0"/>
              <a:t> экологического  фестиваля  «ЭКОЛЯТА ЮГРЫ - друзья и защитники уникальной Природы Севера!»</a:t>
            </a:r>
            <a:endParaRPr lang="ru-RU" sz="1600" dirty="0"/>
          </a:p>
        </p:txBody>
      </p:sp>
      <p:cxnSp>
        <p:nvCxnSpPr>
          <p:cNvPr id="28" name="Прямая со стрелкой 27"/>
          <p:cNvCxnSpPr/>
          <p:nvPr/>
        </p:nvCxnSpPr>
        <p:spPr>
          <a:xfrm rot="5400000">
            <a:off x="4772026" y="3095629"/>
            <a:ext cx="1295401" cy="1104899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6311482" y="4311680"/>
            <a:ext cx="242294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/>
              <a:t>Расширение контактов с образовательными организациями ХМАО – Югры по  продвижению идей и инноваций природоохранной и экологической деятельности</a:t>
            </a:r>
          </a:p>
        </p:txBody>
      </p:sp>
      <p:cxnSp>
        <p:nvCxnSpPr>
          <p:cNvPr id="30" name="Прямая со стрелкой 29"/>
          <p:cNvCxnSpPr>
            <a:stCxn id="27" idx="3"/>
          </p:cNvCxnSpPr>
          <p:nvPr/>
        </p:nvCxnSpPr>
        <p:spPr>
          <a:xfrm rot="16200000" flipH="1">
            <a:off x="5744537" y="3363287"/>
            <a:ext cx="1388554" cy="628827"/>
          </a:xfrm>
          <a:prstGeom prst="straightConnector1">
            <a:avLst/>
          </a:prstGeom>
          <a:ln w="38100">
            <a:solidFill>
              <a:srgbClr val="C00000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>
            <a:extLst/>
          </p:cNvPr>
          <p:cNvSpPr/>
          <p:nvPr/>
        </p:nvSpPr>
        <p:spPr>
          <a:xfrm flipH="1">
            <a:off x="5907598" y="2766621"/>
            <a:ext cx="254000" cy="254000"/>
          </a:xfrm>
          <a:prstGeom prst="ellipse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60954" tIns="30477" rIns="60954" bIns="30477" anchor="ctr"/>
          <a:lstStyle/>
          <a:p>
            <a:pPr algn="ctr" eaLnBrk="1" hangingPunct="1">
              <a:defRPr/>
            </a:pPr>
            <a:endParaRPr lang="ru-RU" dirty="0">
              <a:solidFill>
                <a:srgbClr val="92D050"/>
              </a:solidFill>
            </a:endParaRPr>
          </a:p>
        </p:txBody>
      </p:sp>
      <p:pic>
        <p:nvPicPr>
          <p:cNvPr id="17" name="Рисунок 16" descr="C:\Users\Тамара\Desktop\1.     ГЛАВНАЯ РАБОЧАЯ ПАПКА\ВЫДАТЬ фото\40Х50.jpg">
            <a:extLst>
              <a:ext uri="{FF2B5EF4-FFF2-40B4-BE49-F238E27FC236}">
                <a16:creationId xmlns="" xmlns:a16="http://schemas.microsoft.com/office/drawing/2014/main" id="{4E1F8C43-9585-43B0-9C41-13705634B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62" t="17628" r="4874" b="3386"/>
          <a:stretch>
            <a:fillRect/>
          </a:stretch>
        </p:blipFill>
        <p:spPr bwMode="auto">
          <a:xfrm>
            <a:off x="7000875" y="1590675"/>
            <a:ext cx="1039135" cy="990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76850" y="912930"/>
            <a:ext cx="6915150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>
              <a:spcBef>
                <a:spcPts val="100"/>
              </a:spcBef>
            </a:pPr>
            <a:r>
              <a:rPr lang="ru-RU" dirty="0" smtClean="0">
                <a:latin typeface="Arial Black" pitchFamily="34" charset="0"/>
              </a:rPr>
              <a:t>ПР</a:t>
            </a:r>
            <a:r>
              <a:rPr lang="ru-RU" sz="2400" dirty="0" smtClean="0">
                <a:solidFill>
                  <a:srgbClr val="C00000"/>
                </a:solidFill>
                <a:latin typeface="Arial Black" pitchFamily="34" charset="0"/>
              </a:rPr>
              <a:t>О</a:t>
            </a:r>
            <a:r>
              <a:rPr lang="ru-RU" dirty="0" smtClean="0">
                <a:latin typeface="Arial Black" pitchFamily="34" charset="0"/>
              </a:rPr>
              <a:t>ДУКТ совместной деятельности:</a:t>
            </a:r>
          </a:p>
          <a:p>
            <a:pPr marL="12700" lvl="0">
              <a:spcBef>
                <a:spcPts val="100"/>
              </a:spcBef>
            </a:pPr>
            <a:endParaRPr lang="ru-RU" b="1" dirty="0" smtClean="0">
              <a:latin typeface="Constantia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b="1" dirty="0" smtClean="0">
                <a:latin typeface="Constantia" pitchFamily="18" charset="0"/>
              </a:rPr>
              <a:t>1.Создана  личностн</a:t>
            </a:r>
            <a:r>
              <a:rPr lang="ru-RU" sz="2000" b="1" dirty="0" smtClean="0">
                <a:solidFill>
                  <a:srgbClr val="C00000"/>
                </a:solidFill>
                <a:latin typeface="Constantia" pitchFamily="18" charset="0"/>
              </a:rPr>
              <a:t>О</a:t>
            </a:r>
            <a:r>
              <a:rPr lang="ru-RU" b="1" dirty="0" smtClean="0">
                <a:latin typeface="Constantia" pitchFamily="18" charset="0"/>
              </a:rPr>
              <a:t>-развивающая  экологическая среда</a:t>
            </a:r>
            <a:r>
              <a:rPr lang="ru-RU" dirty="0" smtClean="0">
                <a:latin typeface="Constantia" pitchFamily="18" charset="0"/>
              </a:rPr>
              <a:t>.</a:t>
            </a:r>
          </a:p>
          <a:p>
            <a:pPr marL="12700" lvl="0">
              <a:spcBef>
                <a:spcPts val="100"/>
              </a:spcBef>
            </a:pPr>
            <a:endParaRPr lang="ru-RU" b="1" dirty="0" smtClean="0">
              <a:latin typeface="Constantia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b="1" dirty="0" smtClean="0">
                <a:latin typeface="Constantia" pitchFamily="18" charset="0"/>
              </a:rPr>
              <a:t>2.МБДОУ </a:t>
            </a:r>
            <a:r>
              <a:rPr lang="ru-RU" b="1" dirty="0" err="1" smtClean="0">
                <a:latin typeface="Constantia" pitchFamily="18" charset="0"/>
              </a:rPr>
              <a:t>д</a:t>
            </a:r>
            <a:r>
              <a:rPr lang="ru-RU" b="1" dirty="0" smtClean="0">
                <a:latin typeface="Constantia" pitchFamily="18" charset="0"/>
              </a:rPr>
              <a:t>/с «Ромашка</a:t>
            </a:r>
            <a:r>
              <a:rPr lang="ru-RU" dirty="0" smtClean="0">
                <a:latin typeface="Constantia" pitchFamily="18" charset="0"/>
              </a:rPr>
              <a:t>»:</a:t>
            </a:r>
          </a:p>
          <a:p>
            <a:pPr marL="12700" lvl="0">
              <a:spcBef>
                <a:spcPts val="100"/>
              </a:spcBef>
            </a:pPr>
            <a:r>
              <a:rPr lang="ru-RU" dirty="0" smtClean="0">
                <a:latin typeface="Constantia" pitchFamily="18" charset="0"/>
              </a:rPr>
              <a:t>-П</a:t>
            </a:r>
            <a:r>
              <a:rPr lang="ru-RU" sz="2400" b="1" dirty="0" smtClean="0">
                <a:solidFill>
                  <a:srgbClr val="C00000"/>
                </a:solidFill>
                <a:latin typeface="Constantia" pitchFamily="18" charset="0"/>
              </a:rPr>
              <a:t>О</a:t>
            </a:r>
            <a:r>
              <a:rPr lang="ru-RU" dirty="0" smtClean="0">
                <a:latin typeface="Constantia" pitchFamily="18" charset="0"/>
              </a:rPr>
              <a:t>БЕДИТЕЛЬ </a:t>
            </a:r>
            <a:r>
              <a:rPr lang="ru-RU" dirty="0" smtClean="0">
                <a:latin typeface="Cambria Math" pitchFamily="18" charset="0"/>
                <a:ea typeface="Cambria Math" pitchFamily="18" charset="0"/>
              </a:rPr>
              <a:t>Всероссийского Конкурса «Надежный партнер – Экология</a:t>
            </a:r>
            <a:r>
              <a:rPr lang="ru-RU" dirty="0" smtClean="0"/>
              <a:t>»</a:t>
            </a:r>
            <a:endParaRPr lang="ru-RU" dirty="0" smtClean="0">
              <a:latin typeface="Constantia" pitchFamily="18" charset="0"/>
            </a:endParaRPr>
          </a:p>
          <a:p>
            <a:pPr marL="12700" lvl="0">
              <a:spcBef>
                <a:spcPts val="100"/>
              </a:spcBef>
            </a:pPr>
            <a:r>
              <a:rPr lang="ru-RU" dirty="0" smtClean="0">
                <a:latin typeface="Constantia" pitchFamily="18" charset="0"/>
              </a:rPr>
              <a:t>-КО</a:t>
            </a:r>
            <a:r>
              <a:rPr lang="ru-RU" sz="2400" b="1" dirty="0" smtClean="0">
                <a:solidFill>
                  <a:srgbClr val="C00000"/>
                </a:solidFill>
                <a:latin typeface="Constantia" pitchFamily="18" charset="0"/>
              </a:rPr>
              <a:t>О</a:t>
            </a:r>
            <a:r>
              <a:rPr lang="ru-RU" dirty="0" smtClean="0">
                <a:latin typeface="Constantia" pitchFamily="18" charset="0"/>
              </a:rPr>
              <a:t>РДИНАТОР </a:t>
            </a:r>
            <a:r>
              <a:rPr lang="ru-RU" b="1" dirty="0" smtClean="0">
                <a:latin typeface="Constantia" pitchFamily="18" charset="0"/>
              </a:rPr>
              <a:t> Фестиваля</a:t>
            </a:r>
          </a:p>
          <a:p>
            <a:pPr marL="12700">
              <a:spcBef>
                <a:spcPts val="100"/>
              </a:spcBef>
            </a:pPr>
            <a:r>
              <a:rPr lang="ru-RU" dirty="0" smtClean="0">
                <a:latin typeface="Constantia" pitchFamily="18" charset="0"/>
              </a:rPr>
              <a:t>«ЭКОЛЯТА ЮГРЫ – друзья и защитники Природы СЕВЕРА!»</a:t>
            </a:r>
            <a:r>
              <a:rPr lang="ru-RU" altLang="ru-RU" b="1" dirty="0" smtClean="0">
                <a:solidFill>
                  <a:srgbClr val="C00000"/>
                </a:solidFill>
                <a:latin typeface="Constantia" pitchFamily="18" charset="0"/>
                <a:ea typeface="Fedra Sans Pro Light"/>
                <a:cs typeface="Fedra Sans Pro Light"/>
              </a:rPr>
              <a:t> </a:t>
            </a:r>
          </a:p>
          <a:p>
            <a:pPr marL="12700">
              <a:spcBef>
                <a:spcPts val="100"/>
              </a:spcBef>
            </a:pPr>
            <a:endParaRPr lang="ru-RU" sz="1600" b="1" u="sng" dirty="0" smtClean="0">
              <a:latin typeface="Arial" pitchFamily="34" charset="0"/>
              <a:cs typeface="Arial" pitchFamily="34" charset="0"/>
            </a:endParaRPr>
          </a:p>
          <a:p>
            <a:pPr marL="12700">
              <a:spcBef>
                <a:spcPts val="100"/>
              </a:spcBef>
            </a:pPr>
            <a:r>
              <a:rPr lang="ru-RU" sz="1600" b="1" u="sng" dirty="0" smtClean="0">
                <a:latin typeface="Arial" pitchFamily="34" charset="0"/>
                <a:cs typeface="Arial" pitchFamily="34" charset="0"/>
              </a:rPr>
              <a:t>Маршрут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pPr marL="12700">
              <a:spcBef>
                <a:spcPts val="100"/>
              </a:spcBef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 Муниципальные образования ХМАО – Югры  </a:t>
            </a:r>
          </a:p>
          <a:p>
            <a:pPr marL="12700">
              <a:spcBef>
                <a:spcPts val="100"/>
              </a:spcBef>
            </a:pPr>
            <a:r>
              <a:rPr lang="ru-RU" sz="1400" b="1" u="sng" dirty="0" smtClean="0">
                <a:latin typeface="Arial" pitchFamily="34" charset="0"/>
                <a:cs typeface="Arial" pitchFamily="34" charset="0"/>
              </a:rPr>
              <a:t>Участники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:  </a:t>
            </a:r>
            <a:r>
              <a:rPr lang="ru-RU" sz="1600" b="1" dirty="0" smtClean="0"/>
              <a:t>образовательные  организации  ХМАО – Югры </a:t>
            </a:r>
          </a:p>
          <a:p>
            <a:pPr marL="12700">
              <a:spcBef>
                <a:spcPts val="100"/>
              </a:spcBef>
            </a:pPr>
            <a:r>
              <a:rPr lang="ru-RU" sz="1600" b="1" dirty="0" smtClean="0"/>
              <a:t> </a:t>
            </a:r>
            <a:r>
              <a:rPr lang="ru-RU" b="1" u="sng" dirty="0" smtClean="0"/>
              <a:t>Программа</a:t>
            </a:r>
            <a:r>
              <a:rPr lang="ru-RU" sz="1600" b="1" dirty="0" smtClean="0"/>
              <a:t>: проведение экологических квестов, игр,    олимпиад творчества, тематических дней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55094" y="772230"/>
            <a:ext cx="48093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8000"/>
                </a:solidFill>
                <a:latin typeface="Verdana"/>
                <a:ea typeface="Verdana"/>
                <a:cs typeface="Verdana"/>
                <a:sym typeface="Verdana"/>
              </a:rPr>
              <a:t>Спасибо за внимание!</a:t>
            </a:r>
            <a:endParaRPr lang="ru-RU" sz="2800" b="1" dirty="0">
              <a:solidFill>
                <a:srgbClr val="008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" name="Google Shape;44;p11">
            <a:extLst>
              <a:ext uri="{FF2B5EF4-FFF2-40B4-BE49-F238E27FC236}">
                <a16:creationId xmlns="" xmlns:a16="http://schemas.microsoft.com/office/drawing/2014/main" id="{96AEEAFB-2A8A-030D-A2AD-B4CB55EA3334}"/>
              </a:ext>
            </a:extLst>
          </p:cNvPr>
          <p:cNvSpPr txBox="1"/>
          <p:nvPr/>
        </p:nvSpPr>
        <p:spPr>
          <a:xfrm>
            <a:off x="209550" y="3019548"/>
            <a:ext cx="5060352" cy="3123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defRPr/>
            </a:pPr>
            <a:endParaRPr lang="ru-RU" sz="1200" b="1" dirty="0" smtClean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defRPr/>
            </a:pPr>
            <a:r>
              <a:rPr lang="ru-RU" sz="1200" b="1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</a:t>
            </a: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Создание единой экологической среды как одно </a:t>
            </a:r>
          </a:p>
          <a:p>
            <a:pPr>
              <a:defRPr/>
            </a:pPr>
            <a:r>
              <a:rPr lang="ru-RU" sz="1200" b="1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из главных условий формирования основ культуры «Природолюбия» у детей дошкольного возраста»</a:t>
            </a:r>
            <a:r>
              <a:rPr lang="ru-RU" sz="1200" dirty="0" smtClean="0"/>
              <a:t> </a:t>
            </a:r>
          </a:p>
          <a:p>
            <a:pPr>
              <a:defRPr/>
            </a:pPr>
            <a:endParaRPr lang="ru" sz="1200" dirty="0" smtClean="0">
              <a:solidFill>
                <a:srgbClr val="334047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  <a:p>
            <a:pPr lvl="0">
              <a:spcAft>
                <a:spcPts val="600"/>
              </a:spcAft>
            </a:pPr>
            <a:r>
              <a:rPr lang="ru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Бушуева </a:t>
            </a:r>
            <a:r>
              <a:rPr lang="ru" sz="1200" dirty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Т.В., заведующий МБДОУ д/с «Ромашка</a:t>
            </a:r>
            <a:r>
              <a:rPr lang="ru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»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г.Лянтор, Сургутский район, ХМАО – Югра </a:t>
            </a:r>
          </a:p>
          <a:p>
            <a:pPr>
              <a:spcAft>
                <a:spcPts val="600"/>
              </a:spcAft>
            </a:pPr>
            <a:r>
              <a:rPr lang="ru-RU" sz="1200" b="0" i="0" dirty="0" smtClean="0">
                <a:solidFill>
                  <a:srgbClr val="33404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контакты </a:t>
            </a:r>
            <a:r>
              <a:rPr lang="ru-RU" sz="1200" b="0" i="0" dirty="0">
                <a:solidFill>
                  <a:srgbClr val="33404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 связи </a:t>
            </a:r>
            <a:r>
              <a:rPr lang="ru-RU" sz="1200" b="0" i="0" dirty="0" smtClean="0">
                <a:solidFill>
                  <a:srgbClr val="334047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(8 3463829270</a:t>
            </a:r>
            <a:r>
              <a:rPr lang="ru-RU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Сайт МБДОУ </a:t>
            </a:r>
            <a:r>
              <a:rPr lang="ru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д/с «Ромашка»: </a:t>
            </a:r>
            <a:r>
              <a:rPr lang="en-US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  <a:hlinkClick r:id="rId3"/>
              </a:rPr>
              <a:t>https://ds-romashka-sr.gosuslugi.ru/</a:t>
            </a:r>
            <a:endParaRPr lang="ru-RU" sz="1200" dirty="0" smtClean="0">
              <a:solidFill>
                <a:srgbClr val="334047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  <a:p>
            <a:pPr>
              <a:spcAft>
                <a:spcPts val="600"/>
              </a:spcAft>
            </a:pPr>
            <a:r>
              <a:rPr lang="ru-RU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</a:rPr>
              <a:t>Инновационная деятельность ДОО: </a:t>
            </a:r>
            <a:r>
              <a:rPr lang="en-US" sz="1200" dirty="0" smtClean="0">
                <a:solidFill>
                  <a:srgbClr val="33404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/>
                <a:sym typeface="Verdana"/>
                <a:hlinkClick r:id="rId4"/>
              </a:rPr>
              <a:t>https://ds-romashka-sr.gosuslugi.ru/innovatsionnaya-deyatelnost-1/</a:t>
            </a:r>
            <a:endParaRPr lang="ru-RU" sz="1200" dirty="0" smtClean="0">
              <a:solidFill>
                <a:srgbClr val="334047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  <a:p>
            <a:pPr>
              <a:spcAft>
                <a:spcPts val="600"/>
              </a:spcAft>
            </a:pPr>
            <a:endParaRPr lang="ru-RU" sz="1200" dirty="0" smtClean="0">
              <a:solidFill>
                <a:srgbClr val="334047"/>
              </a:solidFill>
              <a:latin typeface="Verdana" panose="020B0604030504040204" pitchFamily="34" charset="0"/>
              <a:ea typeface="Verdana" panose="020B0604030504040204" pitchFamily="34" charset="0"/>
              <a:cs typeface="Verdana"/>
              <a:sym typeface="Verdana"/>
            </a:endParaRPr>
          </a:p>
          <a:p>
            <a:pPr>
              <a:spcAft>
                <a:spcPts val="600"/>
              </a:spcAft>
            </a:pPr>
            <a:endParaRPr lang="ru-RU" sz="1200" dirty="0" smtClean="0">
              <a:solidFill>
                <a:srgbClr val="334047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object 3"/>
          <p:cNvSpPr/>
          <p:nvPr/>
        </p:nvSpPr>
        <p:spPr>
          <a:xfrm flipH="1">
            <a:off x="4905374" y="704850"/>
            <a:ext cx="279339" cy="4905376"/>
          </a:xfrm>
          <a:custGeom>
            <a:avLst/>
            <a:gdLst/>
            <a:ahLst/>
            <a:cxnLst/>
            <a:rect l="l" t="t" r="r" b="b"/>
            <a:pathLst>
              <a:path h="10287000">
                <a:moveTo>
                  <a:pt x="0" y="0"/>
                </a:moveTo>
                <a:lnTo>
                  <a:pt x="0" y="10286998"/>
                </a:lnTo>
              </a:path>
            </a:pathLst>
          </a:custGeom>
          <a:ln w="38100">
            <a:solidFill>
              <a:srgbClr val="008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8" name="Рисунок 7" descr="Картинки по запросу &quot;набережная фото лянтор&quot;&quot;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7400" y="1285874"/>
            <a:ext cx="1438276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2254126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</TotalTime>
  <Words>664</Words>
  <Application>Microsoft Office PowerPoint</Application>
  <PresentationFormat>Произвольный</PresentationFormat>
  <Paragraphs>103</Paragraphs>
  <Slides>17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Информационная площадка о  приоритетной деятельности детского сада  «Территория Эколят» </vt:lpstr>
      <vt:lpstr>Слайд 7</vt:lpstr>
      <vt:lpstr>Слайд 8</vt:lpstr>
      <vt:lpstr> «Земля цветущий дом»   ознакомление с географией  планеты Земля её природными богатствами  и обитателями</vt:lpstr>
      <vt:lpstr>Слайд 10</vt:lpstr>
      <vt:lpstr> </vt:lpstr>
      <vt:lpstr> </vt:lpstr>
      <vt:lpstr> </vt:lpstr>
      <vt:lpstr> </vt:lpstr>
      <vt:lpstr> </vt:lpstr>
      <vt:lpstr> </vt:lpstr>
      <vt:lpstr>Слайд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Nout1</dc:creator>
  <cp:lastModifiedBy>Заведующий</cp:lastModifiedBy>
  <cp:revision>88</cp:revision>
  <dcterms:created xsi:type="dcterms:W3CDTF">2024-03-26T19:42:16Z</dcterms:created>
  <dcterms:modified xsi:type="dcterms:W3CDTF">2024-04-23T06:46:58Z</dcterms:modified>
</cp:coreProperties>
</file>