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84" r:id="rId13"/>
    <p:sldId id="283" r:id="rId14"/>
    <p:sldId id="282" r:id="rId15"/>
    <p:sldId id="277" r:id="rId16"/>
    <p:sldId id="278" r:id="rId17"/>
    <p:sldId id="279" r:id="rId18"/>
    <p:sldId id="280" r:id="rId19"/>
    <p:sldId id="287" r:id="rId20"/>
    <p:sldId id="289" r:id="rId21"/>
    <p:sldId id="286" r:id="rId22"/>
    <p:sldId id="288" r:id="rId23"/>
    <p:sldId id="285" r:id="rId24"/>
    <p:sldId id="281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55B5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4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89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1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43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90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85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34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73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7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313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24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53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7AF97-4293-443C-9191-0300D3C3B762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9ACBA-1C66-42B5-BFAB-695071426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22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DAC2B2-8DEF-41AE-964F-0581AF9986A2}"/>
              </a:ext>
            </a:extLst>
          </p:cNvPr>
          <p:cNvSpPr/>
          <p:nvPr/>
        </p:nvSpPr>
        <p:spPr>
          <a:xfrm>
            <a:off x="6852699" y="4953896"/>
            <a:ext cx="47742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Ляшенко Юлия Сергеевна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4688" y="2722453"/>
            <a:ext cx="11869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«Проектная деятельность в экологическом воспитании детей дошкольного возраста»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88" y="3719341"/>
            <a:ext cx="3273836" cy="23410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860">
            <a:off x="4734475" y="3999770"/>
            <a:ext cx="2862380" cy="1908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52098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7" t="7087" r="-3548" b="2752"/>
          <a:stretch/>
        </p:blipFill>
        <p:spPr>
          <a:xfrm rot="21291496">
            <a:off x="632516" y="754751"/>
            <a:ext cx="3814637" cy="2734134"/>
          </a:xfrm>
          <a:prstGeom prst="rect">
            <a:avLst/>
          </a:prstGeom>
          <a:effectLst>
            <a:glow rad="101600">
              <a:srgbClr val="00B050"/>
            </a:glow>
            <a:softEdge rad="1778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162">
            <a:off x="2938232" y="2889174"/>
            <a:ext cx="4150569" cy="2767046"/>
          </a:xfrm>
          <a:prstGeom prst="rect">
            <a:avLst/>
          </a:prstGeom>
          <a:effectLst>
            <a:glow rad="203200">
              <a:srgbClr val="00B050"/>
            </a:glow>
            <a:reflection stA="95000" endPos="8000" dist="190500" dir="5400000" sy="-100000" algn="bl" rotWithShape="0"/>
            <a:softEdge rad="254000"/>
          </a:effectLst>
          <a:scene3d>
            <a:camera prst="orthographicFront"/>
            <a:lightRig rig="glow" dir="t"/>
          </a:scene3d>
          <a:sp3d prstMaterial="flat">
            <a:bevelT/>
          </a:sp3d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6840">
            <a:off x="6869319" y="3521646"/>
            <a:ext cx="4045744" cy="2697163"/>
          </a:xfrm>
          <a:prstGeom prst="rect">
            <a:avLst/>
          </a:prstGeom>
          <a:effectLst>
            <a:glow rad="38100">
              <a:srgbClr val="00B050"/>
            </a:glow>
            <a:softEdge rad="165100"/>
          </a:effectLst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5442447" y="746177"/>
            <a:ext cx="5688632" cy="4572000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007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Природа для нас – кладовая солнца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7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великими сокровищами…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7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охранять природу –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7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Значит  охранять Родину.</a:t>
            </a:r>
          </a:p>
          <a:p>
            <a:pPr marL="0" indent="0" algn="r">
              <a:buNone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                                                                </a:t>
            </a:r>
            <a:r>
              <a:rPr lang="ru-RU" sz="2000" b="1" dirty="0">
                <a:solidFill>
                  <a:srgbClr val="007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М.М. Пришвин</a:t>
            </a:r>
            <a:r>
              <a:rPr lang="ru-RU" sz="2400" dirty="0"/>
              <a:t>                     </a:t>
            </a:r>
          </a:p>
          <a:p>
            <a:pPr marL="0" indent="0" algn="just">
              <a:buNone/>
            </a:pPr>
            <a:endParaRPr lang="ru-RU" sz="2400" b="1" dirty="0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1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5117667" y="1912739"/>
            <a:ext cx="64008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26337" y="2047750"/>
            <a:ext cx="11561275" cy="223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экологической культуры у дошкольников через инновационный подход в реализации экологического воспитания детей в дошкольном образовательном учреждении.</a:t>
            </a:r>
            <a:b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000" b="1" dirty="0">
              <a:solidFill>
                <a:srgbClr val="007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158" r="4255"/>
          <a:stretch/>
        </p:blipFill>
        <p:spPr>
          <a:xfrm rot="21324015">
            <a:off x="1516604" y="3660905"/>
            <a:ext cx="3686298" cy="2223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016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526">
            <a:off x="6835949" y="3825435"/>
            <a:ext cx="3782040" cy="2521360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53" y="580638"/>
            <a:ext cx="2930477" cy="1953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29904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37103" y="836712"/>
            <a:ext cx="11450097" cy="51476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по экологическому воспитанию детей старшего дошкольного возраста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«По страницам Красной книги ХМАО-Югры»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и углубление знаний детей старшего дошкольного возраста о живых объектах Красной книги ХМАО-Югры через реализацию проектной деятельности в кружковой работе с использованием авторского многофункционального мобильного центра «Красная книга ХМАО-Югры»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solidFill>
                <a:srgbClr val="007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</a:t>
            </a:r>
          </a:p>
          <a:p>
            <a:pPr lvl="0"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Познакомить дошкольников с растениями и животными, занесенными в Красную книгу ХМАО-Югры; средой их обитания, пищевыми предпочтениями, образом жизни.</a:t>
            </a:r>
          </a:p>
          <a:p>
            <a:pPr lvl="0"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Учить быть исследователями, первооткрывателями;</a:t>
            </a:r>
          </a:p>
          <a:p>
            <a:pPr lvl="0"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Создавать условия для развития познавательных, поисково-исследовательских, творческих способностей детей;</a:t>
            </a:r>
          </a:p>
          <a:p>
            <a:pPr lvl="0"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любовь к Родине, бережное уважительное отношение к природе, способность видеть красоту в окружающем мире, потребность к сохранению и приумножению природных богатств;</a:t>
            </a:r>
          </a:p>
          <a:p>
            <a:endParaRPr lang="ru-RU" sz="1800" dirty="0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68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39963" y="917180"/>
            <a:ext cx="11392915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Развивать: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критическое мышление, познавательные процессы: память, внимание, воображение, связную речь, умение включаться в коллективное решение сложных задач, коммуникативные навыки;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умение строить логические и обоснованные прогнозы, в т. ч. с помощью элементарных естественно-научных представлений; отличать реальную и воображаемую ситуацию; аргументированно отстаивать своё мнение; вести конструктивный диалог;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способность анализировать, строить гипотезы, искать пути решения в различных ситуациях, формулировать собственную точку зрения, строить выводы, умозаключения;</a:t>
            </a:r>
          </a:p>
          <a:p>
            <a:pPr lvl="0"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Способствовать осознанию своей роли в окружающем мире, последствию своих действий.</a:t>
            </a:r>
          </a:p>
          <a:p>
            <a:pPr lvl="0"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любовь к Родине, бережное уважительное отношение к природе, способность видеть красоту в окружающем мире, потребность к сохранению и приумножению природных богатств;</a:t>
            </a:r>
          </a:p>
          <a:p>
            <a:pPr algn="just"/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Повышать педагогическую грамотность родителей, приобщать к совместной деятельности с детьми и педагогами.</a:t>
            </a:r>
          </a:p>
          <a:p>
            <a:endParaRPr lang="ru-RU" sz="1800" dirty="0">
              <a:solidFill>
                <a:srgbClr val="007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683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Huawei\Desktop\Красная Книга - фото\изображение_viber_2021-02-04_07-19-15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39" y="1558057"/>
            <a:ext cx="5353446" cy="3647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Huawei\Desktop\Красная Книга - фото\изображение_viber_2021-02-04_07-19-16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875" y="2353901"/>
            <a:ext cx="5703684" cy="3821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369963" y="711430"/>
            <a:ext cx="7547284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88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Мобильный многофункциональный игровой центр </a:t>
            </a:r>
            <a:b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«Красная книга ХМАО-Югры»</a:t>
            </a:r>
            <a:endParaRPr lang="ru-RU" sz="20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88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:\Users\Admin\AppData\Local\Microsoft\Windows\Temporary Internet Files\Content.Word\IMG-ed8f69281597049e339606776ac96c5b-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396" y="621654"/>
            <a:ext cx="3860840" cy="2895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Admin\AppData\Local\Microsoft\Windows\Temporary Internet Files\Content.Word\IMG-c7272976de4d15c293c00f9f50e04672-V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8"/>
          <a:stretch/>
        </p:blipFill>
        <p:spPr bwMode="auto">
          <a:xfrm>
            <a:off x="6252202" y="596025"/>
            <a:ext cx="3244882" cy="3247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Admin\AppData\Local\Microsoft\Windows\Temporary Internet Files\Content.Word\IMG-9262fb70809973116756ada070220d15-V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0"/>
          <a:stretch/>
        </p:blipFill>
        <p:spPr bwMode="auto">
          <a:xfrm>
            <a:off x="5911273" y="3820066"/>
            <a:ext cx="3159155" cy="3037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Admin\AppData\Local\Microsoft\Windows\Temporary Internet Files\Content.Word\IMG-69f2daf48f6a5b2e39acb43d799c05b8-V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1" b="13341"/>
          <a:stretch/>
        </p:blipFill>
        <p:spPr bwMode="auto">
          <a:xfrm>
            <a:off x="2546068" y="3452257"/>
            <a:ext cx="3078877" cy="2870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-932871" y="1430091"/>
            <a:ext cx="379027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Пазлы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«Ёж-наш друг!»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8498951" y="1790131"/>
            <a:ext cx="470426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Дидактическая игра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«Я живу на болоте»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6366830" y="4677236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Домино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«Исчезающие растения»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-1229253" y="4282803"/>
            <a:ext cx="514547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проблемно-игровой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ситуации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«Животные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опасности!»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373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37103" y="836712"/>
            <a:ext cx="11531577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по экологическому воспитанию детей старшего дошкольного возраста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«Русская деревня»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sz="18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экологических знаний дошкольников посредством формирования основ русской культуры.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</a:t>
            </a:r>
          </a:p>
          <a:p>
            <a:pPr algn="just">
              <a:spcBef>
                <a:spcPts val="0"/>
              </a:spcBef>
            </a:pPr>
            <a:r>
              <a:rPr lang="ru-RU" sz="18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ценностного  отношения к труду взрослых у детей   дошкольного возраста;</a:t>
            </a:r>
            <a:r>
              <a:rPr lang="ru-RU" altLang="zh-CN" sz="18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just">
              <a:spcBef>
                <a:spcPts val="0"/>
              </a:spcBef>
            </a:pPr>
            <a:r>
              <a:rPr lang="ru-RU" altLang="zh-CN" sz="18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устойчивого интереса дошкольников к природе родного края;</a:t>
            </a:r>
          </a:p>
          <a:p>
            <a:pPr algn="just">
              <a:spcBef>
                <a:spcPts val="0"/>
              </a:spcBef>
            </a:pPr>
            <a:r>
              <a:rPr lang="ru-RU" sz="1800" dirty="0">
                <a:ln w="0"/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у детей основы экологического сознания, ценностные ориентации в поведении и деятельности, обеспечивающие ответственное отношение к окружающей природной среде;</a:t>
            </a:r>
          </a:p>
          <a:p>
            <a:endParaRPr lang="ru-RU" sz="1800" dirty="0">
              <a:solidFill>
                <a:srgbClr val="007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007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007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75" y="3329168"/>
            <a:ext cx="3542843" cy="2425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40" y="3425408"/>
            <a:ext cx="3633067" cy="2556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-735657" y="5534080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Многофункциональный мобильный центр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«Русская деревня»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368840" y="5806946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Сюжетно-ролевая игра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«Русская изба»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97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24" t="-858" r="15237" b="18268"/>
          <a:stretch/>
        </p:blipFill>
        <p:spPr>
          <a:xfrm>
            <a:off x="1669834" y="712664"/>
            <a:ext cx="3255338" cy="25160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6" t="16182" r="23704" b="8493"/>
          <a:stretch/>
        </p:blipFill>
        <p:spPr>
          <a:xfrm>
            <a:off x="6595006" y="634420"/>
            <a:ext cx="3181929" cy="26725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 t="172" r="8270" b="-172"/>
          <a:stretch/>
        </p:blipFill>
        <p:spPr>
          <a:xfrm>
            <a:off x="1600833" y="3561991"/>
            <a:ext cx="3324339" cy="241140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9000"/>
                    </a14:imgEffect>
                    <a14:imgEffect>
                      <a14:brightnessContrast bright="19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600" y="3728382"/>
            <a:ext cx="3840484" cy="256032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0" y="3035384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Сажаем картошку в Югорской земле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114800" y="3113549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«Моем руки после труда на огороде»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-817297" y="5712061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«Собираем сено»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3814739" y="6156428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«Делаем Куклу-Веснушку»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582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320" y="544623"/>
            <a:ext cx="3416658" cy="2277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1"/>
          <a:stretch/>
        </p:blipFill>
        <p:spPr>
          <a:xfrm>
            <a:off x="7735139" y="3381519"/>
            <a:ext cx="2712560" cy="3230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 b="6950"/>
          <a:stretch/>
        </p:blipFill>
        <p:spPr>
          <a:xfrm>
            <a:off x="1277679" y="3061407"/>
            <a:ext cx="2460218" cy="2712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5900"/>
          <a:stretch/>
        </p:blipFill>
        <p:spPr>
          <a:xfrm>
            <a:off x="4534899" y="3009909"/>
            <a:ext cx="2359154" cy="308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t="13045" r="5101" b="8426"/>
          <a:stretch/>
        </p:blipFill>
        <p:spPr>
          <a:xfrm>
            <a:off x="6368066" y="621137"/>
            <a:ext cx="3862350" cy="230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-810515" y="2589011"/>
            <a:ext cx="80487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Изготавливаем куколки-обереги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216656" y="6282949"/>
            <a:ext cx="80487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Шьем настоящее пугало из соломы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-1516610" y="5553441"/>
            <a:ext cx="80487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Сажаем лук в ЮГРЕ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690078" y="5773759"/>
            <a:ext cx="80487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Мастерим скворечники 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4412778" y="2716950"/>
            <a:ext cx="80487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Сговор в сюжетно-ролевой игре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«Русская деревня»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6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613658" y="793963"/>
            <a:ext cx="11237327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ru-RU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по экологическому воспитанию детей старшего дошкольного возраста  </a:t>
            </a: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«Путешествие по морскому дну»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уровня экологических знаний дошкольников о подводном мире  посредством использования игрового мобильного центра в разных видах детской деятельности.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22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- познакомить дошкольников с миром морских глубин;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- расширить и углубить знания о  представителях флоры и фауны, о приспособленности жизни в водной среде;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-развивать умение сравнивать, анализировать, синтезировать, ставить задачи и самостоятельно их решать, устанавливать причинно-следственные связи, опираясь на интегрированный подход; </a:t>
            </a:r>
          </a:p>
          <a:p>
            <a:pPr marL="0" lvl="0" indent="0" algn="just"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способствовать развитию речи, словарного запаса, творческого мышления и способностей, памяти, внимания и воображения детей;</a:t>
            </a:r>
          </a:p>
          <a:p>
            <a:pPr marL="0" lvl="0" indent="0" algn="just"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- формировать  элементы экологического сознания, ценностные ориентации в поведении и деятельности, обеспечивающие ответственное отношение к  окружающей природной среде; </a:t>
            </a:r>
          </a:p>
          <a:p>
            <a:pPr marL="0" lvl="0" indent="0" algn="just">
              <a:buNone/>
            </a:pPr>
            <a:r>
              <a:rPr lang="ru-RU" sz="22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- активизировать родителей для совместной деятельности с детьми, используя новые механизмы взаимодействия с целью повышения экологических знаний, умений, навыков.</a:t>
            </a:r>
          </a:p>
          <a:p>
            <a:pPr marL="0" indent="0">
              <a:buNone/>
            </a:pPr>
            <a:endParaRPr lang="ru-RU" sz="2000" b="1" dirty="0">
              <a:solidFill>
                <a:srgbClr val="007000"/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rgbClr val="007000"/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124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t="12917" r="15509"/>
          <a:stretch/>
        </p:blipFill>
        <p:spPr>
          <a:xfrm>
            <a:off x="1527840" y="521474"/>
            <a:ext cx="3814763" cy="27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t="10440" r="7907"/>
          <a:stretch/>
        </p:blipFill>
        <p:spPr>
          <a:xfrm>
            <a:off x="6376333" y="639750"/>
            <a:ext cx="3977264" cy="281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Объект 1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798" y="3619103"/>
            <a:ext cx="3520697" cy="2347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037" y="3822403"/>
            <a:ext cx="3920150" cy="2613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905347" y="3020320"/>
            <a:ext cx="534391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Дидактическая игра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«Жители морских глубин»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905347" y="5757909"/>
            <a:ext cx="480739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Сюжетно-ролевая игра «Морской круиз»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6411327" y="3180897"/>
            <a:ext cx="37379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«Сюжетно-ролевая игра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«Морское путешествие»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5853757" y="6157799"/>
            <a:ext cx="46029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«Работа морской лаборатории»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762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395535" y="908720"/>
            <a:ext cx="11446397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C00000"/>
                </a:solidFill>
              </a:rPr>
              <a:t>   </a:t>
            </a:r>
            <a: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по экологическому воспитанию детей старшего дошкольного возраста  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«Пчеловодом стать хочу»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экологических знаний дошкольников о мире насекомых – пчёл, посредством реализации проектной деятельности в кружковой работе.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</a:t>
            </a:r>
          </a:p>
          <a:p>
            <a:pPr marL="0">
              <a:spcBef>
                <a:spcPts val="0"/>
              </a:spcBef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активизировать познавательную деятельность детей путём приобщения их к культуре пчеловодства;</a:t>
            </a:r>
          </a:p>
          <a:p>
            <a:pPr marL="0" lvl="0" algn="just">
              <a:spcBef>
                <a:spcPts val="0"/>
              </a:spcBef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расширить знания дошкольников о пчёлах: элементарные представления о строении, способах передвижения, особенности поведения, условия питания,  значении в природе;</a:t>
            </a:r>
          </a:p>
          <a:p>
            <a:pPr marL="0" lvl="0" algn="just">
              <a:spcBef>
                <a:spcPts val="0"/>
              </a:spcBef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учить быть исследователями, первооткрывателями;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формировать навыки правил безопасного поведения с насекомыми;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Развивать: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критическое мышление, умение включаться в коллективное решение сложных задач, коммуникативные навыки, навыки исследовательской деятельности;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способность анализировать,  строить гипотезы, искать пути решения в различных ситуациях,  формулировать собственную точку зрения, строить выводы, умозаключения;</a:t>
            </a:r>
          </a:p>
          <a:p>
            <a:pPr algn="just"/>
            <a:endParaRPr lang="ru-RU" sz="2000" dirty="0">
              <a:solidFill>
                <a:srgbClr val="1724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60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11464084" cy="4525963"/>
          </a:xfrm>
        </p:spPr>
        <p:txBody>
          <a:bodyPr/>
          <a:lstStyle/>
          <a:p>
            <a:pPr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-умение аргументированно отстаивать своё мнение; вести конструктивный диалог; Способствовать осознанию своей роли в окружающем мире, последствию своих действий.</a:t>
            </a:r>
          </a:p>
          <a:p>
            <a:pPr indent="44958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воспитывать любовь к Родине, бережное уважительное отношение к природе, заботливое отношение к пчёлам,  умение видеть красоту в окружающем мире.</a:t>
            </a:r>
          </a:p>
          <a:p>
            <a:pPr indent="44958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повышать педагогическую грамотность родителей; приобщать к совместной деятельности с детьми и педагогами.</a:t>
            </a:r>
          </a:p>
          <a:p>
            <a:pPr algn="just"/>
            <a:endParaRPr lang="ru-RU" sz="2000" dirty="0">
              <a:solidFill>
                <a:srgbClr val="17240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58" y="2824097"/>
            <a:ext cx="4195565" cy="2797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user\Desktop\Югорские пчеловоды фото\IMG_966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717" y="2495709"/>
            <a:ext cx="4422052" cy="3125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161614" y="5479727"/>
            <a:ext cx="373631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8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Медовая ярмарка</a:t>
            </a: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497334" y="5550434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8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Пчеловод в гостях у ребят</a:t>
            </a: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8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367816" y="674584"/>
            <a:ext cx="1177248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по экологическому воспитанию детей старшего дошкольного возраста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«Уголок мудрой природы. Экологическая тропа».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качества организации процесса экологического воспитания и образования дошкольников.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ru-RU" alt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экологической культуры воспитанников;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ru-RU" alt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познавательной активности детей в получении знаний экологического содержания и  желании участвовать в природоохранной деятельности;  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ru-RU" alt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привлечение родителей к активному участию в деятельности детского сада по экологическому образованию и воспитанию  детей через различные формы взаимодействия;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ru-RU" alt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оздоровление дошкольников посредством тропы здоровья.</a:t>
            </a:r>
          </a:p>
          <a:p>
            <a:pPr marL="0" indent="0">
              <a:buNone/>
            </a:pPr>
            <a:endParaRPr lang="ru-RU" sz="1800" b="1" dirty="0">
              <a:solidFill>
                <a:srgbClr val="007000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 rot="217918">
            <a:off x="2969345" y="4735706"/>
            <a:ext cx="31241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Monotype Corsiva" panose="03010101010201010101" pitchFamily="66" charset="0"/>
              </a:rPr>
              <a:t>«</a:t>
            </a:r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Путешествие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эко-тропе»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8446" flipH="1">
            <a:off x="5755895" y="4202620"/>
            <a:ext cx="3442904" cy="2295269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 rot="217918">
            <a:off x="8738310" y="4727521"/>
            <a:ext cx="33825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«Дядюшка Добродел»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895">
            <a:off x="910769" y="4110498"/>
            <a:ext cx="2797680" cy="1935344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882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83" y="526719"/>
            <a:ext cx="4572000" cy="3048000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0"/>
          <a:stretch/>
        </p:blipFill>
        <p:spPr bwMode="auto">
          <a:xfrm>
            <a:off x="6107197" y="489257"/>
            <a:ext cx="2527115" cy="345371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832" y="3627054"/>
            <a:ext cx="3678834" cy="2495545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ru\Desktop\сайи солнышка\УГОЛОК МУДРОЙ ПРИРОДЫ\IMGA050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305" y="3881894"/>
            <a:ext cx="3617654" cy="2713816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32983" y="3405442"/>
            <a:ext cx="43829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sz="16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«Удивительный пень» всегда в цветах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950" y="5968711"/>
            <a:ext cx="2223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sz="14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Юные исследователи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8340107" y="2050719"/>
            <a:ext cx="36657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indent="0">
              <a:buNone/>
            </a:pPr>
            <a:r>
              <a:rPr lang="ru-RU" sz="16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Давайте будем Землю 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украшать, сажать сады,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цветы сажать повсюду!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98172" y="6426433"/>
            <a:ext cx="18678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sz="16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Зеленая аптека</a:t>
            </a:r>
          </a:p>
        </p:txBody>
      </p:sp>
    </p:spTree>
    <p:extLst>
      <p:ext uri="{BB962C8B-B14F-4D97-AF65-F5344CB8AC3E}">
        <p14:creationId xmlns:p14="http://schemas.microsoft.com/office/powerpoint/2010/main" val="1191024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555635"/>
            <a:ext cx="3960440" cy="2518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3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0096" y="531439"/>
            <a:ext cx="4265710" cy="278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39700"/>
          </a:effectLst>
        </p:spPr>
      </p:pic>
      <p:pic>
        <p:nvPicPr>
          <p:cNvPr id="4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2051" y="3321207"/>
            <a:ext cx="3960440" cy="256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397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09" y="3560039"/>
            <a:ext cx="4270454" cy="2848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05780" y="2905338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2D69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Наша Зеленая аптека полна разнообразием лекарственных растений</a:t>
            </a:r>
            <a:endParaRPr lang="ru-RU" sz="1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28035" y="5782096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Рябчик-Травник учит правилам поведения в природе наших дошкольников</a:t>
            </a:r>
            <a:endParaRPr lang="ru-RU" sz="1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5554583" y="3280596"/>
            <a:ext cx="5556735" cy="357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i="1" dirty="0">
                <a:solidFill>
                  <a:srgbClr val="1076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400" b="1" i="1" dirty="0">
                <a:solidFill>
                  <a:srgbClr val="107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Время шло, а наша грядка зазеленела без остатка</a:t>
            </a:r>
            <a:endParaRPr lang="ru-RU" sz="1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6476009" y="6137920"/>
            <a:ext cx="411027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4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Мудрое дерево</a:t>
            </a:r>
            <a:endParaRPr lang="ru-RU" sz="14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22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950" y="521939"/>
            <a:ext cx="9458895" cy="114300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по экологическому воспитанию детей старшего дошкольного возраста</a:t>
            </a:r>
            <a:r>
              <a:rPr lang="ru-RU" sz="20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«Как я появился?»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12784"/>
            <a:ext cx="117714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algn="just">
              <a:spcAft>
                <a:spcPts val="0"/>
              </a:spcAft>
            </a:pPr>
            <a:r>
              <a:rPr lang="ru-RU" b="1" dirty="0">
                <a:solidFill>
                  <a:srgbClr val="AC0000"/>
                </a:solidFill>
                <a:ea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A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</a:t>
            </a:r>
            <a:r>
              <a:rPr lang="ru-RU" dirty="0">
                <a:solidFill>
                  <a:srgbClr val="A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определить преимущества и недостатки разведения цыплят с наседкой (в естественных условиях) и при помощи инкубатора (в искусственных условиях).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340" algn="just">
              <a:spcAft>
                <a:spcPts val="0"/>
              </a:spcAft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цели способствовало выдвижению задач.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340" algn="just">
              <a:spcAft>
                <a:spcPts val="0"/>
              </a:spcAft>
            </a:pPr>
            <a:r>
              <a:rPr lang="ru-RU" b="1" dirty="0">
                <a:solidFill>
                  <a:srgbClr val="AC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Задачи: 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познакомиться со строением яйца;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изучить условия (температура, влажность), необходимые для выведения цыплят в      домашних условиях (для искусственного и естественного способов);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учиться самостоятельно ставить задачи, находить пути решения, умозаключения,  строить выводы; наблюдать, анализировать;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расширить представление о жизни домашней птицы – курицы, о строении яйца, об условиях эксплуатации инкубатора;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определить, как правильно отобрать наседку;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выяснить как производят отбор и закладку яиц в инкубатор и под курицу-наседку;</a:t>
            </a:r>
            <a:endParaRPr lang="ru-RU" sz="16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исследовать, в чем преимущества и недостатки разведения цыплят с наседкой (в естественных условиях) и при помощи инкубатора (в искусственных условиях).</a:t>
            </a:r>
          </a:p>
        </p:txBody>
      </p:sp>
    </p:spTree>
    <p:extLst>
      <p:ext uri="{BB962C8B-B14F-4D97-AF65-F5344CB8AC3E}">
        <p14:creationId xmlns:p14="http://schemas.microsoft.com/office/powerpoint/2010/main" val="2752468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49340" y="836712"/>
            <a:ext cx="11437859" cy="45259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В ходе реализации проекта </a:t>
            </a:r>
            <a:r>
              <a:rPr lang="ru-RU" sz="1800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воспитанники усвоили знания о жизни домашней птицы – курицы, о строении яйца, об условиях эксплуатации инкубатора;</a:t>
            </a:r>
          </a:p>
          <a:p>
            <a:pPr algn="just">
              <a:spcBef>
                <a:spcPts val="0"/>
              </a:spcBef>
            </a:pPr>
            <a:r>
              <a:rPr lang="ru-RU" sz="1800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научились производить отбор и закладку яиц в инкубатор и под курицу-наседку;</a:t>
            </a:r>
            <a:endParaRPr lang="ru-RU" sz="18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just">
              <a:spcBef>
                <a:spcPts val="0"/>
              </a:spcBef>
            </a:pPr>
            <a:r>
              <a:rPr lang="ru-RU" sz="1800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исследовать преимущества и недостатки разведения цыплят с наседкой (в естественных условиях) и при помощи инкубатора (в искусственных условиях);</a:t>
            </a:r>
            <a:endParaRPr lang="ru-RU" sz="18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552773" y="2257787"/>
            <a:ext cx="11230991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just"/>
            <a:r>
              <a:rPr lang="ru-RU" sz="18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 был представлен на Районной конференции «Шаг в будущее и занял почетное </a:t>
            </a:r>
            <a:r>
              <a:rPr lang="en-US" sz="18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ru-RU" sz="18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место в номинации «Юный природовед»</a:t>
            </a:r>
            <a:endParaRPr lang="ru-RU" sz="18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" b="4540"/>
          <a:stretch/>
        </p:blipFill>
        <p:spPr bwMode="auto">
          <a:xfrm>
            <a:off x="1529556" y="2909004"/>
            <a:ext cx="2128043" cy="2945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4" t="5452" r="16373" b="8470"/>
          <a:stretch/>
        </p:blipFill>
        <p:spPr>
          <a:xfrm>
            <a:off x="4506168" y="3044692"/>
            <a:ext cx="3596333" cy="2674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909" y="2792173"/>
            <a:ext cx="2540949" cy="364453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49340" y="5561361"/>
            <a:ext cx="451695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«Закладка яиц в инкубатор»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713119" y="5549291"/>
            <a:ext cx="5182429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«Я, мама и курочка Ряба»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4663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85650" y="799659"/>
            <a:ext cx="11437763" cy="4525963"/>
          </a:xfr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        </a:t>
            </a: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Наглядно-дидактическое пособие «Живая природа Югры»</a:t>
            </a:r>
          </a:p>
          <a:p>
            <a:pPr marL="0" indent="0" algn="just" eaLnBrk="1" hangingPunct="1">
              <a:buNone/>
              <a:defRPr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ru-RU" altLang="zh-CN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altLang="zh-CN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систематизация знаний дошкольников о животном и растительном    мире ХМАО-Югры</a:t>
            </a:r>
          </a:p>
          <a:p>
            <a:pPr marL="0" indent="0" algn="just" eaLnBrk="1" hangingPunct="1">
              <a:buNone/>
              <a:defRPr/>
            </a:pPr>
            <a:r>
              <a:rPr lang="ru-RU" altLang="zh-CN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Задачи: </a:t>
            </a:r>
          </a:p>
          <a:p>
            <a:pPr indent="-4572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zh-CN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развивать устойчивый интерес дошкольников к природе родного края;</a:t>
            </a:r>
          </a:p>
          <a:p>
            <a:pPr indent="-4572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zh-CN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расширять знания детей о живой природе нашего округа;</a:t>
            </a:r>
          </a:p>
          <a:p>
            <a:pPr indent="-4572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zh-CN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формировать бережное отношение к природным объектам;</a:t>
            </a:r>
          </a:p>
          <a:p>
            <a:pPr indent="-4572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zh-CN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совершенствовать умение сравнивать, находить сходства и различие;</a:t>
            </a:r>
          </a:p>
          <a:p>
            <a:pPr indent="-457200" algn="just" eaLnBrk="1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ru-RU" altLang="zh-CN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чувство гордости, ответственности, любви за родную природу;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endParaRPr lang="ru-RU" altLang="zh-CN" sz="2000" b="1" i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34" y="3626932"/>
            <a:ext cx="3881238" cy="2555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87903" y="4481962"/>
            <a:ext cx="4022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Наглядно-дидактическое пособие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«Живая природа Югры»</a:t>
            </a:r>
          </a:p>
        </p:txBody>
      </p:sp>
    </p:spTree>
    <p:extLst>
      <p:ext uri="{BB962C8B-B14F-4D97-AF65-F5344CB8AC3E}">
        <p14:creationId xmlns:p14="http://schemas.microsoft.com/office/powerpoint/2010/main" val="298933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272" y="959376"/>
            <a:ext cx="830371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altLang="zh-CN" sz="2000" b="1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Пособие состоит из: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zh-CN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Стенда с контуром карты ХМАО-Югры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zh-CN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Разрезных </a:t>
            </a:r>
            <a:r>
              <a:rPr lang="ru-RU" altLang="zh-CN" i="1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пазлов</a:t>
            </a:r>
            <a:r>
              <a:rPr lang="ru-RU" altLang="zh-CN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из 20 элементов с изображением рек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ru-RU" altLang="zh-CN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Картинок с изображением животного и растительного мира Югры</a:t>
            </a: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1"/>
          <a:stretch>
            <a:fillRect/>
          </a:stretch>
        </p:blipFill>
        <p:spPr bwMode="auto">
          <a:xfrm>
            <a:off x="444272" y="2149926"/>
            <a:ext cx="3428830" cy="211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15750" r="1563" b="9702"/>
          <a:stretch>
            <a:fillRect/>
          </a:stretch>
        </p:blipFill>
        <p:spPr bwMode="auto">
          <a:xfrm>
            <a:off x="3701369" y="2613305"/>
            <a:ext cx="3581389" cy="223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19" y="3733114"/>
            <a:ext cx="4013481" cy="242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78838" y="4852923"/>
            <a:ext cx="52399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altLang="zh-CN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Дети составляют карту ХМАО, отгадывают загадки, закрепляют знания о животном и растительном мире родного округа.</a:t>
            </a:r>
          </a:p>
        </p:txBody>
      </p:sp>
    </p:spTree>
    <p:extLst>
      <p:ext uri="{BB962C8B-B14F-4D97-AF65-F5344CB8AC3E}">
        <p14:creationId xmlns:p14="http://schemas.microsoft.com/office/powerpoint/2010/main" val="357397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31749" y="672910"/>
            <a:ext cx="11310595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Наглядно-дидактическое пособие «Эко-остров»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</a:t>
            </a:r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условий, способствующих повышению экологических знаний дошкольников.</a:t>
            </a:r>
          </a:p>
          <a:p>
            <a:pPr marL="0" indent="0">
              <a:buNone/>
            </a:pPr>
            <a:r>
              <a:rPr lang="ru-RU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</a:t>
            </a:r>
          </a:p>
          <a:p>
            <a:pPr algn="just"/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расширить и углубить  представления дошкольников  о природе; </a:t>
            </a:r>
          </a:p>
          <a:p>
            <a:pPr algn="just"/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развивать умение сравнивать, анализировать, устанавливать причинно-следственные связи, опираясь на интегрированный подход, содействовать развитию инициативы, познавательно-исследовательских способностей;</a:t>
            </a:r>
          </a:p>
          <a:p>
            <a:pPr algn="just"/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способствовать развитию речи, словарного запаса, творческого мышления и способностей, памяти, внимания и воображения детей;</a:t>
            </a:r>
          </a:p>
          <a:p>
            <a:pPr algn="just"/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у детей элементы экологического сознания, ценностные ориентации;</a:t>
            </a:r>
          </a:p>
          <a:p>
            <a:pPr algn="just"/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обогащать игровые навыки и умения детей;</a:t>
            </a:r>
          </a:p>
          <a:p>
            <a:pPr algn="just"/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вовлечь родителей в совместную деятельность с детьми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" name="Picture 7" descr="20141007_152703"/>
          <p:cNvPicPr>
            <a:picLocks noChangeAspect="1" noChangeArrowheads="1"/>
          </p:cNvPicPr>
          <p:nvPr/>
        </p:nvPicPr>
        <p:blipFill>
          <a:blip r:embed="rId3"/>
          <a:srcRect b="5501"/>
          <a:stretch>
            <a:fillRect/>
          </a:stretch>
        </p:blipFill>
        <p:spPr bwMode="auto">
          <a:xfrm>
            <a:off x="8560621" y="4269793"/>
            <a:ext cx="2077202" cy="2588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619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20141007_152703"/>
          <p:cNvPicPr>
            <a:picLocks noChangeAspect="1" noChangeArrowheads="1"/>
          </p:cNvPicPr>
          <p:nvPr/>
        </p:nvPicPr>
        <p:blipFill>
          <a:blip r:embed="rId3"/>
          <a:srcRect b="5501"/>
          <a:stretch>
            <a:fillRect/>
          </a:stretch>
        </p:blipFill>
        <p:spPr bwMode="auto">
          <a:xfrm>
            <a:off x="447333" y="1125480"/>
            <a:ext cx="3525908" cy="4394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10" descr="IMGA005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1618" t="10793" r="18073"/>
          <a:stretch>
            <a:fillRect/>
          </a:stretch>
        </p:blipFill>
        <p:spPr bwMode="auto">
          <a:xfrm>
            <a:off x="4333485" y="1338555"/>
            <a:ext cx="2447561" cy="3105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1" descr="IMGA0049"/>
          <p:cNvPicPr>
            <a:picLocks noChangeAspect="1" noChangeArrowheads="1"/>
          </p:cNvPicPr>
          <p:nvPr/>
        </p:nvPicPr>
        <p:blipFill rotWithShape="1">
          <a:blip r:embed="rId5"/>
          <a:srcRect l="33643" t="52189" r="26167" b="29895"/>
          <a:stretch/>
        </p:blipFill>
        <p:spPr bwMode="auto">
          <a:xfrm>
            <a:off x="7141290" y="1546749"/>
            <a:ext cx="4103113" cy="2866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9" descr="20140929_190628"/>
          <p:cNvPicPr>
            <a:picLocks noChangeAspect="1" noChangeArrowheads="1"/>
          </p:cNvPicPr>
          <p:nvPr/>
        </p:nvPicPr>
        <p:blipFill>
          <a:blip r:embed="rId6"/>
          <a:srcRect b="6021"/>
          <a:stretch>
            <a:fillRect/>
          </a:stretch>
        </p:blipFill>
        <p:spPr bwMode="auto">
          <a:xfrm>
            <a:off x="5674960" y="4443984"/>
            <a:ext cx="4059023" cy="2434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091781" y="802315"/>
            <a:ext cx="6383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b="1" i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Сменные дидактические панели  для размещения в наглядно-дидактическом пособии «Эко-остров»</a:t>
            </a:r>
          </a:p>
        </p:txBody>
      </p:sp>
    </p:spTree>
    <p:extLst>
      <p:ext uri="{BB962C8B-B14F-4D97-AF65-F5344CB8AC3E}">
        <p14:creationId xmlns:p14="http://schemas.microsoft.com/office/powerpoint/2010/main" val="559567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r="18500"/>
          <a:stretch/>
        </p:blipFill>
        <p:spPr>
          <a:xfrm>
            <a:off x="691843" y="622226"/>
            <a:ext cx="2890664" cy="2237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F:\Новая папка\20141007_155234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729063" y="482823"/>
            <a:ext cx="2017712" cy="269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F:\Новая папка\20141007_16032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89645" y="3650657"/>
            <a:ext cx="2896548" cy="2825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DSC01529"/>
          <p:cNvPicPr>
            <a:picLocks noChangeAspect="1" noChangeArrowheads="1"/>
          </p:cNvPicPr>
          <p:nvPr/>
        </p:nvPicPr>
        <p:blipFill>
          <a:blip r:embed="rId6"/>
          <a:srcRect l="8609" r="4991" b="6044"/>
          <a:stretch>
            <a:fillRect/>
          </a:stretch>
        </p:blipFill>
        <p:spPr bwMode="auto">
          <a:xfrm>
            <a:off x="4319344" y="1105185"/>
            <a:ext cx="3770177" cy="3810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20141002_10302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57445" y="3024399"/>
            <a:ext cx="3085046" cy="3212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41250" y="2788193"/>
            <a:ext cx="27831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Природная зона «Арктика»</a:t>
            </a:r>
            <a:endParaRPr lang="ru-RU" sz="14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28649" y="63347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Изучаем разновидности обитателей  </a:t>
            </a:r>
          </a:p>
          <a:p>
            <a:pPr algn="ctr"/>
            <a:r>
              <a:rPr lang="ru-RU" sz="1400" b="1" i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природной зоны «Тайга»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58686" y="5074674"/>
            <a:ext cx="2852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Природная зона «Джунгли»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30608" y="2905962"/>
            <a:ext cx="60146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Ребята  старшей группы </a:t>
            </a:r>
          </a:p>
          <a:p>
            <a:pPr algn="ctr"/>
            <a:r>
              <a:rPr lang="ru-RU" sz="1400" b="1" i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знакомятся с обитателями</a:t>
            </a:r>
          </a:p>
          <a:p>
            <a:pPr algn="ctr"/>
            <a:r>
              <a:rPr lang="ru-RU" sz="1400" b="1" i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природной зоны «Смешанный лес» </a:t>
            </a:r>
          </a:p>
        </p:txBody>
      </p:sp>
    </p:spTree>
    <p:extLst>
      <p:ext uri="{BB962C8B-B14F-4D97-AF65-F5344CB8AC3E}">
        <p14:creationId xmlns:p14="http://schemas.microsoft.com/office/powerpoint/2010/main" val="1513498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1" y="1051477"/>
            <a:ext cx="11338595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Наглядно-дидактическое пособие «Эко-календарь»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</a:t>
            </a:r>
            <a:r>
              <a:rPr lang="ru-RU" sz="20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научить детей экологически целесообразному образу жизни с помощью применения экологического календаря.</a:t>
            </a:r>
          </a:p>
          <a:p>
            <a:pPr marL="0" indent="0" algn="just">
              <a:buNone/>
            </a:pPr>
            <a:r>
              <a:rPr lang="ru-RU" sz="2000" i="1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Задачи:</a:t>
            </a:r>
            <a:endParaRPr lang="ru-RU" sz="2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познакомить дошкольников с экологическими праздниками;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развивать умение обобщать  накопленные представления о природе;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у детей основы экологического сознания, ценностные ориентации в поведении и деятельности, обеспечивающие ответственное отношение к окружающей природной среде;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2000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вовлечь родителей в совместную деятельность с детьми посредством решения игровых задач.</a:t>
            </a:r>
          </a:p>
          <a:p>
            <a:pPr marL="0" indent="0">
              <a:buNone/>
            </a:pP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43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13" y="1021652"/>
            <a:ext cx="4202575" cy="1993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8234" y="1021652"/>
            <a:ext cx="4441789" cy="2150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7513" y="3550031"/>
            <a:ext cx="4281604" cy="2359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9557" y="3541791"/>
            <a:ext cx="4408699" cy="2359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xfrm>
            <a:off x="1885471" y="652320"/>
            <a:ext cx="210025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Дата, событие</a:t>
            </a: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7087362" y="652320"/>
            <a:ext cx="2143536" cy="3693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Фото-экспресс</a:t>
            </a:r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1193157" y="3053454"/>
            <a:ext cx="3853940" cy="3693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Игры. Опыты. Наблюдения</a:t>
            </a: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7617223" y="3180699"/>
            <a:ext cx="1598515" cy="3693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Видеотека</a:t>
            </a:r>
          </a:p>
        </p:txBody>
      </p:sp>
    </p:spTree>
    <p:extLst>
      <p:ext uri="{BB962C8B-B14F-4D97-AF65-F5344CB8AC3E}">
        <p14:creationId xmlns:p14="http://schemas.microsoft.com/office/powerpoint/2010/main" val="866315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6951"/>
          <a:stretch/>
        </p:blipFill>
        <p:spPr>
          <a:xfrm rot="21240315">
            <a:off x="936006" y="606539"/>
            <a:ext cx="2396992" cy="2934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6"/>
          <a:stretch/>
        </p:blipFill>
        <p:spPr>
          <a:xfrm>
            <a:off x="7565163" y="3481900"/>
            <a:ext cx="4035809" cy="2550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5" t="2077" b="-2077"/>
          <a:stretch/>
        </p:blipFill>
        <p:spPr>
          <a:xfrm>
            <a:off x="8492465" y="861683"/>
            <a:ext cx="2961011" cy="2307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72" y="3780084"/>
            <a:ext cx="3378584" cy="2252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0"/>
          <a:stretch/>
        </p:blipFill>
        <p:spPr>
          <a:xfrm>
            <a:off x="4514414" y="1150508"/>
            <a:ext cx="2994257" cy="4176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831559" y="447593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3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Уголки природы</a:t>
            </a:r>
            <a:endParaRPr lang="ru-RU" sz="3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2419" y="3392459"/>
            <a:ext cx="34820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Заповедник «Югорские надежды»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0742" y="5958432"/>
            <a:ext cx="27350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Уголок природы «Поляна»</a:t>
            </a:r>
            <a:endParaRPr 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34916" y="6037884"/>
            <a:ext cx="28761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Уголок природы «Джунгли»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05448" y="3084682"/>
            <a:ext cx="27350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Уголок природы «Поляна»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74538" y="5326631"/>
            <a:ext cx="18421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Уголок природы </a:t>
            </a:r>
          </a:p>
          <a:p>
            <a:r>
              <a:rPr lang="ru-RU" sz="1400" b="1" dirty="0">
                <a:solidFill>
                  <a:srgbClr val="0B612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«Лесная поляна»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439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4925" y="445492"/>
            <a:ext cx="8982720" cy="72008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Взаимодействие с родителями: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3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02" y="943715"/>
            <a:ext cx="3669047" cy="244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49" y="977009"/>
            <a:ext cx="3642509" cy="2428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3" r="1788"/>
          <a:stretch/>
        </p:blipFill>
        <p:spPr>
          <a:xfrm>
            <a:off x="1701280" y="3749091"/>
            <a:ext cx="3858169" cy="239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43" y="3717724"/>
            <a:ext cx="3686066" cy="2457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6518736" y="3197118"/>
            <a:ext cx="36513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Экспедиция «Морской круиз»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995881" y="3185767"/>
            <a:ext cx="55441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Сюжетно-ролевая игра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«Путешествие по морскому дну»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-484436" y="5783693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Сюжетно-ролевая игра «Русская изба»»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5726003" y="6060059"/>
            <a:ext cx="523678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Экологический праздник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«Сохраним природные богатства»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043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70780" y="737124"/>
            <a:ext cx="11543169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Взаимодействие с социальными партнёрами:</a:t>
            </a: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Проводимые экологические акции с участием социальных партнеров призывают стремиться беречь природу и призывать к этому окружающих.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456" y="1950108"/>
            <a:ext cx="5544616" cy="3696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276456" y="5512507"/>
            <a:ext cx="554416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Экологический праздник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«День земли»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46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6840">
            <a:off x="428343" y="710119"/>
            <a:ext cx="4045744" cy="2697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5115">
            <a:off x="6637767" y="880586"/>
            <a:ext cx="4403477" cy="2935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57" y="3569142"/>
            <a:ext cx="3539905" cy="2359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373" y="3818240"/>
            <a:ext cx="367240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697299" y="1403103"/>
            <a:ext cx="37840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Экологическая акция </a:t>
            </a:r>
          </a:p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«Посади дерево»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-615344" y="5665659"/>
            <a:ext cx="82296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Акция «Сохрани природу Югры»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5720555" y="6025699"/>
            <a:ext cx="509393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r>
              <a:rPr lang="ru-RU" sz="1600" b="1" kern="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«Экологического десанта»</a:t>
            </a:r>
            <a:endParaRPr lang="ru-RU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024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7640" y="520680"/>
            <a:ext cx="8229600" cy="72008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Наше сотрудничество: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3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7" r="5322"/>
          <a:stretch/>
        </p:blipFill>
        <p:spPr>
          <a:xfrm>
            <a:off x="1352792" y="1018986"/>
            <a:ext cx="3115603" cy="2282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928" y="3457442"/>
            <a:ext cx="3528392" cy="2519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4" t="-3121" r="2084" b="3121"/>
          <a:stretch/>
        </p:blipFill>
        <p:spPr>
          <a:xfrm>
            <a:off x="5092320" y="1018986"/>
            <a:ext cx="3958805" cy="2639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7" t="6205" b="8995"/>
          <a:stretch/>
        </p:blipFill>
        <p:spPr>
          <a:xfrm>
            <a:off x="6220961" y="3785259"/>
            <a:ext cx="3528392" cy="2516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94895" y="3149665"/>
            <a:ext cx="46313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Акция «Под Новый год» совместно с ПСОШ№4</a:t>
            </a:r>
            <a:endParaRPr lang="ru-RU" sz="1400" dirty="0">
              <a:solidFill>
                <a:srgbClr val="007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08935" y="1646089"/>
            <a:ext cx="333456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Литературный </a:t>
            </a:r>
          </a:p>
          <a:p>
            <a:pPr algn="ctr"/>
            <a:r>
              <a:rPr lang="ru-RU" sz="1400" b="1" dirty="0" err="1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флешмоб</a:t>
            </a:r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«Пришвину посвящается…»  </a:t>
            </a:r>
          </a:p>
          <a:p>
            <a:pPr algn="ctr"/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совместно с </a:t>
            </a:r>
          </a:p>
          <a:p>
            <a:pPr algn="ctr"/>
            <a:r>
              <a:rPr lang="ru-RU" sz="1400" b="1" dirty="0" err="1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межпоселенческой</a:t>
            </a:r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библиотекой </a:t>
            </a:r>
          </a:p>
          <a:p>
            <a:pPr algn="ctr"/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"Радость»</a:t>
            </a:r>
            <a:endParaRPr lang="ru-RU" sz="1400" dirty="0">
              <a:solidFill>
                <a:srgbClr val="007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16421" y="6274646"/>
            <a:ext cx="28873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Посещение музея ПСОШ №1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22845" y="5966869"/>
            <a:ext cx="46105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Акция «Спасём ёлочку» совместно с ПСОШ№4</a:t>
            </a:r>
            <a:endParaRPr lang="ru-RU" sz="1400" dirty="0">
              <a:solidFill>
                <a:srgbClr val="007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307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323528" y="1143271"/>
            <a:ext cx="11500298" cy="452596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Результаты: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Дети имеют представления: 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 экологических проблемах Югорского края; 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многообразии живой и неживой природы ХМАО;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себе как жителе Земли;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безопасном поведении в природе.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Дети владеют: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прогностическими способностями;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трудовыми навыками по уходу за растениями;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обобщенными умениями наблюдения и экспериментирования;</a:t>
            </a:r>
          </a:p>
          <a:p>
            <a:pPr marL="0"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умениями совершать элементарные преобразования с объектами окружающего мира, получать представления об их свойствах и внешних связях.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Дети умеют:</a:t>
            </a: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систематизировать знания о живой и неживой природе Югорской Земли;</a:t>
            </a: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строить экологические цепочки, умозаключения, выводы;</a:t>
            </a: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обследовать объекты природного мира, инициативно организовывать самостоятельную экспериментальную деятельность;</a:t>
            </a: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анализировать, синтезировать, делать выводы и умозаключения; ставить задачи и самостоятельно искать пути решения, планировать;</a:t>
            </a:r>
          </a:p>
          <a:p>
            <a:pPr>
              <a:spcBef>
                <a:spcPts val="0"/>
              </a:spcBef>
            </a:pPr>
            <a:r>
              <a:rPr lang="ru-RU" sz="22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составлять проекты и представлять их обширной аудитории;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b="1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endParaRPr lang="ru-RU" sz="1800" dirty="0">
              <a:solidFill>
                <a:srgbClr val="007000"/>
              </a:solidFill>
            </a:endParaRPr>
          </a:p>
          <a:p>
            <a:pPr marL="0" indent="0">
              <a:buNone/>
            </a:pPr>
            <a:endParaRPr lang="ru-RU" sz="1800" b="1" dirty="0">
              <a:solidFill>
                <a:srgbClr val="C00000"/>
              </a:solidFill>
            </a:endParaRPr>
          </a:p>
          <a:p>
            <a:endParaRPr lang="ru-RU" sz="1800" dirty="0">
              <a:solidFill>
                <a:srgbClr val="007000"/>
              </a:solidFill>
            </a:endParaRPr>
          </a:p>
          <a:p>
            <a:endParaRPr lang="ru-RU" sz="1800" b="1" dirty="0">
              <a:solidFill>
                <a:srgbClr val="C00000"/>
              </a:solidFill>
            </a:endParaRPr>
          </a:p>
          <a:p>
            <a:endParaRPr lang="ru-RU" sz="1800" b="1" dirty="0">
              <a:solidFill>
                <a:srgbClr val="C00000"/>
              </a:solidFill>
            </a:endParaRPr>
          </a:p>
          <a:p>
            <a:endParaRPr lang="ru-RU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503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250261" y="1190217"/>
            <a:ext cx="11519244" cy="38164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Дети стремятся:</a:t>
            </a:r>
          </a:p>
          <a:p>
            <a:pPr algn="just"/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самостоятельно использовать освоенные ими способы познания окружающего мира природы;</a:t>
            </a:r>
          </a:p>
          <a:p>
            <a:pPr algn="just"/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проявлять творчество в создании новых продуктов, придумывать новые варианты игр;</a:t>
            </a:r>
          </a:p>
          <a:p>
            <a:pPr algn="just"/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понимать </a:t>
            </a:r>
            <a:r>
              <a:rPr lang="ru-RU" sz="26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причинно</a:t>
            </a:r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следственные связи внутри природного комплекса.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В процессе реализации проектов уровень знаний дошкольников повысился до 88% (начальный этап - 52%), речевое развитие – до 72% (начальный этап - 45%), познавательная активность – до 76% (начальный этап - 38%), внимание, фантазия – до 78% (начальный этап - 56%). </a:t>
            </a:r>
          </a:p>
          <a:p>
            <a:pPr marL="0" indent="0" algn="just">
              <a:buNone/>
            </a:pPr>
            <a:r>
              <a:rPr lang="ru-RU" sz="2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Родители:</a:t>
            </a:r>
          </a:p>
          <a:p>
            <a:pPr algn="just"/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активно принимают участие в совместной с детьми проектной деятельности;</a:t>
            </a:r>
          </a:p>
          <a:p>
            <a:pPr algn="just"/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являются партнерами, которые выступают инициаторами тематики игровой и познавательной деятельности, принимают активное участие в создании атрибутов, реализации, коррекции и контроле;</a:t>
            </a:r>
          </a:p>
          <a:p>
            <a:pPr algn="just"/>
            <a:r>
              <a:rPr lang="ru-RU" sz="26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повысили уровень педагогических знаний об экологическом воспитании детей дошкольного возраста;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</a:p>
          <a:p>
            <a:endParaRPr lang="ru-RU" sz="1800" dirty="0">
              <a:solidFill>
                <a:srgbClr val="007000"/>
              </a:solidFill>
            </a:endParaRPr>
          </a:p>
          <a:p>
            <a:endParaRPr lang="ru-RU" sz="1800" b="1" dirty="0">
              <a:solidFill>
                <a:srgbClr val="007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679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583947" y="1265222"/>
            <a:ext cx="11303251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>
                <a:solidFill>
                  <a:srgbClr val="007000"/>
                </a:solidFill>
              </a:rPr>
              <a:t>    </a:t>
            </a: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организации воспитательно-образовательного процесса в рамках  проектов было  обеспечено единство целей, преемственности всех участников проекта. Это позволило родителям (законным представителям) понять значимость формирования экологической культуры у детей, развития  навыков экологически грамотного и безопасного поведения в природе и в быту, необходимость  приобретения  детьми  умений, позволяющих им участвовать в посильной практической деятельности по охране природы родного края. В ходе участия родителей (законных представителей) в проектной деятельности уровень педагогических знаний вырос до 85% (начальный этап - 55%).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Педагоги:</a:t>
            </a:r>
            <a:r>
              <a:rPr lang="ru-RU" sz="2000" b="1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n w="0"/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повысили мотивацию к творческой деятельности, созданию и транслированию успешного педагогического опыта, развитию стремления к сотрудничеству и сотворчеству.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360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338471" y="1095831"/>
            <a:ext cx="11648315" cy="45259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600" dirty="0">
                <a:solidFill>
                  <a:srgbClr val="007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600" b="1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Продукты проектной деятельности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000" dirty="0">
              <a:solidFill>
                <a:srgbClr val="007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многофункциональные мобильные игровые центры: "Русская деревня", "Путешествие по морскому дну", "Космические вертикали"; "Загадочное болото", "Таежные просторы", "История зеленой елочки", "Хантыйское стойбище", "Приключения на реке Иртыш", "Югорский лен", «Таёжный Пойковский», «Красная книга ХМАО-Югры»;</a:t>
            </a:r>
          </a:p>
          <a:p>
            <a:pPr mar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уголки природы, научная лаборатория "НАУРАША";</a:t>
            </a:r>
          </a:p>
          <a:p>
            <a:pPr mar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инженерная книга по очистке водоемов ХМАО-Югры "Спасти и сохранить Югорские реки»;</a:t>
            </a:r>
          </a:p>
          <a:p>
            <a:pPr mar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ru-RU" sz="24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Совушкина</a:t>
            </a: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аптека", экологическая тропа на территории ДОУ ("Волшебная лаборатория природы", "Мудрое дерево", "Дядюшка </a:t>
            </a:r>
          </a:p>
          <a:p>
            <a:pPr mar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24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Добродел</a:t>
            </a: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". состоящий из скворечников, "Удивительный пень", дорожка здоровья);</a:t>
            </a:r>
          </a:p>
          <a:p>
            <a:pPr marL="0" lv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скульптуры животных: "Рябчик-травник", "Храбрый Глухарь",  "Золотая рыбка", "Мудрые медведи" и др.</a:t>
            </a:r>
          </a:p>
          <a:p>
            <a:pPr marL="0" lv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"Альпийская горка";</a:t>
            </a:r>
          </a:p>
          <a:p>
            <a:pPr marL="0" lvl="0" algn="just">
              <a:spcBef>
                <a:spcPts val="0"/>
              </a:spcBef>
            </a:pPr>
            <a:r>
              <a:rPr lang="ru-RU" sz="24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наглядно-дидактические пособия: "Живая природа Югры", "Эко-остров" (природные зоны: смешанный лес, тайга, Арктика, Джунгли), "Эко-календарь", "Кустарники-медоносы", "Занимательный улей";</a:t>
            </a:r>
          </a:p>
          <a:p>
            <a:pPr marL="0" algn="just">
              <a:spcBef>
                <a:spcPts val="0"/>
              </a:spcBef>
            </a:pPr>
            <a:endParaRPr lang="ru-RU" sz="2000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algn="just">
              <a:spcBef>
                <a:spcPts val="0"/>
              </a:spcBef>
            </a:pPr>
            <a:endParaRPr lang="ru-RU" sz="1800" dirty="0">
              <a:solidFill>
                <a:srgbClr val="007000"/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rgbClr val="007000"/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7000"/>
                </a:solidFill>
              </a:rPr>
              <a:t>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0314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/>
          </p:cNvSpPr>
          <p:nvPr>
            <p:ph idx="1"/>
          </p:nvPr>
        </p:nvSpPr>
        <p:spPr>
          <a:xfrm>
            <a:off x="458490" y="963880"/>
            <a:ext cx="11437763" cy="2847629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альбомы: "Красная Книга Югры", " Красная книга обитателей морских глубин" и др.;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выпуск буклетов, газет "Медовое путешествие", " К истокам природных начал"; "В морское путешествие с папой и мамой" и др.;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сборник семейных экологических сказок собственного сочинения, созданных на основе впечатлений, полученных в результате 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работы с наглядно-дидактическими пособиями по экологическому воспитанию дошкольников;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фотоальбом: "Путешествия по планете Земля"; "Фото- экспресс" и др.;</a:t>
            </a:r>
          </a:p>
          <a:p>
            <a:pPr marL="0" algn="just">
              <a:spcBef>
                <a:spcPts val="0"/>
              </a:spcBef>
            </a:pPr>
            <a:r>
              <a:rPr lang="ru-RU" sz="20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анимационные фильмы из детских рисунков «Путешествие в страну Мечты»; "Неизведанное морского дна";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58490" y="3691550"/>
            <a:ext cx="11437763" cy="1840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just">
              <a:spcBef>
                <a:spcPts val="0"/>
              </a:spcBef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дидактические игры "Очевидное и невероятное", "Тайна морского дна", "Ловцы жемчуга", "Послушай шум моря", "Эко-цепочки" и др.; </a:t>
            </a:r>
          </a:p>
          <a:p>
            <a:pPr marL="0" algn="just">
              <a:spcBef>
                <a:spcPts val="0"/>
              </a:spcBef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мини-музей "Кораллов и ракушек";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режиссерские игры "Морская родня </a:t>
            </a:r>
            <a:r>
              <a:rPr lang="ru-RU" sz="18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Осьминожки-Платошки</a:t>
            </a: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"; "</a:t>
            </a:r>
            <a:r>
              <a:rPr lang="ru-RU" sz="18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Робо</a:t>
            </a: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-ткацкий станок" и др.;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волшебные 3D – экраны от «</a:t>
            </a:r>
            <a:r>
              <a:rPr lang="ru-RU" sz="18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Осьминожки-Платошки</a:t>
            </a: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куклы-Веснянки, скворечники, пугало из настоящей соломы;</a:t>
            </a:r>
          </a:p>
          <a:p>
            <a:pPr marL="0" algn="just">
              <a:spcBef>
                <a:spcPts val="0"/>
              </a:spcBef>
            </a:pP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альбомы "Медоносные растения ХМАО-Югры", "Пчелкины рецепты", аудиотека "Пчелки" и </a:t>
            </a:r>
            <a:r>
              <a:rPr lang="ru-RU" sz="1800" dirty="0" err="1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</a:t>
            </a:r>
            <a:r>
              <a:rPr lang="ru-RU" sz="1800" dirty="0">
                <a:solidFill>
                  <a:srgbClr val="00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dirty="0">
              <a:solidFill>
                <a:srgbClr val="0033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06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2526</Words>
  <Application>Microsoft Office PowerPoint</Application>
  <PresentationFormat>Широкоэкранный</PresentationFormat>
  <Paragraphs>266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Monotype Corsiva</vt:lpstr>
      <vt:lpstr>Symbol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 по экологическому воспитанию детей старшего дошкольного возраста «Как я появился?»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Дата, событие</vt:lpstr>
      <vt:lpstr>Презентация PowerPoint</vt:lpstr>
      <vt:lpstr>Взаимодействие с родителями: </vt:lpstr>
      <vt:lpstr>Презентация PowerPoint</vt:lpstr>
      <vt:lpstr>Презентация PowerPoint</vt:lpstr>
      <vt:lpstr>Наше сотрудничество: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Долженко Игорь Валентинович</cp:lastModifiedBy>
  <cp:revision>21</cp:revision>
  <dcterms:created xsi:type="dcterms:W3CDTF">2024-03-26T19:42:16Z</dcterms:created>
  <dcterms:modified xsi:type="dcterms:W3CDTF">2024-11-28T10:34:57Z</dcterms:modified>
</cp:coreProperties>
</file>